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90" r:id="rId2"/>
    <p:sldId id="257" r:id="rId3"/>
    <p:sldId id="258" r:id="rId4"/>
    <p:sldId id="259" r:id="rId5"/>
    <p:sldId id="260" r:id="rId6"/>
    <p:sldId id="261" r:id="rId7"/>
    <p:sldId id="262" r:id="rId8"/>
    <p:sldId id="263" r:id="rId9"/>
    <p:sldId id="266" r:id="rId10"/>
    <p:sldId id="264" r:id="rId11"/>
    <p:sldId id="275" r:id="rId12"/>
    <p:sldId id="265" r:id="rId13"/>
    <p:sldId id="267" r:id="rId14"/>
    <p:sldId id="268" r:id="rId15"/>
    <p:sldId id="273" r:id="rId16"/>
    <p:sldId id="269" r:id="rId17"/>
    <p:sldId id="272" r:id="rId18"/>
    <p:sldId id="271" r:id="rId19"/>
    <p:sldId id="279" r:id="rId20"/>
    <p:sldId id="280" r:id="rId21"/>
    <p:sldId id="276" r:id="rId22"/>
    <p:sldId id="274" r:id="rId23"/>
    <p:sldId id="277" r:id="rId24"/>
    <p:sldId id="282" r:id="rId25"/>
    <p:sldId id="289" r:id="rId26"/>
    <p:sldId id="287" r:id="rId27"/>
    <p:sldId id="288" r:id="rId28"/>
    <p:sldId id="283" r:id="rId29"/>
    <p:sldId id="284" r:id="rId30"/>
    <p:sldId id="285" r:id="rId31"/>
    <p:sldId id="286"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065" autoAdjust="0"/>
  </p:normalViewPr>
  <p:slideViewPr>
    <p:cSldViewPr>
      <p:cViewPr>
        <p:scale>
          <a:sx n="60" d="100"/>
          <a:sy n="60" d="100"/>
        </p:scale>
        <p:origin x="-1656" y="-15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E97E15-5FAD-4890-8830-6F34F33F33E2}" type="datetimeFigureOut">
              <a:rPr lang="ru-RU" smtClean="0"/>
              <a:pPr/>
              <a:t>17.05.2020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0BFC80-93C5-4ABB-B6BD-D852C6FFD99B}"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20BFC80-93C5-4ABB-B6BD-D852C6FFD99B}" type="slidenum">
              <a:rPr lang="ru-RU" smtClean="0"/>
              <a:pPr/>
              <a:t>5</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189A39D-A425-4CC4-8DEC-6A4247D7B206}" type="datetimeFigureOut">
              <a:rPr lang="ru-RU" smtClean="0"/>
              <a:pPr/>
              <a:t>17.05.2020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5FB234-B14F-4CBF-88B0-9E7C69599709}" type="slidenum">
              <a:rPr lang="ru-RU" smtClean="0"/>
              <a:pPr/>
              <a:t>‹#›</a:t>
            </a:fld>
            <a:endParaRPr lang="ru-RU"/>
          </a:p>
        </p:txBody>
      </p:sp>
    </p:spTree>
  </p:cSld>
  <p:clrMapOvr>
    <a:masterClrMapping/>
  </p:clrMapOvr>
  <p:transition>
    <p:strip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189A39D-A425-4CC4-8DEC-6A4247D7B206}" type="datetimeFigureOut">
              <a:rPr lang="ru-RU" smtClean="0"/>
              <a:pPr/>
              <a:t>17.05.2020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5FB234-B14F-4CBF-88B0-9E7C69599709}" type="slidenum">
              <a:rPr lang="ru-RU" smtClean="0"/>
              <a:pPr/>
              <a:t>‹#›</a:t>
            </a:fld>
            <a:endParaRPr lang="ru-RU"/>
          </a:p>
        </p:txBody>
      </p:sp>
    </p:spTree>
  </p:cSld>
  <p:clrMapOvr>
    <a:masterClrMapping/>
  </p:clrMapOvr>
  <p:transition>
    <p:strips/>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189A39D-A425-4CC4-8DEC-6A4247D7B206}" type="datetimeFigureOut">
              <a:rPr lang="ru-RU" smtClean="0"/>
              <a:pPr/>
              <a:t>17.05.2020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5FB234-B14F-4CBF-88B0-9E7C69599709}" type="slidenum">
              <a:rPr lang="ru-RU" smtClean="0"/>
              <a:pPr/>
              <a:t>‹#›</a:t>
            </a:fld>
            <a:endParaRPr lang="ru-RU"/>
          </a:p>
        </p:txBody>
      </p:sp>
    </p:spTree>
  </p:cSld>
  <p:clrMapOvr>
    <a:masterClrMapping/>
  </p:clrMapOvr>
  <p:transition>
    <p:strip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189A39D-A425-4CC4-8DEC-6A4247D7B206}" type="datetimeFigureOut">
              <a:rPr lang="ru-RU" smtClean="0"/>
              <a:pPr/>
              <a:t>17.05.2020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5FB234-B14F-4CBF-88B0-9E7C69599709}" type="slidenum">
              <a:rPr lang="ru-RU" smtClean="0"/>
              <a:pPr/>
              <a:t>‹#›</a:t>
            </a:fld>
            <a:endParaRPr lang="ru-RU"/>
          </a:p>
        </p:txBody>
      </p:sp>
    </p:spTree>
  </p:cSld>
  <p:clrMapOvr>
    <a:masterClrMapping/>
  </p:clrMapOvr>
  <p:transition>
    <p:strip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189A39D-A425-4CC4-8DEC-6A4247D7B206}" type="datetimeFigureOut">
              <a:rPr lang="ru-RU" smtClean="0"/>
              <a:pPr/>
              <a:t>17.05.2020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5FB234-B14F-4CBF-88B0-9E7C69599709}" type="slidenum">
              <a:rPr lang="ru-RU" smtClean="0"/>
              <a:pPr/>
              <a:t>‹#›</a:t>
            </a:fld>
            <a:endParaRPr lang="ru-RU"/>
          </a:p>
        </p:txBody>
      </p:sp>
    </p:spTree>
  </p:cSld>
  <p:clrMapOvr>
    <a:masterClrMapping/>
  </p:clrMapOvr>
  <p:transition>
    <p:strips/>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189A39D-A425-4CC4-8DEC-6A4247D7B206}" type="datetimeFigureOut">
              <a:rPr lang="ru-RU" smtClean="0"/>
              <a:pPr/>
              <a:t>17.05.2020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25FB234-B14F-4CBF-88B0-9E7C69599709}" type="slidenum">
              <a:rPr lang="ru-RU" smtClean="0"/>
              <a:pPr/>
              <a:t>‹#›</a:t>
            </a:fld>
            <a:endParaRPr lang="ru-RU"/>
          </a:p>
        </p:txBody>
      </p:sp>
    </p:spTree>
  </p:cSld>
  <p:clrMapOvr>
    <a:masterClrMapping/>
  </p:clrMapOvr>
  <p:transition>
    <p:strips/>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189A39D-A425-4CC4-8DEC-6A4247D7B206}" type="datetimeFigureOut">
              <a:rPr lang="ru-RU" smtClean="0"/>
              <a:pPr/>
              <a:t>17.05.2020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25FB234-B14F-4CBF-88B0-9E7C69599709}" type="slidenum">
              <a:rPr lang="ru-RU" smtClean="0"/>
              <a:pPr/>
              <a:t>‹#›</a:t>
            </a:fld>
            <a:endParaRPr lang="ru-RU"/>
          </a:p>
        </p:txBody>
      </p:sp>
    </p:spTree>
  </p:cSld>
  <p:clrMapOvr>
    <a:masterClrMapping/>
  </p:clrMapOvr>
  <p:transition>
    <p:strips/>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189A39D-A425-4CC4-8DEC-6A4247D7B206}" type="datetimeFigureOut">
              <a:rPr lang="ru-RU" smtClean="0"/>
              <a:pPr/>
              <a:t>17.05.2020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25FB234-B14F-4CBF-88B0-9E7C69599709}" type="slidenum">
              <a:rPr lang="ru-RU" smtClean="0"/>
              <a:pPr/>
              <a:t>‹#›</a:t>
            </a:fld>
            <a:endParaRPr lang="ru-RU"/>
          </a:p>
        </p:txBody>
      </p:sp>
    </p:spTree>
  </p:cSld>
  <p:clrMapOvr>
    <a:masterClrMapping/>
  </p:clrMapOvr>
  <p:transition>
    <p:strips/>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189A39D-A425-4CC4-8DEC-6A4247D7B206}" type="datetimeFigureOut">
              <a:rPr lang="ru-RU" smtClean="0"/>
              <a:pPr/>
              <a:t>17.05.2020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25FB234-B14F-4CBF-88B0-9E7C69599709}" type="slidenum">
              <a:rPr lang="ru-RU" smtClean="0"/>
              <a:pPr/>
              <a:t>‹#›</a:t>
            </a:fld>
            <a:endParaRPr lang="ru-RU"/>
          </a:p>
        </p:txBody>
      </p:sp>
    </p:spTree>
  </p:cSld>
  <p:clrMapOvr>
    <a:masterClrMapping/>
  </p:clrMapOvr>
  <p:transition>
    <p:strips/>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189A39D-A425-4CC4-8DEC-6A4247D7B206}" type="datetimeFigureOut">
              <a:rPr lang="ru-RU" smtClean="0"/>
              <a:pPr/>
              <a:t>17.05.2020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25FB234-B14F-4CBF-88B0-9E7C69599709}" type="slidenum">
              <a:rPr lang="ru-RU" smtClean="0"/>
              <a:pPr/>
              <a:t>‹#›</a:t>
            </a:fld>
            <a:endParaRPr lang="ru-RU"/>
          </a:p>
        </p:txBody>
      </p:sp>
    </p:spTree>
  </p:cSld>
  <p:clrMapOvr>
    <a:masterClrMapping/>
  </p:clrMapOvr>
  <p:transition>
    <p:strip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189A39D-A425-4CC4-8DEC-6A4247D7B206}" type="datetimeFigureOut">
              <a:rPr lang="ru-RU" smtClean="0"/>
              <a:pPr/>
              <a:t>17.05.2020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25FB234-B14F-4CBF-88B0-9E7C69599709}" type="slidenum">
              <a:rPr lang="ru-RU" smtClean="0"/>
              <a:pPr/>
              <a:t>‹#›</a:t>
            </a:fld>
            <a:endParaRPr lang="ru-RU"/>
          </a:p>
        </p:txBody>
      </p:sp>
    </p:spTree>
  </p:cSld>
  <p:clrMapOvr>
    <a:masterClrMapping/>
  </p:clrMapOvr>
  <p:transition>
    <p:strips/>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89A39D-A425-4CC4-8DEC-6A4247D7B206}" type="datetimeFigureOut">
              <a:rPr lang="ru-RU" smtClean="0"/>
              <a:pPr/>
              <a:t>17.05.2020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FB234-B14F-4CBF-88B0-9E7C69599709}"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strips/>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C:\Users\Мама\Desktop\Удаленка\03 Фотокадры Победы\1 к.jpg"/>
          <p:cNvPicPr>
            <a:picLocks noChangeAspect="1" noChangeArrowheads="1"/>
          </p:cNvPicPr>
          <p:nvPr/>
        </p:nvPicPr>
        <p:blipFill>
          <a:blip r:embed="rId2" cstate="print"/>
          <a:srcRect/>
          <a:stretch>
            <a:fillRect/>
          </a:stretch>
        </p:blipFill>
        <p:spPr bwMode="auto">
          <a:xfrm>
            <a:off x="1014413" y="0"/>
            <a:ext cx="7115175" cy="6858000"/>
          </a:xfrm>
          <a:prstGeom prst="rect">
            <a:avLst/>
          </a:prstGeom>
          <a:noFill/>
        </p:spPr>
      </p:pic>
    </p:spTree>
  </p:cSld>
  <p:clrMapOvr>
    <a:masterClrMapping/>
  </p:clrMapOvr>
  <p:transition>
    <p:strips/>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12" y="1"/>
            <a:ext cx="5184576" cy="2708919"/>
          </a:xfrm>
        </p:spPr>
        <p:txBody>
          <a:bodyPr>
            <a:normAutofit/>
          </a:bodyPr>
          <a:lstStyle/>
          <a:p>
            <a:pPr algn="l"/>
            <a:r>
              <a:rPr lang="ru-RU" sz="1600" b="1" i="1" dirty="0" smtClean="0">
                <a:solidFill>
                  <a:schemeClr val="bg1"/>
                </a:solidFill>
              </a:rPr>
              <a:t>Михаил Дудин: </a:t>
            </a:r>
            <a:r>
              <a:rPr lang="ru-RU" sz="1600" b="1" dirty="0" smtClean="0">
                <a:solidFill>
                  <a:schemeClr val="bg1"/>
                </a:solidFill>
              </a:rPr>
              <a:t>"Как-то я побывал на выставке блокадных работ художника В. Пакулина. На этих этюдах почти нет людей. Есть только блокадный город, суровый и молчаливый. И, странное дело, все эти этюды написаны в светлых тонах, красками надежды и веры. В этих этюдах нет ничего героического, но в них есть сам воздух победы, которым дышали ленинградцы в то свирепое время. Наверное, поэтому мимо них нельзя пройти равнодушно. </a:t>
            </a:r>
            <a:r>
              <a:rPr lang="ru-RU" sz="1600" dirty="0" smtClean="0"/>
              <a:t/>
            </a:r>
            <a:br>
              <a:rPr lang="ru-RU" sz="1600" dirty="0" smtClean="0"/>
            </a:br>
            <a:endParaRPr lang="ru-RU" sz="1600" dirty="0"/>
          </a:p>
        </p:txBody>
      </p:sp>
      <p:sp>
        <p:nvSpPr>
          <p:cNvPr id="3" name="Подзаголовок 2"/>
          <p:cNvSpPr>
            <a:spLocks noGrp="1"/>
          </p:cNvSpPr>
          <p:nvPr>
            <p:ph type="subTitle" idx="1"/>
          </p:nvPr>
        </p:nvSpPr>
        <p:spPr>
          <a:xfrm>
            <a:off x="251520" y="5013176"/>
            <a:ext cx="5400600" cy="1844824"/>
          </a:xfrm>
        </p:spPr>
        <p:txBody>
          <a:bodyPr>
            <a:normAutofit fontScale="92500"/>
          </a:bodyPr>
          <a:lstStyle/>
          <a:p>
            <a:pPr algn="l"/>
            <a:r>
              <a:rPr lang="ru-RU" sz="1600" b="1" dirty="0" smtClean="0">
                <a:solidFill>
                  <a:schemeClr val="bg1"/>
                </a:solidFill>
              </a:rPr>
              <a:t>Сейчас Пакулина нет в живых. А я помню его на Невском в январе 1942 года, когда Невский был завален снегом и беспомощные троллейбусы стояли в сугробах – чудовищные, как замёрзшие мамонты. Длинная и тощая фигура Пакулина маячила около Дома книги, и никто не мешал ему наносить на холст мёрзлыми руками само время. </a:t>
            </a:r>
          </a:p>
          <a:p>
            <a:pPr algn="l"/>
            <a:r>
              <a:rPr lang="ru-RU" sz="1600" b="1" dirty="0" smtClean="0">
                <a:solidFill>
                  <a:schemeClr val="bg1"/>
                </a:solidFill>
              </a:rPr>
              <a:t> </a:t>
            </a:r>
            <a:endParaRPr lang="ru-RU" sz="1600" b="1" dirty="0">
              <a:solidFill>
                <a:schemeClr val="bg1"/>
              </a:solidFill>
            </a:endParaRPr>
          </a:p>
        </p:txBody>
      </p:sp>
      <p:pic>
        <p:nvPicPr>
          <p:cNvPr id="5123" name="Picture 3" descr="D:\Documents and Settings\gvp\Мои документы\Фотокадры Победы\сканирование0077.jpg"/>
          <p:cNvPicPr>
            <a:picLocks noChangeAspect="1" noChangeArrowheads="1"/>
          </p:cNvPicPr>
          <p:nvPr/>
        </p:nvPicPr>
        <p:blipFill>
          <a:blip r:embed="rId2" cstate="print"/>
          <a:srcRect/>
          <a:stretch>
            <a:fillRect/>
          </a:stretch>
        </p:blipFill>
        <p:spPr bwMode="auto">
          <a:xfrm>
            <a:off x="5436096" y="164637"/>
            <a:ext cx="3384376" cy="451250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124" name="Picture 4" descr="D:\Documents and Settings\gvp\Мои документы\Русский музей Война\сканирование0069.jpg"/>
          <p:cNvPicPr>
            <a:picLocks noChangeAspect="1" noChangeArrowheads="1"/>
          </p:cNvPicPr>
          <p:nvPr/>
        </p:nvPicPr>
        <p:blipFill>
          <a:blip r:embed="rId3" cstate="print"/>
          <a:srcRect/>
          <a:stretch>
            <a:fillRect/>
          </a:stretch>
        </p:blipFill>
        <p:spPr bwMode="auto">
          <a:xfrm rot="21269772">
            <a:off x="2152489" y="2517508"/>
            <a:ext cx="2255762" cy="2302756"/>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6" name="TextBox 5"/>
          <p:cNvSpPr txBox="1"/>
          <p:nvPr/>
        </p:nvSpPr>
        <p:spPr>
          <a:xfrm>
            <a:off x="5796136" y="4869160"/>
            <a:ext cx="3168352" cy="1815882"/>
          </a:xfrm>
          <a:prstGeom prst="rect">
            <a:avLst/>
          </a:prstGeom>
          <a:noFill/>
        </p:spPr>
        <p:txBody>
          <a:bodyPr wrap="square" rtlCol="0">
            <a:spAutoFit/>
          </a:bodyPr>
          <a:lstStyle/>
          <a:p>
            <a:r>
              <a:rPr lang="ru-RU" sz="1600" b="1" dirty="0" smtClean="0">
                <a:solidFill>
                  <a:schemeClr val="bg1"/>
                </a:solidFill>
              </a:rPr>
              <a:t>Таким его и оставил на плёнке фотокорреспондент нашей фронтовой газеты </a:t>
            </a:r>
            <a:r>
              <a:rPr lang="ru-RU" sz="1600" b="1" i="1" dirty="0" smtClean="0">
                <a:solidFill>
                  <a:schemeClr val="bg1"/>
                </a:solidFill>
              </a:rPr>
              <a:t>Коля </a:t>
            </a:r>
            <a:r>
              <a:rPr lang="ru-RU" sz="1600" b="1" i="1" dirty="0" err="1" smtClean="0">
                <a:solidFill>
                  <a:schemeClr val="bg1"/>
                </a:solidFill>
              </a:rPr>
              <a:t>Хандогин</a:t>
            </a:r>
            <a:r>
              <a:rPr lang="ru-RU" sz="1600" b="1" dirty="0" smtClean="0">
                <a:solidFill>
                  <a:schemeClr val="bg1"/>
                </a:solidFill>
              </a:rPr>
              <a:t>, летописец блокадного Ленинграда. И я смотрю на эту фотографию, как на эпопею мужества человеческой души".</a:t>
            </a:r>
          </a:p>
        </p:txBody>
      </p:sp>
    </p:spTree>
  </p:cSld>
  <p:clrMapOvr>
    <a:masterClrMapping/>
  </p:clrMapOvr>
  <p:transition>
    <p:strips/>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4437112"/>
            <a:ext cx="6372200" cy="2420888"/>
          </a:xfrm>
        </p:spPr>
        <p:txBody>
          <a:bodyPr>
            <a:normAutofit/>
          </a:bodyPr>
          <a:lstStyle/>
          <a:p>
            <a:pPr algn="l"/>
            <a:r>
              <a:rPr lang="ru-RU" sz="1600" b="1" i="1" dirty="0" smtClean="0">
                <a:solidFill>
                  <a:schemeClr val="bg1"/>
                </a:solidFill>
              </a:rPr>
              <a:t>В.И. </a:t>
            </a:r>
            <a:r>
              <a:rPr lang="ru-RU" sz="1600" b="1" i="1" dirty="0" err="1" smtClean="0">
                <a:solidFill>
                  <a:schemeClr val="bg1"/>
                </a:solidFill>
              </a:rPr>
              <a:t>Ганшин</a:t>
            </a:r>
            <a:r>
              <a:rPr lang="ru-RU" sz="1600" b="1" i="1" dirty="0" smtClean="0">
                <a:solidFill>
                  <a:schemeClr val="bg1"/>
                </a:solidFill>
              </a:rPr>
              <a:t>, О.М. </a:t>
            </a:r>
            <a:r>
              <a:rPr lang="ru-RU" sz="1600" b="1" i="1" dirty="0" err="1" smtClean="0">
                <a:solidFill>
                  <a:schemeClr val="bg1"/>
                </a:solidFill>
              </a:rPr>
              <a:t>Сердобольский</a:t>
            </a:r>
            <a:r>
              <a:rPr lang="ru-RU" sz="1600" b="1" i="1" dirty="0" smtClean="0">
                <a:solidFill>
                  <a:schemeClr val="bg1"/>
                </a:solidFill>
              </a:rPr>
              <a:t> </a:t>
            </a:r>
            <a:r>
              <a:rPr lang="ru-RU" sz="1600" b="1" dirty="0" smtClean="0">
                <a:solidFill>
                  <a:schemeClr val="bg1"/>
                </a:solidFill>
              </a:rPr>
              <a:t> </a:t>
            </a:r>
            <a:r>
              <a:rPr lang="ru-RU" sz="1600" b="1" i="1" dirty="0" smtClean="0">
                <a:solidFill>
                  <a:schemeClr val="bg1"/>
                </a:solidFill>
              </a:rPr>
              <a:t>"Одна секунда войны" (Л., 1983) :</a:t>
            </a:r>
            <a:r>
              <a:rPr lang="ru-RU" sz="1600" b="1" dirty="0" smtClean="0">
                <a:solidFill>
                  <a:schemeClr val="bg1"/>
                </a:solidFill>
              </a:rPr>
              <a:t> "Фронтовые письма… Треугольники, почтовые карточки, "секретки", заклеенные кусочком смолы, хлебным мякишем или зашитые ниткой. Тысячи и тысячи драгоценных весточек доставили адресатам армейские </a:t>
            </a:r>
            <a:r>
              <a:rPr lang="ru-RU" sz="1600" b="1" dirty="0" err="1" smtClean="0">
                <a:solidFill>
                  <a:schemeClr val="bg1"/>
                </a:solidFill>
              </a:rPr>
              <a:t>Харитоши</a:t>
            </a:r>
            <a:r>
              <a:rPr lang="ru-RU" sz="1600" b="1" dirty="0" smtClean="0">
                <a:solidFill>
                  <a:schemeClr val="bg1"/>
                </a:solidFill>
              </a:rPr>
              <a:t> – так бойцы называли почтальонов, вспоминая довоенный фильм "Трактористы". Сильна солдатская дружба. И письма, приходившие в окопы и землянки, зачастую становились общей радостью, общим достоянием</a:t>
            </a:r>
            <a:r>
              <a:rPr lang="en-US" sz="1600" b="1" dirty="0" smtClean="0">
                <a:solidFill>
                  <a:schemeClr val="bg1"/>
                </a:solidFill>
              </a:rPr>
              <a:t>”</a:t>
            </a:r>
            <a:r>
              <a:rPr lang="ru-RU" sz="1600" b="1" dirty="0" smtClean="0">
                <a:solidFill>
                  <a:schemeClr val="bg1"/>
                </a:solidFill>
              </a:rPr>
              <a:t>.</a:t>
            </a:r>
            <a:endParaRPr lang="ru-RU" sz="1600" b="1" dirty="0">
              <a:solidFill>
                <a:schemeClr val="bg1"/>
              </a:solidFill>
            </a:endParaRPr>
          </a:p>
        </p:txBody>
      </p:sp>
      <p:sp>
        <p:nvSpPr>
          <p:cNvPr id="3" name="Подзаголовок 2"/>
          <p:cNvSpPr>
            <a:spLocks noGrp="1"/>
          </p:cNvSpPr>
          <p:nvPr>
            <p:ph type="subTitle" idx="1"/>
          </p:nvPr>
        </p:nvSpPr>
        <p:spPr>
          <a:xfrm>
            <a:off x="4644008" y="188640"/>
            <a:ext cx="4499992" cy="3744416"/>
          </a:xfrm>
        </p:spPr>
        <p:txBody>
          <a:bodyPr>
            <a:normAutofit lnSpcReduction="10000"/>
          </a:bodyPr>
          <a:lstStyle/>
          <a:p>
            <a:pPr algn="l"/>
            <a:r>
              <a:rPr lang="ru-RU" sz="1600" b="1" dirty="0" smtClean="0">
                <a:solidFill>
                  <a:schemeClr val="bg1"/>
                </a:solidFill>
              </a:rPr>
              <a:t>Письма прорывались сквозь блокаду, раня и согревая сердца. Фоторепортёр </a:t>
            </a:r>
            <a:r>
              <a:rPr lang="ru-RU" sz="1600" b="1" i="1" dirty="0" smtClean="0">
                <a:solidFill>
                  <a:schemeClr val="bg1"/>
                </a:solidFill>
              </a:rPr>
              <a:t>Георгий Коновалов</a:t>
            </a:r>
            <a:r>
              <a:rPr lang="ru-RU" sz="1600" b="1" dirty="0" smtClean="0">
                <a:solidFill>
                  <a:schemeClr val="bg1"/>
                </a:solidFill>
              </a:rPr>
              <a:t>  помнит, как в землянках солдаты читали их вслух. Бойца Коновалов сфотографировал в сорок третьем под Пулковом в ту редкую минуту затишья, когда невольно вспоминаются дом и родные лица. Шуршал карандаш по листу серой бумаги, неяркий свет падал на сколоченный из </a:t>
            </a:r>
            <a:r>
              <a:rPr lang="ru-RU" sz="1600" b="1" dirty="0" err="1" smtClean="0">
                <a:solidFill>
                  <a:schemeClr val="bg1"/>
                </a:solidFill>
              </a:rPr>
              <a:t>неструганых</a:t>
            </a:r>
            <a:r>
              <a:rPr lang="ru-RU" sz="1600" b="1" dirty="0" smtClean="0">
                <a:solidFill>
                  <a:schemeClr val="bg1"/>
                </a:solidFill>
              </a:rPr>
              <a:t> досок стол, выхватывал из полумрака задумчивые глаза солдата. Боец то и дело останавливался и, видимо, мыслями уносился в родные места. </a:t>
            </a:r>
            <a:r>
              <a:rPr lang="ru-RU" sz="1600" b="1" dirty="0" smtClean="0">
                <a:solidFill>
                  <a:schemeClr val="bg1"/>
                </a:solidFill>
              </a:rPr>
              <a:t>Таким </a:t>
            </a:r>
            <a:r>
              <a:rPr lang="ru-RU" sz="1600" b="1" dirty="0" smtClean="0">
                <a:solidFill>
                  <a:schemeClr val="bg1"/>
                </a:solidFill>
              </a:rPr>
              <a:t>погружённым в себя он и живёт на </a:t>
            </a:r>
            <a:r>
              <a:rPr lang="ru-RU" sz="1600" b="1" dirty="0" smtClean="0">
                <a:solidFill>
                  <a:schemeClr val="bg1"/>
                </a:solidFill>
              </a:rPr>
              <a:t>снимке".</a:t>
            </a:r>
            <a:endParaRPr lang="ru-RU" sz="1600" b="1" dirty="0" smtClean="0">
              <a:solidFill>
                <a:schemeClr val="bg1"/>
              </a:solidFill>
            </a:endParaRPr>
          </a:p>
          <a:p>
            <a:pPr algn="l"/>
            <a:r>
              <a:rPr lang="ru-RU" sz="1600" dirty="0" smtClean="0">
                <a:solidFill>
                  <a:schemeClr val="tx1"/>
                </a:solidFill>
              </a:rPr>
              <a:t> </a:t>
            </a:r>
          </a:p>
          <a:p>
            <a:pPr algn="l"/>
            <a:endParaRPr lang="ru-RU" sz="1600" dirty="0">
              <a:solidFill>
                <a:schemeClr val="tx1"/>
              </a:solidFill>
            </a:endParaRPr>
          </a:p>
        </p:txBody>
      </p:sp>
      <p:pic>
        <p:nvPicPr>
          <p:cNvPr id="15362" name="Picture 2" descr="D:\Documents and Settings\gvp\Мои документы\Фотокадры Победы\сканирование0079.jpg"/>
          <p:cNvPicPr>
            <a:picLocks noChangeAspect="1" noChangeArrowheads="1"/>
          </p:cNvPicPr>
          <p:nvPr/>
        </p:nvPicPr>
        <p:blipFill>
          <a:blip r:embed="rId2" cstate="print"/>
          <a:srcRect/>
          <a:stretch>
            <a:fillRect/>
          </a:stretch>
        </p:blipFill>
        <p:spPr bwMode="auto">
          <a:xfrm>
            <a:off x="179512" y="188640"/>
            <a:ext cx="4316885" cy="430567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2" descr="D:\Documents and Settings\gvp\Мои документы\Фотокадры Победы\сканирование0075.jpg"/>
          <p:cNvPicPr>
            <a:picLocks noChangeAspect="1" noChangeArrowheads="1"/>
          </p:cNvPicPr>
          <p:nvPr/>
        </p:nvPicPr>
        <p:blipFill>
          <a:blip r:embed="rId3" cstate="print"/>
          <a:srcRect/>
          <a:stretch>
            <a:fillRect/>
          </a:stretch>
        </p:blipFill>
        <p:spPr bwMode="auto">
          <a:xfrm>
            <a:off x="6548398" y="3501008"/>
            <a:ext cx="2340078" cy="3013461"/>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cSld>
  <p:clrMapOvr>
    <a:masterClrMapping/>
  </p:clrMapOvr>
  <p:transition>
    <p:strip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12" y="4293096"/>
            <a:ext cx="5184576" cy="2564904"/>
          </a:xfrm>
        </p:spPr>
        <p:txBody>
          <a:bodyPr>
            <a:normAutofit/>
          </a:bodyPr>
          <a:lstStyle/>
          <a:p>
            <a:pPr algn="l"/>
            <a:r>
              <a:rPr lang="ru-RU" sz="1600" b="1" i="1" dirty="0" smtClean="0">
                <a:solidFill>
                  <a:schemeClr val="bg1"/>
                </a:solidFill>
              </a:rPr>
              <a:t>Александр Устинов:</a:t>
            </a:r>
            <a:r>
              <a:rPr lang="ru-RU" sz="1600" b="1" dirty="0" smtClean="0">
                <a:solidFill>
                  <a:schemeClr val="bg1"/>
                </a:solidFill>
              </a:rPr>
              <a:t> "Самая горячая пора наступала у фронтовых корреспондентов во время боевых действий. Испытываешь громадное напряжение – ведь надо всегда быть на переднем крае, там, где идут самые ожесточённые и кровопролитные бои. Перед глазами постоянно солдаты, идущие в атаку, а ты, вместе с ними поднятый приказом командира, должен бежать и снимать – снимать не только как побеждают, но и как умирают твои товарищи.</a:t>
            </a:r>
            <a:endParaRPr lang="ru-RU" sz="1600" b="1" dirty="0">
              <a:solidFill>
                <a:schemeClr val="bg1"/>
              </a:solidFill>
            </a:endParaRPr>
          </a:p>
        </p:txBody>
      </p:sp>
      <p:sp>
        <p:nvSpPr>
          <p:cNvPr id="3" name="Подзаголовок 2"/>
          <p:cNvSpPr>
            <a:spLocks noGrp="1"/>
          </p:cNvSpPr>
          <p:nvPr>
            <p:ph type="subTitle" idx="1"/>
          </p:nvPr>
        </p:nvSpPr>
        <p:spPr>
          <a:xfrm>
            <a:off x="1835696" y="4005064"/>
            <a:ext cx="2736304" cy="288032"/>
          </a:xfrm>
          <a:ln w="12700">
            <a:solidFill>
              <a:schemeClr val="tx1"/>
            </a:solidFill>
          </a:ln>
        </p:spPr>
        <p:txBody>
          <a:bodyPr>
            <a:noAutofit/>
          </a:bodyPr>
          <a:lstStyle/>
          <a:p>
            <a:pPr algn="l"/>
            <a:r>
              <a:rPr lang="ru-RU" sz="1400" b="1" i="1" dirty="0" err="1" smtClean="0">
                <a:solidFill>
                  <a:schemeClr val="bg1"/>
                </a:solidFill>
              </a:rPr>
              <a:t>Альперт</a:t>
            </a:r>
            <a:r>
              <a:rPr lang="ru-RU" sz="1400" b="1" i="1" dirty="0" smtClean="0">
                <a:solidFill>
                  <a:schemeClr val="bg1"/>
                </a:solidFill>
              </a:rPr>
              <a:t> М. Комбат. 1942</a:t>
            </a:r>
            <a:endParaRPr lang="ru-RU" sz="1400" b="1" i="1" dirty="0">
              <a:solidFill>
                <a:schemeClr val="bg1"/>
              </a:solidFill>
            </a:endParaRPr>
          </a:p>
        </p:txBody>
      </p:sp>
      <p:pic>
        <p:nvPicPr>
          <p:cNvPr id="8194" name="Picture 2" descr="D:\Documents and Settings\gvp\Мои документы\Фотокадры Победы\сканирование0001.jpg"/>
          <p:cNvPicPr>
            <a:picLocks noChangeAspect="1" noChangeArrowheads="1"/>
          </p:cNvPicPr>
          <p:nvPr/>
        </p:nvPicPr>
        <p:blipFill>
          <a:blip r:embed="rId2" cstate="print"/>
          <a:srcRect/>
          <a:stretch>
            <a:fillRect/>
          </a:stretch>
        </p:blipFill>
        <p:spPr bwMode="auto">
          <a:xfrm>
            <a:off x="5436096" y="908720"/>
            <a:ext cx="3532611" cy="547260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196" name="Picture 4" descr="D:\Documents and Settings\gvp\Мои документы\Фотокадры Победы\сканирование0028.jpg"/>
          <p:cNvPicPr>
            <a:picLocks noChangeAspect="1" noChangeArrowheads="1"/>
          </p:cNvPicPr>
          <p:nvPr/>
        </p:nvPicPr>
        <p:blipFill>
          <a:blip r:embed="rId3" cstate="print"/>
          <a:srcRect/>
          <a:stretch>
            <a:fillRect/>
          </a:stretch>
        </p:blipFill>
        <p:spPr bwMode="auto">
          <a:xfrm>
            <a:off x="179511" y="188640"/>
            <a:ext cx="4509876" cy="374441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290" name="Picture 2" descr="D:\Documents and Settings\gvp\Мои документы\Фотокадры Победы\сканирование0047.jpg"/>
          <p:cNvPicPr>
            <a:picLocks noChangeAspect="1" noChangeArrowheads="1"/>
          </p:cNvPicPr>
          <p:nvPr/>
        </p:nvPicPr>
        <p:blipFill>
          <a:blip r:embed="rId4" cstate="print"/>
          <a:srcRect/>
          <a:stretch>
            <a:fillRect/>
          </a:stretch>
        </p:blipFill>
        <p:spPr bwMode="auto">
          <a:xfrm rot="21181229">
            <a:off x="4501351" y="441477"/>
            <a:ext cx="1944216" cy="2511279"/>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cSld>
  <p:clrMapOvr>
    <a:masterClrMapping/>
  </p:clrMapOvr>
  <p:transition>
    <p:strips/>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3429000"/>
            <a:ext cx="3491880" cy="3429000"/>
          </a:xfrm>
        </p:spPr>
        <p:txBody>
          <a:bodyPr>
            <a:normAutofit/>
          </a:bodyPr>
          <a:lstStyle/>
          <a:p>
            <a:pPr algn="l"/>
            <a:r>
              <a:rPr lang="ru-RU" sz="1600" b="1" dirty="0" smtClean="0">
                <a:solidFill>
                  <a:schemeClr val="bg1"/>
                </a:solidFill>
              </a:rPr>
              <a:t>Страшнее, наверное, ничего не может быть: живому, уязвимому до простоты человеку идти навстречу смертоносному металлу, летящему в тебя со всех сторон. Но солдаты поднимались и шли. Шли не сгибаясь, в полный рост. И мы, фотокорреспонденты и кинооператоры, поднимались и бежали вместе с ними, и снимали эту героическую эпопею, в которой было столько горя и крови.</a:t>
            </a:r>
            <a:r>
              <a:rPr lang="ru-RU" sz="1600" dirty="0" smtClean="0"/>
              <a:t>.</a:t>
            </a:r>
            <a:endParaRPr lang="ru-RU" sz="1600" dirty="0"/>
          </a:p>
        </p:txBody>
      </p:sp>
      <p:sp>
        <p:nvSpPr>
          <p:cNvPr id="3" name="Подзаголовок 2"/>
          <p:cNvSpPr>
            <a:spLocks noGrp="1"/>
          </p:cNvSpPr>
          <p:nvPr>
            <p:ph type="subTitle" idx="1"/>
          </p:nvPr>
        </p:nvSpPr>
        <p:spPr>
          <a:xfrm>
            <a:off x="5508104" y="5805264"/>
            <a:ext cx="3635896" cy="360040"/>
          </a:xfrm>
          <a:ln w="12700">
            <a:solidFill>
              <a:schemeClr val="tx1"/>
            </a:solidFill>
          </a:ln>
        </p:spPr>
        <p:txBody>
          <a:bodyPr>
            <a:normAutofit/>
          </a:bodyPr>
          <a:lstStyle/>
          <a:p>
            <a:pPr algn="l"/>
            <a:r>
              <a:rPr lang="ru-RU" sz="1400" b="1" i="1" dirty="0" err="1" smtClean="0">
                <a:solidFill>
                  <a:schemeClr val="bg1"/>
                </a:solidFill>
              </a:rPr>
              <a:t>Зельма</a:t>
            </a:r>
            <a:r>
              <a:rPr lang="ru-RU" sz="1400" b="1" i="1" dirty="0" smtClean="0">
                <a:solidFill>
                  <a:schemeClr val="bg1"/>
                </a:solidFill>
              </a:rPr>
              <a:t> Г. Уличный бой в Сталинграде. 1942</a:t>
            </a:r>
            <a:endParaRPr lang="ru-RU" sz="1400" b="1" i="1" dirty="0">
              <a:solidFill>
                <a:schemeClr val="bg1"/>
              </a:solidFill>
            </a:endParaRPr>
          </a:p>
        </p:txBody>
      </p:sp>
      <p:pic>
        <p:nvPicPr>
          <p:cNvPr id="9218" name="Picture 2" descr="D:\Documents and Settings\gvp\Мои документы\Фотокадры Победы\сканирование0007.jpg"/>
          <p:cNvPicPr>
            <a:picLocks noChangeAspect="1" noChangeArrowheads="1"/>
          </p:cNvPicPr>
          <p:nvPr/>
        </p:nvPicPr>
        <p:blipFill>
          <a:blip r:embed="rId2" cstate="print"/>
          <a:srcRect/>
          <a:stretch>
            <a:fillRect/>
          </a:stretch>
        </p:blipFill>
        <p:spPr bwMode="auto">
          <a:xfrm>
            <a:off x="179512" y="188640"/>
            <a:ext cx="3983224" cy="30258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220" name="Picture 4" descr="D:\Documents and Settings\gvp\Мои документы\Фотокадры Победы\сканирование0046.jpg"/>
          <p:cNvPicPr>
            <a:picLocks noChangeAspect="1" noChangeArrowheads="1"/>
          </p:cNvPicPr>
          <p:nvPr/>
        </p:nvPicPr>
        <p:blipFill>
          <a:blip r:embed="rId3" cstate="print"/>
          <a:srcRect/>
          <a:stretch>
            <a:fillRect/>
          </a:stretch>
        </p:blipFill>
        <p:spPr bwMode="auto">
          <a:xfrm>
            <a:off x="5436096" y="328688"/>
            <a:ext cx="3456384" cy="540356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266" name="Picture 2" descr="D:\Documents and Settings\gvp\Мои документы\Фотокадры Победы\сканирование0045.jpg"/>
          <p:cNvPicPr>
            <a:picLocks noChangeAspect="1" noChangeArrowheads="1"/>
          </p:cNvPicPr>
          <p:nvPr/>
        </p:nvPicPr>
        <p:blipFill>
          <a:blip r:embed="rId4" cstate="print"/>
          <a:srcRect/>
          <a:stretch>
            <a:fillRect/>
          </a:stretch>
        </p:blipFill>
        <p:spPr bwMode="auto">
          <a:xfrm rot="21288818">
            <a:off x="3611238" y="3733807"/>
            <a:ext cx="2088232" cy="2735367"/>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7" name="TextBox 6"/>
          <p:cNvSpPr txBox="1"/>
          <p:nvPr/>
        </p:nvSpPr>
        <p:spPr>
          <a:xfrm>
            <a:off x="1547664" y="3284984"/>
            <a:ext cx="2592288" cy="307777"/>
          </a:xfrm>
          <a:prstGeom prst="rect">
            <a:avLst/>
          </a:prstGeom>
          <a:noFill/>
          <a:ln w="12700">
            <a:solidFill>
              <a:schemeClr val="tx1"/>
            </a:solidFill>
          </a:ln>
        </p:spPr>
        <p:txBody>
          <a:bodyPr wrap="square" rtlCol="0">
            <a:spAutoFit/>
          </a:bodyPr>
          <a:lstStyle/>
          <a:p>
            <a:r>
              <a:rPr lang="ru-RU" sz="1400" b="1" i="1" dirty="0" smtClean="0">
                <a:solidFill>
                  <a:schemeClr val="bg1"/>
                </a:solidFill>
              </a:rPr>
              <a:t>Бальтерманц Д. Атака. 1941 </a:t>
            </a:r>
            <a:endParaRPr lang="ru-RU" sz="1400" b="1" i="1" dirty="0">
              <a:solidFill>
                <a:schemeClr val="bg1"/>
              </a:solidFill>
            </a:endParaRPr>
          </a:p>
        </p:txBody>
      </p:sp>
    </p:spTree>
  </p:cSld>
  <p:clrMapOvr>
    <a:masterClrMapping/>
  </p:clrMapOvr>
  <p:transition>
    <p:strips/>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851920" y="1"/>
            <a:ext cx="5292080" cy="2060847"/>
          </a:xfrm>
        </p:spPr>
        <p:txBody>
          <a:bodyPr>
            <a:normAutofit/>
          </a:bodyPr>
          <a:lstStyle/>
          <a:p>
            <a:pPr algn="l"/>
            <a:r>
              <a:rPr lang="ru-RU" sz="1600" b="1" dirty="0" smtClean="0">
                <a:solidFill>
                  <a:schemeClr val="bg1"/>
                </a:solidFill>
              </a:rPr>
              <a:t>Снимали, потому что знали и верили: с тех пор, как мы запечатлели наших бойцов, они уже становились бессмертными, ибо хоть какое-то мгновение их короткой прекрасной жизни станет известно родным и близким, боевым товарищам, всей стране. В этом был пафос нашей нелёгкой службы, пафос, утверждавший стремление советского солдата приблизить час Победы".</a:t>
            </a:r>
            <a:r>
              <a:rPr lang="ru-RU" sz="1600" dirty="0" smtClean="0"/>
              <a:t/>
            </a:r>
            <a:br>
              <a:rPr lang="ru-RU" sz="1600" dirty="0" smtClean="0"/>
            </a:br>
            <a:endParaRPr lang="ru-RU" sz="1600" dirty="0"/>
          </a:p>
        </p:txBody>
      </p:sp>
      <p:sp>
        <p:nvSpPr>
          <p:cNvPr id="3" name="Подзаголовок 2"/>
          <p:cNvSpPr>
            <a:spLocks noGrp="1"/>
          </p:cNvSpPr>
          <p:nvPr>
            <p:ph type="subTitle" idx="1"/>
          </p:nvPr>
        </p:nvSpPr>
        <p:spPr>
          <a:xfrm>
            <a:off x="251520" y="4581128"/>
            <a:ext cx="2304256" cy="288032"/>
          </a:xfrm>
          <a:ln w="12700">
            <a:solidFill>
              <a:schemeClr val="tx1"/>
            </a:solidFill>
          </a:ln>
        </p:spPr>
        <p:txBody>
          <a:bodyPr>
            <a:normAutofit lnSpcReduction="10000"/>
          </a:bodyPr>
          <a:lstStyle/>
          <a:p>
            <a:pPr algn="l"/>
            <a:r>
              <a:rPr lang="ru-RU" sz="1400" b="1" i="1" dirty="0" smtClean="0">
                <a:solidFill>
                  <a:schemeClr val="bg1"/>
                </a:solidFill>
              </a:rPr>
              <a:t>Устинов А. Атака. 1944 </a:t>
            </a:r>
            <a:endParaRPr lang="ru-RU" sz="1400" b="1" i="1" dirty="0">
              <a:solidFill>
                <a:schemeClr val="bg1"/>
              </a:solidFill>
            </a:endParaRPr>
          </a:p>
        </p:txBody>
      </p:sp>
      <p:pic>
        <p:nvPicPr>
          <p:cNvPr id="10242" name="Picture 2" descr="D:\Documents and Settings\gvp\Мои документы\Фотокадры Победы\сканирование0083.jpg"/>
          <p:cNvPicPr>
            <a:picLocks noChangeAspect="1" noChangeArrowheads="1"/>
          </p:cNvPicPr>
          <p:nvPr/>
        </p:nvPicPr>
        <p:blipFill>
          <a:blip r:embed="rId2" cstate="print"/>
          <a:srcRect/>
          <a:stretch>
            <a:fillRect/>
          </a:stretch>
        </p:blipFill>
        <p:spPr bwMode="auto">
          <a:xfrm>
            <a:off x="251520" y="153949"/>
            <a:ext cx="3528392" cy="4378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074" name="Picture 2" descr="D:\Documents and Settings\gvp\Мои документы\Фотокадры Победы\сканирование0101.jpg"/>
          <p:cNvPicPr>
            <a:picLocks noChangeAspect="1" noChangeArrowheads="1"/>
          </p:cNvPicPr>
          <p:nvPr/>
        </p:nvPicPr>
        <p:blipFill>
          <a:blip r:embed="rId3" cstate="print"/>
          <a:srcRect/>
          <a:stretch>
            <a:fillRect/>
          </a:stretch>
        </p:blipFill>
        <p:spPr bwMode="auto">
          <a:xfrm>
            <a:off x="3987879" y="1988840"/>
            <a:ext cx="5011194" cy="352839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3" descr="D:\Documents and Settings\gvp\Мои документы\Фотокадры Победы\сканирование0081.jpg"/>
          <p:cNvPicPr>
            <a:picLocks noChangeAspect="1" noChangeArrowheads="1"/>
          </p:cNvPicPr>
          <p:nvPr/>
        </p:nvPicPr>
        <p:blipFill>
          <a:blip r:embed="rId4" cstate="print"/>
          <a:srcRect/>
          <a:stretch>
            <a:fillRect/>
          </a:stretch>
        </p:blipFill>
        <p:spPr bwMode="auto">
          <a:xfrm rot="21071318">
            <a:off x="2483768" y="4149080"/>
            <a:ext cx="1878395" cy="2448272"/>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8" name="TextBox 7"/>
          <p:cNvSpPr txBox="1"/>
          <p:nvPr/>
        </p:nvSpPr>
        <p:spPr>
          <a:xfrm>
            <a:off x="7236296" y="5589240"/>
            <a:ext cx="1656184" cy="523220"/>
          </a:xfrm>
          <a:prstGeom prst="rect">
            <a:avLst/>
          </a:prstGeom>
          <a:noFill/>
          <a:ln w="12700">
            <a:solidFill>
              <a:schemeClr val="tx1"/>
            </a:solidFill>
          </a:ln>
        </p:spPr>
        <p:txBody>
          <a:bodyPr wrap="square" rtlCol="0">
            <a:spAutoFit/>
          </a:bodyPr>
          <a:lstStyle/>
          <a:p>
            <a:r>
              <a:rPr lang="ru-RU" sz="1400" b="1" i="1" dirty="0" smtClean="0">
                <a:solidFill>
                  <a:schemeClr val="bg1"/>
                </a:solidFill>
              </a:rPr>
              <a:t>Устинов А. Огонь по врагу! 1942</a:t>
            </a:r>
            <a:endParaRPr lang="ru-RU" sz="1400" b="1" i="1" dirty="0">
              <a:solidFill>
                <a:schemeClr val="bg1"/>
              </a:solidFill>
            </a:endParaRPr>
          </a:p>
        </p:txBody>
      </p:sp>
    </p:spTree>
  </p:cSld>
  <p:clrMapOvr>
    <a:masterClrMapping/>
  </p:clrMapOvr>
  <p:transition>
    <p:strips/>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12" y="0"/>
            <a:ext cx="2520280" cy="6525344"/>
          </a:xfrm>
        </p:spPr>
        <p:txBody>
          <a:bodyPr>
            <a:normAutofit/>
          </a:bodyPr>
          <a:lstStyle/>
          <a:p>
            <a:pPr algn="l"/>
            <a:r>
              <a:rPr lang="ru-RU" sz="1600" b="1" i="1" dirty="0" smtClean="0">
                <a:solidFill>
                  <a:schemeClr val="bg1"/>
                </a:solidFill>
              </a:rPr>
              <a:t>Михаил Савин: </a:t>
            </a:r>
            <a:r>
              <a:rPr lang="ru-RU" sz="1600" b="1" dirty="0" smtClean="0">
                <a:solidFill>
                  <a:schemeClr val="bg1"/>
                </a:solidFill>
              </a:rPr>
              <a:t>"Нам, фронтовым фоторепортёрам, часто задают вопрос: "Ну хорошо, вы отсняли сотни метров плёнки, сделали тысячи кадров. А какой всё-таки из них вы считаете своей главной фотографией о войне?". Самая главная моя фотография о войне – та, на которой изображена кошка с перебитой лапой и простреленным ухом, сидящая на пепелище дома в только что освобождённой нашими войсками Жиздре. Потом уж я понял, что фотография эта – символ человеческого горя, полного разорения жизни.</a:t>
            </a:r>
            <a:r>
              <a:rPr lang="ru-RU" sz="1600" dirty="0" smtClean="0"/>
              <a:t>. </a:t>
            </a:r>
            <a:endParaRPr lang="ru-RU" sz="1600" dirty="0"/>
          </a:p>
        </p:txBody>
      </p:sp>
      <p:sp>
        <p:nvSpPr>
          <p:cNvPr id="3" name="Подзаголовок 2"/>
          <p:cNvSpPr>
            <a:spLocks noGrp="1"/>
          </p:cNvSpPr>
          <p:nvPr>
            <p:ph type="subTitle" idx="1"/>
          </p:nvPr>
        </p:nvSpPr>
        <p:spPr>
          <a:xfrm>
            <a:off x="6660232" y="260648"/>
            <a:ext cx="2304256" cy="6597352"/>
          </a:xfrm>
        </p:spPr>
        <p:txBody>
          <a:bodyPr>
            <a:normAutofit/>
          </a:bodyPr>
          <a:lstStyle/>
          <a:p>
            <a:pPr algn="l"/>
            <a:r>
              <a:rPr lang="ru-RU" sz="1600" b="1" dirty="0" smtClean="0">
                <a:solidFill>
                  <a:schemeClr val="bg1"/>
                </a:solidFill>
              </a:rPr>
              <a:t>Война оставила людей без дома, без родных, а за снимком этим видятся тысячи сёл и городов, через которые мы прошли за войну, и пепелища были главными деталями пейзажа… Как бы тяжело ни приходилось нам в те страшные дни, мы верили, что разрушенное отстроим, отнятое – вернём. Этот снимок – кошки издавна считаются существами, придающими уют домашнему очагу, – был для меня и символом мирной жизни, вернуть которую нам могла только Победа". </a:t>
            </a:r>
          </a:p>
          <a:p>
            <a:pPr algn="l"/>
            <a:r>
              <a:rPr lang="ru-RU" sz="1600" b="1" i="1" dirty="0" smtClean="0">
                <a:solidFill>
                  <a:schemeClr val="tx1"/>
                </a:solidFill>
              </a:rPr>
              <a:t> </a:t>
            </a:r>
            <a:endParaRPr lang="ru-RU" sz="1600" dirty="0" smtClean="0">
              <a:solidFill>
                <a:schemeClr val="tx1"/>
              </a:solidFill>
            </a:endParaRPr>
          </a:p>
          <a:p>
            <a:endParaRPr lang="ru-RU" sz="1600" dirty="0"/>
          </a:p>
        </p:txBody>
      </p:sp>
      <p:pic>
        <p:nvPicPr>
          <p:cNvPr id="11266" name="Picture 2" descr="D:\Documents and Settings\gvp\Мои документы\Фотокадры Победы\сканирование0027.jpg"/>
          <p:cNvPicPr>
            <a:picLocks noChangeAspect="1" noChangeArrowheads="1"/>
          </p:cNvPicPr>
          <p:nvPr/>
        </p:nvPicPr>
        <p:blipFill>
          <a:blip r:embed="rId2" cstate="print"/>
          <a:srcRect/>
          <a:stretch>
            <a:fillRect/>
          </a:stretch>
        </p:blipFill>
        <p:spPr bwMode="auto">
          <a:xfrm>
            <a:off x="2703730" y="332656"/>
            <a:ext cx="3827675" cy="604867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p:strip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41" name="Picture 5" descr="D:\Documents and Settings\gvp\Мои документы\Фотокадры Победы\сканирование0088.jpg"/>
          <p:cNvPicPr>
            <a:picLocks noChangeAspect="1" noChangeArrowheads="1"/>
          </p:cNvPicPr>
          <p:nvPr/>
        </p:nvPicPr>
        <p:blipFill>
          <a:blip r:embed="rId2" cstate="print"/>
          <a:srcRect/>
          <a:stretch>
            <a:fillRect/>
          </a:stretch>
        </p:blipFill>
        <p:spPr bwMode="auto">
          <a:xfrm>
            <a:off x="6084168" y="1988840"/>
            <a:ext cx="2880320" cy="433105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Заголовок 1"/>
          <p:cNvSpPr>
            <a:spLocks noGrp="1"/>
          </p:cNvSpPr>
          <p:nvPr>
            <p:ph type="ctrTitle"/>
          </p:nvPr>
        </p:nvSpPr>
        <p:spPr>
          <a:xfrm>
            <a:off x="3059832" y="4077072"/>
            <a:ext cx="2880320" cy="2088232"/>
          </a:xfrm>
        </p:spPr>
        <p:txBody>
          <a:bodyPr>
            <a:normAutofit/>
          </a:bodyPr>
          <a:lstStyle/>
          <a:p>
            <a:pPr algn="l"/>
            <a:r>
              <a:rPr lang="ru-RU" sz="1600" b="1" dirty="0" smtClean="0">
                <a:solidFill>
                  <a:schemeClr val="bg1"/>
                </a:solidFill>
              </a:rPr>
              <a:t>Мастера фоторепортажа, сохраняя уникальные черты оригинала, поднимаются до обобщения, превращают зафиксированное мгновение в образ времени, в символ эпохи.</a:t>
            </a:r>
          </a:p>
        </p:txBody>
      </p:sp>
      <p:sp>
        <p:nvSpPr>
          <p:cNvPr id="3" name="Подзаголовок 2"/>
          <p:cNvSpPr>
            <a:spLocks noGrp="1"/>
          </p:cNvSpPr>
          <p:nvPr>
            <p:ph type="subTitle" idx="1"/>
          </p:nvPr>
        </p:nvSpPr>
        <p:spPr>
          <a:xfrm>
            <a:off x="0" y="0"/>
            <a:ext cx="2483768" cy="3187824"/>
          </a:xfrm>
        </p:spPr>
        <p:txBody>
          <a:bodyPr>
            <a:normAutofit/>
          </a:bodyPr>
          <a:lstStyle/>
          <a:p>
            <a:pPr algn="l"/>
            <a:r>
              <a:rPr lang="ru-RU" sz="1600" b="1" dirty="0" smtClean="0">
                <a:solidFill>
                  <a:schemeClr val="bg1"/>
                </a:solidFill>
              </a:rPr>
              <a:t> Художник и на войне оставался художником, срабатывала профессиональная привычка мгновенно решать творческую задачу, и кадр становился не только документальным, но и выразительным, ярким, драматичным, содержал авторскую позицию.</a:t>
            </a:r>
            <a:endParaRPr lang="ru-RU" sz="1600" b="1" dirty="0">
              <a:solidFill>
                <a:schemeClr val="bg1"/>
              </a:solidFill>
            </a:endParaRPr>
          </a:p>
        </p:txBody>
      </p:sp>
      <p:pic>
        <p:nvPicPr>
          <p:cNvPr id="14338" name="Picture 2" descr="D:\Documents and Settings\gvp\Мои документы\Фотокадры Победы\сканирование0034.jpg"/>
          <p:cNvPicPr>
            <a:picLocks noChangeAspect="1" noChangeArrowheads="1"/>
          </p:cNvPicPr>
          <p:nvPr/>
        </p:nvPicPr>
        <p:blipFill>
          <a:blip r:embed="rId3" cstate="print"/>
          <a:srcRect/>
          <a:stretch>
            <a:fillRect/>
          </a:stretch>
        </p:blipFill>
        <p:spPr bwMode="auto">
          <a:xfrm>
            <a:off x="251520" y="2996952"/>
            <a:ext cx="2698035" cy="335849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4339" name="Picture 3" descr="D:\Documents and Settings\gvp\Мои документы\Фотокадры Победы\сканирование0031.jpg"/>
          <p:cNvPicPr>
            <a:picLocks noChangeAspect="1" noChangeArrowheads="1"/>
          </p:cNvPicPr>
          <p:nvPr/>
        </p:nvPicPr>
        <p:blipFill>
          <a:blip r:embed="rId4" cstate="print"/>
          <a:srcRect/>
          <a:stretch>
            <a:fillRect/>
          </a:stretch>
        </p:blipFill>
        <p:spPr bwMode="auto">
          <a:xfrm>
            <a:off x="2483767" y="187896"/>
            <a:ext cx="4680521" cy="305330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extBox 6"/>
          <p:cNvSpPr txBox="1"/>
          <p:nvPr/>
        </p:nvSpPr>
        <p:spPr>
          <a:xfrm>
            <a:off x="3635896" y="3356992"/>
            <a:ext cx="2088232" cy="523220"/>
          </a:xfrm>
          <a:prstGeom prst="rect">
            <a:avLst/>
          </a:prstGeom>
          <a:noFill/>
          <a:ln w="12700">
            <a:solidFill>
              <a:schemeClr val="tx1"/>
            </a:solidFill>
          </a:ln>
        </p:spPr>
        <p:txBody>
          <a:bodyPr wrap="square" rtlCol="0">
            <a:spAutoFit/>
          </a:bodyPr>
          <a:lstStyle/>
          <a:p>
            <a:r>
              <a:rPr lang="ru-RU" sz="1400" b="1" i="1" dirty="0" smtClean="0">
                <a:solidFill>
                  <a:schemeClr val="bg1"/>
                </a:solidFill>
              </a:rPr>
              <a:t>Бальтерманц Д. На военной дороге. 1941</a:t>
            </a:r>
            <a:endParaRPr lang="ru-RU" sz="1400" b="1" i="1" dirty="0">
              <a:solidFill>
                <a:schemeClr val="bg1"/>
              </a:solidFill>
            </a:endParaRPr>
          </a:p>
        </p:txBody>
      </p:sp>
      <p:sp>
        <p:nvSpPr>
          <p:cNvPr id="8" name="TextBox 7"/>
          <p:cNvSpPr txBox="1"/>
          <p:nvPr/>
        </p:nvSpPr>
        <p:spPr>
          <a:xfrm>
            <a:off x="251520" y="6453336"/>
            <a:ext cx="3923928" cy="307777"/>
          </a:xfrm>
          <a:prstGeom prst="rect">
            <a:avLst/>
          </a:prstGeom>
          <a:noFill/>
          <a:ln w="12700">
            <a:solidFill>
              <a:schemeClr val="tx1"/>
            </a:solidFill>
          </a:ln>
        </p:spPr>
        <p:txBody>
          <a:bodyPr wrap="square" rtlCol="0">
            <a:spAutoFit/>
          </a:bodyPr>
          <a:lstStyle/>
          <a:p>
            <a:r>
              <a:rPr lang="ru-RU" sz="1400" b="1" i="1" dirty="0" smtClean="0">
                <a:solidFill>
                  <a:schemeClr val="bg1"/>
                </a:solidFill>
              </a:rPr>
              <a:t>Бальтерманц Д. Чайковский… Германия 1945</a:t>
            </a:r>
            <a:endParaRPr lang="ru-RU" sz="1400" b="1" i="1" dirty="0">
              <a:solidFill>
                <a:schemeClr val="bg1"/>
              </a:solidFill>
            </a:endParaRPr>
          </a:p>
        </p:txBody>
      </p:sp>
      <p:sp>
        <p:nvSpPr>
          <p:cNvPr id="9" name="TextBox 8"/>
          <p:cNvSpPr txBox="1"/>
          <p:nvPr/>
        </p:nvSpPr>
        <p:spPr>
          <a:xfrm>
            <a:off x="5292080" y="6381329"/>
            <a:ext cx="3672408" cy="307778"/>
          </a:xfrm>
          <a:prstGeom prst="rect">
            <a:avLst/>
          </a:prstGeom>
          <a:noFill/>
          <a:ln w="12700">
            <a:solidFill>
              <a:schemeClr val="tx1"/>
            </a:solidFill>
          </a:ln>
        </p:spPr>
        <p:txBody>
          <a:bodyPr wrap="square" rtlCol="0">
            <a:spAutoFit/>
          </a:bodyPr>
          <a:lstStyle/>
          <a:p>
            <a:r>
              <a:rPr lang="ru-RU" sz="1400" b="1" i="1" dirty="0" smtClean="0">
                <a:solidFill>
                  <a:schemeClr val="bg1"/>
                </a:solidFill>
              </a:rPr>
              <a:t>Юдин В. Миномётчик Н. Поликарпов. 1943</a:t>
            </a:r>
            <a:endParaRPr lang="ru-RU" sz="1400" b="1" i="1" dirty="0">
              <a:solidFill>
                <a:schemeClr val="bg1"/>
              </a:solidFill>
            </a:endParaRPr>
          </a:p>
        </p:txBody>
      </p:sp>
    </p:spTree>
  </p:cSld>
  <p:clrMapOvr>
    <a:masterClrMapping/>
  </p:clrMapOvr>
  <p:transition>
    <p:strips/>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1"/>
            <a:ext cx="4390256" cy="2708920"/>
          </a:xfrm>
        </p:spPr>
        <p:txBody>
          <a:bodyPr>
            <a:normAutofit/>
          </a:bodyPr>
          <a:lstStyle/>
          <a:p>
            <a:pPr algn="l"/>
            <a:r>
              <a:rPr lang="ru-RU" sz="1600" b="1" i="1" dirty="0" smtClean="0">
                <a:solidFill>
                  <a:schemeClr val="bg1"/>
                </a:solidFill>
              </a:rPr>
              <a:t>Всеволод </a:t>
            </a:r>
            <a:r>
              <a:rPr lang="ru-RU" sz="1600" b="1" i="1" dirty="0" err="1" smtClean="0">
                <a:solidFill>
                  <a:schemeClr val="bg1"/>
                </a:solidFill>
              </a:rPr>
              <a:t>Тарасевич</a:t>
            </a:r>
            <a:r>
              <a:rPr lang="ru-RU" sz="1600" b="1" i="1" dirty="0" smtClean="0">
                <a:solidFill>
                  <a:schemeClr val="bg1"/>
                </a:solidFill>
              </a:rPr>
              <a:t>:  </a:t>
            </a:r>
            <a:r>
              <a:rPr lang="ru-RU" sz="1600" b="1" dirty="0" smtClean="0">
                <a:solidFill>
                  <a:schemeClr val="bg1"/>
                </a:solidFill>
              </a:rPr>
              <a:t>"Из всех известных фотографий той поры я мог бы назвать всего несколько, взглянув на которые сразу скажешь: да, это война!</a:t>
            </a:r>
            <a:br>
              <a:rPr lang="ru-RU" sz="1600" b="1" dirty="0" smtClean="0">
                <a:solidFill>
                  <a:schemeClr val="bg1"/>
                </a:solidFill>
              </a:rPr>
            </a:br>
            <a:r>
              <a:rPr lang="ru-RU" sz="1600" b="1" dirty="0" smtClean="0">
                <a:solidFill>
                  <a:schemeClr val="bg1"/>
                </a:solidFill>
              </a:rPr>
              <a:t>Есть такая фотография </a:t>
            </a:r>
            <a:r>
              <a:rPr lang="ru-RU" sz="1600" b="1" i="1" dirty="0" smtClean="0">
                <a:solidFill>
                  <a:schemeClr val="bg1"/>
                </a:solidFill>
              </a:rPr>
              <a:t>Озерского – "Солдатский труд"</a:t>
            </a:r>
            <a:r>
              <a:rPr lang="ru-RU" sz="1600" b="1" dirty="0" smtClean="0">
                <a:solidFill>
                  <a:schemeClr val="bg1"/>
                </a:solidFill>
              </a:rPr>
              <a:t>. Тяжело идёт уже немолодой боец, а сзади катят пушку. Вот и всё. Но вглядываюсь в лицо – и мороз по коже. Берёт за сердце образ труженика войны.</a:t>
            </a:r>
            <a:endParaRPr lang="ru-RU" sz="1600" b="1" dirty="0">
              <a:solidFill>
                <a:schemeClr val="bg1"/>
              </a:solidFill>
            </a:endParaRPr>
          </a:p>
        </p:txBody>
      </p:sp>
      <p:sp>
        <p:nvSpPr>
          <p:cNvPr id="3" name="Подзаголовок 2"/>
          <p:cNvSpPr>
            <a:spLocks noGrp="1"/>
          </p:cNvSpPr>
          <p:nvPr>
            <p:ph type="subTitle" idx="1"/>
          </p:nvPr>
        </p:nvSpPr>
        <p:spPr>
          <a:xfrm>
            <a:off x="5220072" y="4581128"/>
            <a:ext cx="3456384" cy="2088232"/>
          </a:xfrm>
        </p:spPr>
        <p:txBody>
          <a:bodyPr>
            <a:normAutofit/>
          </a:bodyPr>
          <a:lstStyle/>
          <a:p>
            <a:pPr algn="l"/>
            <a:r>
              <a:rPr lang="ru-RU" sz="1600" b="1" dirty="0" smtClean="0">
                <a:solidFill>
                  <a:schemeClr val="bg1"/>
                </a:solidFill>
              </a:rPr>
              <a:t>Есть ещё снимок </a:t>
            </a:r>
            <a:r>
              <a:rPr lang="ru-RU" sz="1600" b="1" i="1" dirty="0" err="1" smtClean="0">
                <a:solidFill>
                  <a:schemeClr val="bg1"/>
                </a:solidFill>
              </a:rPr>
              <a:t>Лапскерова</a:t>
            </a:r>
            <a:r>
              <a:rPr lang="ru-RU" sz="1600" b="1" i="1" dirty="0" smtClean="0">
                <a:solidFill>
                  <a:schemeClr val="bg1"/>
                </a:solidFill>
              </a:rPr>
              <a:t> "Пусть солдаты немного поспят…"</a:t>
            </a:r>
            <a:r>
              <a:rPr lang="ru-RU" sz="1600" b="1" dirty="0" smtClean="0">
                <a:solidFill>
                  <a:schemeClr val="bg1"/>
                </a:solidFill>
              </a:rPr>
              <a:t>. У какой-то избы сон свалил бойцов, а среди них дремлет кутёнок. За этой фотографией всё: и трудности войны, и солдатское братство, и человеческое тепло.</a:t>
            </a:r>
          </a:p>
          <a:p>
            <a:endParaRPr lang="ru-RU" sz="1600" b="1" dirty="0">
              <a:solidFill>
                <a:schemeClr val="bg1"/>
              </a:solidFill>
            </a:endParaRPr>
          </a:p>
        </p:txBody>
      </p:sp>
      <p:pic>
        <p:nvPicPr>
          <p:cNvPr id="12290" name="Picture 2" descr="D:\Documents and Settings\gvp\Мои документы\Фотокадры Победы\сканирование0099.jpg"/>
          <p:cNvPicPr>
            <a:picLocks noChangeAspect="1" noChangeArrowheads="1"/>
          </p:cNvPicPr>
          <p:nvPr/>
        </p:nvPicPr>
        <p:blipFill>
          <a:blip r:embed="rId2" cstate="print"/>
          <a:srcRect/>
          <a:stretch>
            <a:fillRect/>
          </a:stretch>
        </p:blipFill>
        <p:spPr bwMode="auto">
          <a:xfrm>
            <a:off x="4860032" y="188640"/>
            <a:ext cx="4064722" cy="401764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291" name="Picture 3" descr="D:\Documents and Settings\gvp\Мои документы\Фотокадры Победы\сканирование0041.jpg"/>
          <p:cNvPicPr>
            <a:picLocks noChangeAspect="1" noChangeArrowheads="1"/>
          </p:cNvPicPr>
          <p:nvPr/>
        </p:nvPicPr>
        <p:blipFill>
          <a:blip r:embed="rId3" cstate="print"/>
          <a:srcRect/>
          <a:stretch>
            <a:fillRect/>
          </a:stretch>
        </p:blipFill>
        <p:spPr bwMode="auto">
          <a:xfrm>
            <a:off x="179511" y="2996952"/>
            <a:ext cx="4608513" cy="35217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p:strips/>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12" y="0"/>
            <a:ext cx="2016224" cy="3789040"/>
          </a:xfrm>
        </p:spPr>
        <p:txBody>
          <a:bodyPr>
            <a:normAutofit/>
          </a:bodyPr>
          <a:lstStyle/>
          <a:p>
            <a:pPr algn="l"/>
            <a:r>
              <a:rPr lang="ru-RU" sz="1600" b="1" dirty="0" smtClean="0">
                <a:solidFill>
                  <a:schemeClr val="bg1"/>
                </a:solidFill>
              </a:rPr>
              <a:t>Через двадцать лет после Победы появилась в печати и сразу стала классикой фотография </a:t>
            </a:r>
            <a:r>
              <a:rPr lang="ru-RU" sz="1600" b="1" i="1" dirty="0" smtClean="0">
                <a:solidFill>
                  <a:schemeClr val="bg1"/>
                </a:solidFill>
              </a:rPr>
              <a:t>Шагина "Политрук принимает бой"</a:t>
            </a:r>
            <a:r>
              <a:rPr lang="ru-RU" sz="1600" b="1" dirty="0" smtClean="0">
                <a:solidFill>
                  <a:schemeClr val="bg1"/>
                </a:solidFill>
              </a:rPr>
              <a:t>. Очень уж непривычным был образ командира, каким снял его фотокорреспондент. </a:t>
            </a:r>
            <a:endParaRPr lang="ru-RU" sz="1600" b="1" dirty="0">
              <a:solidFill>
                <a:schemeClr val="bg1"/>
              </a:solidFill>
            </a:endParaRPr>
          </a:p>
        </p:txBody>
      </p:sp>
      <p:sp>
        <p:nvSpPr>
          <p:cNvPr id="3" name="Подзаголовок 2"/>
          <p:cNvSpPr>
            <a:spLocks noGrp="1"/>
          </p:cNvSpPr>
          <p:nvPr>
            <p:ph type="subTitle" idx="1"/>
          </p:nvPr>
        </p:nvSpPr>
        <p:spPr>
          <a:xfrm>
            <a:off x="7092280" y="332656"/>
            <a:ext cx="1872208" cy="6192688"/>
          </a:xfrm>
        </p:spPr>
        <p:txBody>
          <a:bodyPr>
            <a:normAutofit/>
          </a:bodyPr>
          <a:lstStyle/>
          <a:p>
            <a:pPr algn="l"/>
            <a:r>
              <a:rPr lang="ru-RU" sz="1600" b="1" dirty="0" smtClean="0">
                <a:solidFill>
                  <a:schemeClr val="bg1"/>
                </a:solidFill>
              </a:rPr>
              <a:t>Офицер с наскоро перебинтованной головой, с широко раскрытым ртом, отчаянно призывает идти вперёд. Какое же нечеловеческое напряжение во всём его облике! А ведь война постоянно требовала усилий, которые были на грани возможного. И теперь, вглядываясь в прошлое, мы особенно дорожим крупицами такой вот пронзительной правды".</a:t>
            </a:r>
          </a:p>
          <a:p>
            <a:pPr algn="l"/>
            <a:endParaRPr lang="ru-RU" sz="1600" dirty="0">
              <a:solidFill>
                <a:schemeClr val="tx1"/>
              </a:solidFill>
            </a:endParaRPr>
          </a:p>
        </p:txBody>
      </p:sp>
      <p:pic>
        <p:nvPicPr>
          <p:cNvPr id="13314" name="Picture 2" descr="D:\Documents and Settings\gvp\Мои документы\Фотокадры Победы\сканирование0023.jpg"/>
          <p:cNvPicPr>
            <a:picLocks noChangeAspect="1" noChangeArrowheads="1"/>
          </p:cNvPicPr>
          <p:nvPr/>
        </p:nvPicPr>
        <p:blipFill>
          <a:blip r:embed="rId2" cstate="print"/>
          <a:srcRect/>
          <a:stretch>
            <a:fillRect/>
          </a:stretch>
        </p:blipFill>
        <p:spPr bwMode="auto">
          <a:xfrm>
            <a:off x="2339752" y="188640"/>
            <a:ext cx="4597824" cy="633670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50" name="Picture 2" descr="D:\Documents and Settings\gvp\Мои документы\Фотокадры Победы\сканирование0108.jpg"/>
          <p:cNvPicPr>
            <a:picLocks noChangeAspect="1" noChangeArrowheads="1"/>
          </p:cNvPicPr>
          <p:nvPr/>
        </p:nvPicPr>
        <p:blipFill>
          <a:blip r:embed="rId3" cstate="print"/>
          <a:srcRect/>
          <a:stretch>
            <a:fillRect/>
          </a:stretch>
        </p:blipFill>
        <p:spPr bwMode="auto">
          <a:xfrm>
            <a:off x="251520" y="3861048"/>
            <a:ext cx="2037373" cy="2636912"/>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cSld>
  <p:clrMapOvr>
    <a:masterClrMapping/>
  </p:clrMapOvr>
  <p:transition>
    <p:strips/>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067944" y="0"/>
            <a:ext cx="2160240" cy="6858000"/>
          </a:xfrm>
        </p:spPr>
        <p:txBody>
          <a:bodyPr>
            <a:normAutofit/>
          </a:bodyPr>
          <a:lstStyle/>
          <a:p>
            <a:pPr algn="l"/>
            <a:r>
              <a:rPr lang="ru-RU" sz="1600" b="1" i="1" dirty="0" smtClean="0">
                <a:solidFill>
                  <a:schemeClr val="bg1"/>
                </a:solidFill>
              </a:rPr>
              <a:t>Константин Симонов:</a:t>
            </a:r>
            <a:r>
              <a:rPr lang="ru-RU" sz="1600" b="1" dirty="0" smtClean="0">
                <a:solidFill>
                  <a:schemeClr val="bg1"/>
                </a:solidFill>
              </a:rPr>
              <a:t> "Несколько сот лучших фотографий, сделанных за четыре года Великой Отечественной войны, как бы вобрали всю войну, она смотрит на нас своими суровыми глазами, напоминающими и о поражениях, и о победах, и о трагизме, и о героике, и о четырёхлетнем, беспрерывном, ни с чем не сравнимом по своей тяжести и напряжению солдатском труде".  </a:t>
            </a:r>
            <a:endParaRPr lang="ru-RU" sz="1600" b="1" dirty="0">
              <a:solidFill>
                <a:schemeClr val="bg1"/>
              </a:solidFill>
            </a:endParaRPr>
          </a:p>
        </p:txBody>
      </p:sp>
      <p:sp>
        <p:nvSpPr>
          <p:cNvPr id="3" name="Подзаголовок 2"/>
          <p:cNvSpPr>
            <a:spLocks noGrp="1"/>
          </p:cNvSpPr>
          <p:nvPr>
            <p:ph type="subTitle" idx="1"/>
          </p:nvPr>
        </p:nvSpPr>
        <p:spPr>
          <a:xfrm>
            <a:off x="395536" y="6237312"/>
            <a:ext cx="3240360" cy="360040"/>
          </a:xfrm>
          <a:ln w="12700">
            <a:solidFill>
              <a:schemeClr val="tx1"/>
            </a:solidFill>
          </a:ln>
        </p:spPr>
        <p:txBody>
          <a:bodyPr>
            <a:normAutofit/>
          </a:bodyPr>
          <a:lstStyle/>
          <a:p>
            <a:pPr algn="l"/>
            <a:r>
              <a:rPr lang="ru-RU" sz="1400" b="1" i="1" dirty="0" smtClean="0">
                <a:solidFill>
                  <a:schemeClr val="bg1"/>
                </a:solidFill>
              </a:rPr>
              <a:t>Ландер О. Тяжёлые дороги войны.</a:t>
            </a:r>
            <a:endParaRPr lang="ru-RU" sz="1400" b="1" i="1" dirty="0">
              <a:solidFill>
                <a:schemeClr val="bg1"/>
              </a:solidFill>
            </a:endParaRPr>
          </a:p>
        </p:txBody>
      </p:sp>
      <p:pic>
        <p:nvPicPr>
          <p:cNvPr id="20482" name="Picture 2" descr="D:\Documents and Settings\gvp\Мои документы\Фотокадры Победы\сканирование0026.jpg"/>
          <p:cNvPicPr>
            <a:picLocks noChangeAspect="1" noChangeArrowheads="1"/>
          </p:cNvPicPr>
          <p:nvPr/>
        </p:nvPicPr>
        <p:blipFill>
          <a:blip r:embed="rId2" cstate="print"/>
          <a:srcRect/>
          <a:stretch>
            <a:fillRect/>
          </a:stretch>
        </p:blipFill>
        <p:spPr bwMode="auto">
          <a:xfrm>
            <a:off x="323528" y="260648"/>
            <a:ext cx="3644650" cy="279350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484" name="Picture 4" descr="D:\Documents and Settings\gvp\Мои документы\Фотокадры Победы\сканирование0073.jpg"/>
          <p:cNvPicPr>
            <a:picLocks noChangeAspect="1" noChangeArrowheads="1"/>
          </p:cNvPicPr>
          <p:nvPr/>
        </p:nvPicPr>
        <p:blipFill>
          <a:blip r:embed="rId3" cstate="print"/>
          <a:srcRect/>
          <a:stretch>
            <a:fillRect/>
          </a:stretch>
        </p:blipFill>
        <p:spPr bwMode="auto">
          <a:xfrm>
            <a:off x="323528" y="3573016"/>
            <a:ext cx="3626369" cy="259228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485" name="Picture 5" descr="D:\Documents and Settings\gvp\Мои документы\Фотокадры Победы\сканирование0089.jpg"/>
          <p:cNvPicPr>
            <a:picLocks noChangeAspect="1" noChangeArrowheads="1"/>
          </p:cNvPicPr>
          <p:nvPr/>
        </p:nvPicPr>
        <p:blipFill>
          <a:blip r:embed="rId4" cstate="print"/>
          <a:srcRect/>
          <a:stretch>
            <a:fillRect/>
          </a:stretch>
        </p:blipFill>
        <p:spPr bwMode="auto">
          <a:xfrm>
            <a:off x="6228184" y="188640"/>
            <a:ext cx="2615916" cy="36004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4338" name="Picture 2" descr="D:\Documents and Settings\gvp\Мои документы\Фотокадры Победы\сканирование0060.jpg"/>
          <p:cNvPicPr>
            <a:picLocks noChangeAspect="1" noChangeArrowheads="1"/>
          </p:cNvPicPr>
          <p:nvPr/>
        </p:nvPicPr>
        <p:blipFill>
          <a:blip r:embed="rId5" cstate="print"/>
          <a:srcRect/>
          <a:stretch>
            <a:fillRect/>
          </a:stretch>
        </p:blipFill>
        <p:spPr bwMode="auto">
          <a:xfrm>
            <a:off x="6588224" y="4467302"/>
            <a:ext cx="1792604" cy="2168397"/>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8" name="TextBox 7"/>
          <p:cNvSpPr txBox="1"/>
          <p:nvPr/>
        </p:nvSpPr>
        <p:spPr>
          <a:xfrm>
            <a:off x="251520" y="3140968"/>
            <a:ext cx="3672408" cy="307777"/>
          </a:xfrm>
          <a:prstGeom prst="rect">
            <a:avLst/>
          </a:prstGeom>
          <a:noFill/>
          <a:ln w="12700">
            <a:solidFill>
              <a:schemeClr val="tx1"/>
            </a:solidFill>
          </a:ln>
        </p:spPr>
        <p:txBody>
          <a:bodyPr wrap="square" rtlCol="0">
            <a:spAutoFit/>
          </a:bodyPr>
          <a:lstStyle/>
          <a:p>
            <a:r>
              <a:rPr lang="ru-RU" sz="1400" b="1" i="1" dirty="0" smtClean="0"/>
              <a:t>Шайхет А. Переправа через Днепр. 1943</a:t>
            </a:r>
            <a:endParaRPr lang="ru-RU" sz="1400" b="1" i="1" dirty="0"/>
          </a:p>
        </p:txBody>
      </p:sp>
      <p:sp>
        <p:nvSpPr>
          <p:cNvPr id="9" name="TextBox 8"/>
          <p:cNvSpPr txBox="1"/>
          <p:nvPr/>
        </p:nvSpPr>
        <p:spPr>
          <a:xfrm>
            <a:off x="6444208" y="3861048"/>
            <a:ext cx="2448272" cy="523220"/>
          </a:xfrm>
          <a:prstGeom prst="rect">
            <a:avLst/>
          </a:prstGeom>
          <a:noFill/>
          <a:ln w="12700">
            <a:solidFill>
              <a:schemeClr val="tx1"/>
            </a:solidFill>
          </a:ln>
        </p:spPr>
        <p:txBody>
          <a:bodyPr wrap="square" rtlCol="0">
            <a:spAutoFit/>
          </a:bodyPr>
          <a:lstStyle/>
          <a:p>
            <a:r>
              <a:rPr lang="ru-RU" sz="1400" b="1" i="1" dirty="0" smtClean="0">
                <a:solidFill>
                  <a:schemeClr val="bg1"/>
                </a:solidFill>
              </a:rPr>
              <a:t>Юдин В. Боеприпасы – на передовую. Карпаты. 1944</a:t>
            </a:r>
            <a:endParaRPr lang="ru-RU" sz="1400" b="1" i="1" dirty="0">
              <a:solidFill>
                <a:schemeClr val="bg1"/>
              </a:solidFill>
            </a:endParaRPr>
          </a:p>
        </p:txBody>
      </p:sp>
    </p:spTree>
  </p:cSld>
  <p:clrMapOvr>
    <a:masterClrMapping/>
  </p:clrMapOvr>
  <p:transition>
    <p:strips/>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9" name="Picture 5" descr="D:\Documents and Settings\gvp\Мои документы\Фотокадры Победы\сканирование0016.jpg"/>
          <p:cNvPicPr>
            <a:picLocks noChangeAspect="1" noChangeArrowheads="1"/>
          </p:cNvPicPr>
          <p:nvPr/>
        </p:nvPicPr>
        <p:blipFill>
          <a:blip r:embed="rId2" cstate="print"/>
          <a:srcRect/>
          <a:stretch>
            <a:fillRect/>
          </a:stretch>
        </p:blipFill>
        <p:spPr bwMode="auto">
          <a:xfrm>
            <a:off x="2483768" y="1988840"/>
            <a:ext cx="2088232" cy="2874125"/>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028" name="Picture 4" descr="D:\Documents and Settings\gvp\Мои документы\Фотокадры Победы\сканирование0096.jpg"/>
          <p:cNvPicPr>
            <a:picLocks noChangeAspect="1" noChangeArrowheads="1"/>
          </p:cNvPicPr>
          <p:nvPr/>
        </p:nvPicPr>
        <p:blipFill>
          <a:blip r:embed="rId3" cstate="print"/>
          <a:srcRect/>
          <a:stretch>
            <a:fillRect/>
          </a:stretch>
        </p:blipFill>
        <p:spPr bwMode="auto">
          <a:xfrm>
            <a:off x="4860032" y="1844824"/>
            <a:ext cx="2208934" cy="2798559"/>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2" name="Заголовок 1"/>
          <p:cNvSpPr>
            <a:spLocks noGrp="1"/>
          </p:cNvSpPr>
          <p:nvPr>
            <p:ph type="ctrTitle"/>
          </p:nvPr>
        </p:nvSpPr>
        <p:spPr>
          <a:xfrm>
            <a:off x="179512" y="3501008"/>
            <a:ext cx="2232248" cy="3356992"/>
          </a:xfrm>
        </p:spPr>
        <p:txBody>
          <a:bodyPr>
            <a:normAutofit/>
          </a:bodyPr>
          <a:lstStyle/>
          <a:p>
            <a:pPr algn="l"/>
            <a:r>
              <a:rPr lang="ru-RU" sz="1600" b="1" dirty="0" smtClean="0">
                <a:solidFill>
                  <a:schemeClr val="bg1"/>
                </a:solidFill>
              </a:rPr>
              <a:t>Военные фотожурналисты трудом и подвигом своим составили яркую </a:t>
            </a:r>
            <a:r>
              <a:rPr lang="ru-RU" sz="1600" b="1" dirty="0" err="1" smtClean="0">
                <a:solidFill>
                  <a:schemeClr val="bg1"/>
                </a:solidFill>
              </a:rPr>
              <a:t>фотолетопись</a:t>
            </a:r>
            <a:r>
              <a:rPr lang="ru-RU" sz="1600" b="1" dirty="0" smtClean="0">
                <a:solidFill>
                  <a:schemeClr val="bg1"/>
                </a:solidFill>
              </a:rPr>
              <a:t> Великой Отечественной войны с её горестями и утратами, доблестью и славой.</a:t>
            </a:r>
            <a:r>
              <a:rPr lang="ru-RU" sz="1600" dirty="0" smtClean="0"/>
              <a:t/>
            </a:r>
            <a:br>
              <a:rPr lang="ru-RU" sz="1600" dirty="0" smtClean="0"/>
            </a:br>
            <a:endParaRPr lang="ru-RU" sz="1600" dirty="0"/>
          </a:p>
        </p:txBody>
      </p:sp>
      <p:sp>
        <p:nvSpPr>
          <p:cNvPr id="3" name="Подзаголовок 2"/>
          <p:cNvSpPr>
            <a:spLocks noGrp="1"/>
          </p:cNvSpPr>
          <p:nvPr>
            <p:ph type="subTitle" idx="1"/>
          </p:nvPr>
        </p:nvSpPr>
        <p:spPr>
          <a:xfrm>
            <a:off x="2699792" y="188640"/>
            <a:ext cx="3744416" cy="1800200"/>
          </a:xfrm>
        </p:spPr>
        <p:txBody>
          <a:bodyPr>
            <a:normAutofit/>
          </a:bodyPr>
          <a:lstStyle/>
          <a:p>
            <a:pPr algn="l"/>
            <a:r>
              <a:rPr lang="ru-RU" sz="1600" b="1" dirty="0" smtClean="0">
                <a:solidFill>
                  <a:schemeClr val="bg1"/>
                </a:solidFill>
              </a:rPr>
              <a:t>Победа для каждого из нас ассоциируется не только с именами полководцев, героев-солдат и тружеников тыла, но и с неповторимыми, живущими в памяти каждого фотокадрами войны.</a:t>
            </a:r>
          </a:p>
          <a:p>
            <a:endParaRPr lang="ru-RU" sz="1600" b="1" dirty="0">
              <a:solidFill>
                <a:schemeClr val="bg1"/>
              </a:solidFill>
            </a:endParaRPr>
          </a:p>
        </p:txBody>
      </p:sp>
      <p:pic>
        <p:nvPicPr>
          <p:cNvPr id="1026" name="Picture 2" descr="D:\Documents and Settings\gvp\Мои документы\Фотокадры Победы\сканирование0022.jpg"/>
          <p:cNvPicPr>
            <a:picLocks noChangeAspect="1" noChangeArrowheads="1"/>
          </p:cNvPicPr>
          <p:nvPr/>
        </p:nvPicPr>
        <p:blipFill>
          <a:blip r:embed="rId4" cstate="print"/>
          <a:srcRect/>
          <a:stretch>
            <a:fillRect/>
          </a:stretch>
        </p:blipFill>
        <p:spPr bwMode="auto">
          <a:xfrm>
            <a:off x="395536" y="188640"/>
            <a:ext cx="2088232" cy="2874126"/>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027" name="Picture 3" descr="D:\Documents and Settings\gvp\Мои документы\Фотокадры Победы\сканирование0065.jpg"/>
          <p:cNvPicPr>
            <a:picLocks noChangeAspect="1" noChangeArrowheads="1"/>
          </p:cNvPicPr>
          <p:nvPr/>
        </p:nvPicPr>
        <p:blipFill>
          <a:blip r:embed="rId5" cstate="print"/>
          <a:srcRect/>
          <a:stretch>
            <a:fillRect/>
          </a:stretch>
        </p:blipFill>
        <p:spPr bwMode="auto">
          <a:xfrm>
            <a:off x="3923928" y="3717032"/>
            <a:ext cx="2664296" cy="2834284"/>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8" name="TextBox 7"/>
          <p:cNvSpPr txBox="1"/>
          <p:nvPr/>
        </p:nvSpPr>
        <p:spPr>
          <a:xfrm>
            <a:off x="6948264" y="3717032"/>
            <a:ext cx="2195736" cy="3293209"/>
          </a:xfrm>
          <a:prstGeom prst="rect">
            <a:avLst/>
          </a:prstGeom>
          <a:noFill/>
        </p:spPr>
        <p:txBody>
          <a:bodyPr wrap="square" rtlCol="0">
            <a:spAutoFit/>
          </a:bodyPr>
          <a:lstStyle/>
          <a:p>
            <a:r>
              <a:rPr lang="ru-RU" sz="1600" b="1" dirty="0" smtClean="0">
                <a:solidFill>
                  <a:schemeClr val="bg1"/>
                </a:solidFill>
              </a:rPr>
              <a:t>Образ Победы присутствовал в фотографиях с самого начала войны, незримо, исподволь. Содрогаясь от ужасов, увиденных через видоискатель, нажимая на спуск, фотографы снимали приближение Победы.</a:t>
            </a:r>
          </a:p>
          <a:p>
            <a:r>
              <a:rPr lang="ru-RU" sz="1600" dirty="0" smtClean="0"/>
              <a:t> </a:t>
            </a:r>
          </a:p>
        </p:txBody>
      </p:sp>
      <p:pic>
        <p:nvPicPr>
          <p:cNvPr id="1030" name="Picture 6" descr="D:\Documents and Settings\gvp\Мои документы\Фотокадры Победы\сканирование0014.jpg"/>
          <p:cNvPicPr>
            <a:picLocks noChangeAspect="1" noChangeArrowheads="1"/>
          </p:cNvPicPr>
          <p:nvPr/>
        </p:nvPicPr>
        <p:blipFill>
          <a:blip r:embed="rId6" cstate="print"/>
          <a:srcRect/>
          <a:stretch>
            <a:fillRect/>
          </a:stretch>
        </p:blipFill>
        <p:spPr bwMode="auto">
          <a:xfrm>
            <a:off x="6804248" y="332656"/>
            <a:ext cx="2037671" cy="2808312"/>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cSld>
  <p:clrMapOvr>
    <a:masterClrMapping/>
  </p:clrMapOvr>
  <p:transition>
    <p:strips/>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123728" y="6093296"/>
            <a:ext cx="3600400" cy="576064"/>
          </a:xfrm>
          <a:ln w="12700">
            <a:solidFill>
              <a:schemeClr val="tx1"/>
            </a:solidFill>
          </a:ln>
        </p:spPr>
        <p:txBody>
          <a:bodyPr>
            <a:normAutofit/>
          </a:bodyPr>
          <a:lstStyle/>
          <a:p>
            <a:pPr algn="l"/>
            <a:r>
              <a:rPr lang="ru-RU" sz="1400" b="1" i="1" dirty="0" smtClean="0">
                <a:solidFill>
                  <a:schemeClr val="bg1"/>
                </a:solidFill>
              </a:rPr>
              <a:t>Шайхет А. Наведение понтонного моста через Одер. 1945</a:t>
            </a:r>
            <a:endParaRPr lang="ru-RU" sz="1400" b="1" i="1" dirty="0">
              <a:solidFill>
                <a:schemeClr val="bg1"/>
              </a:solidFill>
            </a:endParaRPr>
          </a:p>
        </p:txBody>
      </p:sp>
      <p:sp>
        <p:nvSpPr>
          <p:cNvPr id="3" name="Подзаголовок 2"/>
          <p:cNvSpPr>
            <a:spLocks noGrp="1"/>
          </p:cNvSpPr>
          <p:nvPr>
            <p:ph type="subTitle" idx="1"/>
          </p:nvPr>
        </p:nvSpPr>
        <p:spPr>
          <a:xfrm>
            <a:off x="179512" y="4581128"/>
            <a:ext cx="2808312" cy="360040"/>
          </a:xfrm>
          <a:ln w="12700">
            <a:solidFill>
              <a:schemeClr val="tx1"/>
            </a:solidFill>
          </a:ln>
        </p:spPr>
        <p:txBody>
          <a:bodyPr>
            <a:normAutofit fontScale="92500"/>
          </a:bodyPr>
          <a:lstStyle/>
          <a:p>
            <a:pPr algn="l"/>
            <a:r>
              <a:rPr lang="ru-RU" sz="1400" b="1" i="1" dirty="0" smtClean="0">
                <a:solidFill>
                  <a:schemeClr val="bg1"/>
                </a:solidFill>
              </a:rPr>
              <a:t>Фетисов А. Остался в строю! 1944</a:t>
            </a:r>
            <a:endParaRPr lang="ru-RU" sz="1400" b="1" i="1" dirty="0">
              <a:solidFill>
                <a:schemeClr val="bg1"/>
              </a:solidFill>
            </a:endParaRPr>
          </a:p>
        </p:txBody>
      </p:sp>
      <p:pic>
        <p:nvPicPr>
          <p:cNvPr id="21506" name="Picture 2" descr="D:\Documents and Settings\gvp\Мои документы\Фотокадры Победы\сканирование0061.jpg"/>
          <p:cNvPicPr>
            <a:picLocks noChangeAspect="1" noChangeArrowheads="1"/>
          </p:cNvPicPr>
          <p:nvPr/>
        </p:nvPicPr>
        <p:blipFill>
          <a:blip r:embed="rId2" cstate="print"/>
          <a:srcRect/>
          <a:stretch>
            <a:fillRect/>
          </a:stretch>
        </p:blipFill>
        <p:spPr bwMode="auto">
          <a:xfrm>
            <a:off x="5868144" y="2564904"/>
            <a:ext cx="3031622" cy="408471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50" name="Picture 2" descr="D:\Documents and Settings\gvp\Мои документы\Фотокадры Победы\сканирование0102.jpg"/>
          <p:cNvPicPr>
            <a:picLocks noChangeAspect="1" noChangeArrowheads="1"/>
          </p:cNvPicPr>
          <p:nvPr/>
        </p:nvPicPr>
        <p:blipFill>
          <a:blip r:embed="rId3" cstate="print"/>
          <a:srcRect/>
          <a:stretch>
            <a:fillRect/>
          </a:stretch>
        </p:blipFill>
        <p:spPr bwMode="auto">
          <a:xfrm>
            <a:off x="3117228" y="188640"/>
            <a:ext cx="4407100" cy="322355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51" name="Picture 3" descr="D:\Documents and Settings\gvp\Мои документы\Фотокадры Победы\сканирование0037.jpg"/>
          <p:cNvPicPr>
            <a:picLocks noChangeAspect="1" noChangeArrowheads="1"/>
          </p:cNvPicPr>
          <p:nvPr/>
        </p:nvPicPr>
        <p:blipFill>
          <a:blip r:embed="rId4" cstate="print"/>
          <a:srcRect/>
          <a:stretch>
            <a:fillRect/>
          </a:stretch>
        </p:blipFill>
        <p:spPr bwMode="auto">
          <a:xfrm>
            <a:off x="179512" y="188640"/>
            <a:ext cx="2776245" cy="432048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52" name="Picture 4" descr="D:\Documents and Settings\gvp\Мои документы\Фотокадры Победы\сканирование0100.jpg"/>
          <p:cNvPicPr>
            <a:picLocks noChangeAspect="1" noChangeArrowheads="1"/>
          </p:cNvPicPr>
          <p:nvPr/>
        </p:nvPicPr>
        <p:blipFill>
          <a:blip r:embed="rId5" cstate="print"/>
          <a:srcRect/>
          <a:stretch>
            <a:fillRect/>
          </a:stretch>
        </p:blipFill>
        <p:spPr bwMode="auto">
          <a:xfrm>
            <a:off x="3923928" y="2996952"/>
            <a:ext cx="1962754" cy="2644552"/>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8" name="TextBox 7"/>
          <p:cNvSpPr txBox="1"/>
          <p:nvPr/>
        </p:nvSpPr>
        <p:spPr>
          <a:xfrm>
            <a:off x="7596336" y="260648"/>
            <a:ext cx="1368152" cy="1169551"/>
          </a:xfrm>
          <a:prstGeom prst="rect">
            <a:avLst/>
          </a:prstGeom>
          <a:noFill/>
          <a:ln w="12700">
            <a:solidFill>
              <a:schemeClr val="tx1"/>
            </a:solidFill>
          </a:ln>
        </p:spPr>
        <p:txBody>
          <a:bodyPr wrap="square" rtlCol="0">
            <a:spAutoFit/>
          </a:bodyPr>
          <a:lstStyle/>
          <a:p>
            <a:r>
              <a:rPr lang="ru-RU" sz="1400" b="1" i="1" dirty="0" smtClean="0">
                <a:solidFill>
                  <a:schemeClr val="bg1"/>
                </a:solidFill>
              </a:rPr>
              <a:t>Ландер О.  Миномётный расчёт меняет позицию. 1944</a:t>
            </a:r>
            <a:endParaRPr lang="ru-RU" sz="1400" b="1" i="1" dirty="0">
              <a:solidFill>
                <a:schemeClr val="bg1"/>
              </a:solidFill>
            </a:endParaRPr>
          </a:p>
        </p:txBody>
      </p:sp>
      <p:pic>
        <p:nvPicPr>
          <p:cNvPr id="6146" name="Picture 2" descr="D:\Documents and Settings\gvp\Мои документы\Фотокадры Победы\сканирование0060.jpg"/>
          <p:cNvPicPr>
            <a:picLocks noChangeAspect="1" noChangeArrowheads="1"/>
          </p:cNvPicPr>
          <p:nvPr/>
        </p:nvPicPr>
        <p:blipFill>
          <a:blip r:embed="rId6" cstate="print"/>
          <a:srcRect/>
          <a:stretch>
            <a:fillRect/>
          </a:stretch>
        </p:blipFill>
        <p:spPr bwMode="auto">
          <a:xfrm>
            <a:off x="3491880" y="3717032"/>
            <a:ext cx="1845388" cy="2232248"/>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cSld>
  <p:clrMapOvr>
    <a:masterClrMapping/>
  </p:clrMapOvr>
  <p:transition>
    <p:strips/>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627784" y="2780928"/>
            <a:ext cx="2592288" cy="360040"/>
          </a:xfrm>
          <a:ln w="12700">
            <a:solidFill>
              <a:schemeClr val="tx1"/>
            </a:solidFill>
          </a:ln>
        </p:spPr>
        <p:txBody>
          <a:bodyPr>
            <a:normAutofit/>
          </a:bodyPr>
          <a:lstStyle/>
          <a:p>
            <a:pPr algn="l"/>
            <a:r>
              <a:rPr lang="ru-RU" sz="1400" b="1" i="1" dirty="0" smtClean="0">
                <a:solidFill>
                  <a:schemeClr val="bg1"/>
                </a:solidFill>
              </a:rPr>
              <a:t>Аркашев В. Обед готов! 1943</a:t>
            </a:r>
            <a:endParaRPr lang="ru-RU" sz="1400" b="1" i="1" dirty="0">
              <a:solidFill>
                <a:schemeClr val="bg1"/>
              </a:solidFill>
            </a:endParaRPr>
          </a:p>
        </p:txBody>
      </p:sp>
      <p:sp>
        <p:nvSpPr>
          <p:cNvPr id="3" name="Подзаголовок 2"/>
          <p:cNvSpPr>
            <a:spLocks noGrp="1"/>
          </p:cNvSpPr>
          <p:nvPr>
            <p:ph type="subTitle" idx="1"/>
          </p:nvPr>
        </p:nvSpPr>
        <p:spPr>
          <a:xfrm>
            <a:off x="4427984" y="4365104"/>
            <a:ext cx="4716016" cy="2492896"/>
          </a:xfrm>
        </p:spPr>
        <p:txBody>
          <a:bodyPr>
            <a:normAutofit fontScale="92500" lnSpcReduction="10000"/>
          </a:bodyPr>
          <a:lstStyle/>
          <a:p>
            <a:pPr algn="l"/>
            <a:r>
              <a:rPr lang="ru-RU" sz="1600" dirty="0" smtClean="0"/>
              <a:t> </a:t>
            </a:r>
            <a:r>
              <a:rPr lang="ru-RU" sz="1600" b="1" i="1" dirty="0" smtClean="0">
                <a:solidFill>
                  <a:schemeClr val="bg1"/>
                </a:solidFill>
              </a:rPr>
              <a:t>Ольга Ландер: </a:t>
            </a:r>
            <a:r>
              <a:rPr lang="ru-RU" sz="1400" b="1" i="1" dirty="0" smtClean="0">
                <a:solidFill>
                  <a:schemeClr val="bg1"/>
                </a:solidFill>
              </a:rPr>
              <a:t>  </a:t>
            </a:r>
            <a:r>
              <a:rPr lang="ru-RU" sz="1400" b="1" dirty="0" smtClean="0">
                <a:solidFill>
                  <a:schemeClr val="bg1"/>
                </a:solidFill>
              </a:rPr>
              <a:t>"</a:t>
            </a:r>
            <a:r>
              <a:rPr lang="ru-RU" sz="1600" b="1" dirty="0" smtClean="0">
                <a:solidFill>
                  <a:schemeClr val="bg1"/>
                </a:solidFill>
              </a:rPr>
              <a:t>Но я хотела бы напомнить о другом – о той повседневной работе, которую каждому из нас приходилось выполнять, снимая, казалось бы, проходные кадры – представителей разных родов войск, различную технику, снимать не только труд, но и быт солдата на войне. Разве могла бы армия проделать свой долгий путь, если бы не было, скажем, вот таких полевых ремонтных мастерских, где солдаты-мастеровые чинили тысячи видавших виды сапог…"  </a:t>
            </a:r>
          </a:p>
          <a:p>
            <a:pPr algn="l"/>
            <a:r>
              <a:rPr lang="ru-RU" sz="1600" dirty="0" smtClean="0">
                <a:solidFill>
                  <a:schemeClr val="tx1"/>
                </a:solidFill>
              </a:rPr>
              <a:t> </a:t>
            </a:r>
          </a:p>
          <a:p>
            <a:endParaRPr lang="ru-RU" sz="1600" dirty="0"/>
          </a:p>
        </p:txBody>
      </p:sp>
      <p:pic>
        <p:nvPicPr>
          <p:cNvPr id="16386" name="Picture 2" descr="D:\Documents and Settings\gvp\Мои документы\Фотокадры Победы\сканирование0071.jpg"/>
          <p:cNvPicPr>
            <a:picLocks noChangeAspect="1" noChangeArrowheads="1"/>
          </p:cNvPicPr>
          <p:nvPr/>
        </p:nvPicPr>
        <p:blipFill>
          <a:blip r:embed="rId2" cstate="print"/>
          <a:srcRect/>
          <a:stretch>
            <a:fillRect/>
          </a:stretch>
        </p:blipFill>
        <p:spPr bwMode="auto">
          <a:xfrm rot="21430060">
            <a:off x="309986" y="739659"/>
            <a:ext cx="1960505" cy="2414893"/>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6387" name="Picture 3" descr="D:\Documents and Settings\gvp\Мои документы\Фотокадры Победы\сканирование0055.jpg"/>
          <p:cNvPicPr>
            <a:picLocks noChangeAspect="1" noChangeArrowheads="1"/>
          </p:cNvPicPr>
          <p:nvPr/>
        </p:nvPicPr>
        <p:blipFill>
          <a:blip r:embed="rId3" cstate="print"/>
          <a:srcRect/>
          <a:stretch>
            <a:fillRect/>
          </a:stretch>
        </p:blipFill>
        <p:spPr bwMode="auto">
          <a:xfrm>
            <a:off x="2195736" y="78568"/>
            <a:ext cx="3888432" cy="239989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6388" name="Picture 4" descr="D:\Documents and Settings\gvp\Мои документы\Фотокадры Победы\сканирование0036.jpg"/>
          <p:cNvPicPr>
            <a:picLocks noChangeAspect="1" noChangeArrowheads="1"/>
          </p:cNvPicPr>
          <p:nvPr/>
        </p:nvPicPr>
        <p:blipFill>
          <a:blip r:embed="rId4" cstate="print"/>
          <a:srcRect/>
          <a:stretch>
            <a:fillRect/>
          </a:stretch>
        </p:blipFill>
        <p:spPr bwMode="auto">
          <a:xfrm>
            <a:off x="5364088" y="1916832"/>
            <a:ext cx="3568002" cy="247042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6389" name="Picture 5" descr="D:\Documents and Settings\gvp\Мои документы\Фотокадры Победы\сканирование0086.jpg"/>
          <p:cNvPicPr>
            <a:picLocks noChangeAspect="1" noChangeArrowheads="1"/>
          </p:cNvPicPr>
          <p:nvPr/>
        </p:nvPicPr>
        <p:blipFill>
          <a:blip r:embed="rId5" cstate="print"/>
          <a:srcRect/>
          <a:stretch>
            <a:fillRect/>
          </a:stretch>
        </p:blipFill>
        <p:spPr bwMode="auto">
          <a:xfrm>
            <a:off x="43226" y="3429000"/>
            <a:ext cx="4416897" cy="305387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extBox 7"/>
          <p:cNvSpPr txBox="1"/>
          <p:nvPr/>
        </p:nvSpPr>
        <p:spPr>
          <a:xfrm>
            <a:off x="6156176" y="260649"/>
            <a:ext cx="2520280" cy="523220"/>
          </a:xfrm>
          <a:prstGeom prst="rect">
            <a:avLst/>
          </a:prstGeom>
          <a:noFill/>
          <a:ln w="12700">
            <a:solidFill>
              <a:schemeClr val="tx1"/>
            </a:solidFill>
          </a:ln>
        </p:spPr>
        <p:txBody>
          <a:bodyPr wrap="square" rtlCol="0">
            <a:spAutoFit/>
          </a:bodyPr>
          <a:lstStyle/>
          <a:p>
            <a:r>
              <a:rPr lang="ru-RU" sz="1400" b="1" i="1" dirty="0" smtClean="0">
                <a:solidFill>
                  <a:schemeClr val="bg1"/>
                </a:solidFill>
              </a:rPr>
              <a:t>Халдей Е. Малая земля. Редкие минуты тишины. </a:t>
            </a:r>
            <a:endParaRPr lang="ru-RU" sz="1400" b="1" i="1" dirty="0">
              <a:solidFill>
                <a:schemeClr val="bg1"/>
              </a:solidFill>
            </a:endParaRPr>
          </a:p>
        </p:txBody>
      </p:sp>
    </p:spTree>
  </p:cSld>
  <p:clrMapOvr>
    <a:masterClrMapping/>
  </p:clrMapOvr>
  <p:transition>
    <p:strips/>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5292080" cy="3356992"/>
          </a:xfrm>
        </p:spPr>
        <p:txBody>
          <a:bodyPr>
            <a:normAutofit/>
          </a:bodyPr>
          <a:lstStyle/>
          <a:p>
            <a:pPr algn="l"/>
            <a:r>
              <a:rPr lang="ru-RU" sz="1600" b="1" i="1" dirty="0" smtClean="0">
                <a:solidFill>
                  <a:schemeClr val="bg1"/>
                </a:solidFill>
              </a:rPr>
              <a:t>Анатолий Морозов: </a:t>
            </a:r>
            <a:r>
              <a:rPr lang="ru-RU" sz="1600" b="1" dirty="0" smtClean="0">
                <a:solidFill>
                  <a:schemeClr val="bg1"/>
                </a:solidFill>
              </a:rPr>
              <a:t>"К вечеру 2 мая 1945 года, когда в Берлине прекратили сопротивление последние гитлеровские фанатики, я ходил вокруг рейхстага в поисках интересного сюжета. И вижу – к рейхстагу медленно идёт солдат. Вид у него ужасно усталый и очень уж типичный для измотанных последними боями воинов – на груди автомат ППШ, за спиной "сидор" – так тогда называли вещмешки, котелок, видавший виды, на ногах тяжёлые ботинки с обмотками, измятая шинель. Ясно, что он совсем недавно вышел из боя. Словом, солдат как солдат, я видел тысячи таких и в обороне, и в наступлении. И именно своей типичностью он привлёк моё внимание. </a:t>
            </a:r>
            <a:endParaRPr lang="ru-RU" sz="1600" b="1" dirty="0">
              <a:solidFill>
                <a:schemeClr val="bg1"/>
              </a:solidFill>
            </a:endParaRPr>
          </a:p>
        </p:txBody>
      </p:sp>
      <p:sp>
        <p:nvSpPr>
          <p:cNvPr id="3" name="Подзаголовок 2"/>
          <p:cNvSpPr>
            <a:spLocks noGrp="1"/>
          </p:cNvSpPr>
          <p:nvPr>
            <p:ph type="subTitle" idx="1"/>
          </p:nvPr>
        </p:nvSpPr>
        <p:spPr>
          <a:xfrm>
            <a:off x="5508104" y="5445224"/>
            <a:ext cx="3416424" cy="504056"/>
          </a:xfrm>
          <a:ln w="12700">
            <a:solidFill>
              <a:schemeClr val="tx1"/>
            </a:solidFill>
          </a:ln>
        </p:spPr>
        <p:txBody>
          <a:bodyPr>
            <a:normAutofit lnSpcReduction="10000"/>
          </a:bodyPr>
          <a:lstStyle/>
          <a:p>
            <a:pPr algn="l"/>
            <a:r>
              <a:rPr lang="ru-RU" sz="1400" b="1" i="1" dirty="0" err="1" smtClean="0">
                <a:solidFill>
                  <a:schemeClr val="bg1"/>
                </a:solidFill>
              </a:rPr>
              <a:t>Петрусов</a:t>
            </a:r>
            <a:r>
              <a:rPr lang="ru-RU" sz="1400" b="1" i="1" dirty="0" smtClean="0">
                <a:solidFill>
                  <a:schemeClr val="bg1"/>
                </a:solidFill>
              </a:rPr>
              <a:t> Г. Из серии «Первые мирные дни Берлина» Май 1945</a:t>
            </a:r>
            <a:endParaRPr lang="ru-RU" sz="1400" b="1" i="1" dirty="0">
              <a:solidFill>
                <a:schemeClr val="bg1"/>
              </a:solidFill>
            </a:endParaRPr>
          </a:p>
        </p:txBody>
      </p:sp>
      <p:pic>
        <p:nvPicPr>
          <p:cNvPr id="4" name="Picture 3" descr="D:\Documents and Settings\gvp\Мои документы\Фотокадры Победы\сканирование0095.jpg"/>
          <p:cNvPicPr>
            <a:picLocks noChangeAspect="1" noChangeArrowheads="1"/>
          </p:cNvPicPr>
          <p:nvPr/>
        </p:nvPicPr>
        <p:blipFill>
          <a:blip r:embed="rId2" cstate="print"/>
          <a:srcRect/>
          <a:stretch>
            <a:fillRect/>
          </a:stretch>
        </p:blipFill>
        <p:spPr bwMode="auto">
          <a:xfrm>
            <a:off x="5292080" y="188640"/>
            <a:ext cx="3651382" cy="511492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2" descr="D:\Documents and Settings\gvp\Мои документы\Фотокадры Победы\сканирование0093.jpg"/>
          <p:cNvPicPr>
            <a:picLocks noChangeAspect="1" noChangeArrowheads="1"/>
          </p:cNvPicPr>
          <p:nvPr/>
        </p:nvPicPr>
        <p:blipFill>
          <a:blip r:embed="rId3" cstate="print"/>
          <a:srcRect/>
          <a:stretch>
            <a:fillRect/>
          </a:stretch>
        </p:blipFill>
        <p:spPr bwMode="auto">
          <a:xfrm>
            <a:off x="728948" y="3284984"/>
            <a:ext cx="3977317" cy="302433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extBox 5"/>
          <p:cNvSpPr txBox="1"/>
          <p:nvPr/>
        </p:nvSpPr>
        <p:spPr>
          <a:xfrm>
            <a:off x="755576" y="6453336"/>
            <a:ext cx="3528392" cy="307777"/>
          </a:xfrm>
          <a:prstGeom prst="rect">
            <a:avLst/>
          </a:prstGeom>
          <a:noFill/>
          <a:ln w="12700">
            <a:solidFill>
              <a:schemeClr val="tx1"/>
            </a:solidFill>
          </a:ln>
        </p:spPr>
        <p:txBody>
          <a:bodyPr wrap="square" rtlCol="0">
            <a:spAutoFit/>
          </a:bodyPr>
          <a:lstStyle/>
          <a:p>
            <a:r>
              <a:rPr lang="ru-RU" sz="1400" b="1" i="1" dirty="0" smtClean="0">
                <a:solidFill>
                  <a:schemeClr val="bg1"/>
                </a:solidFill>
              </a:rPr>
              <a:t>Морозов А. После жестокого боя. 1944</a:t>
            </a:r>
            <a:endParaRPr lang="ru-RU" sz="1400" b="1" i="1" dirty="0">
              <a:solidFill>
                <a:schemeClr val="bg1"/>
              </a:solidFill>
            </a:endParaRPr>
          </a:p>
        </p:txBody>
      </p:sp>
    </p:spTree>
  </p:cSld>
  <p:clrMapOvr>
    <a:masterClrMapping/>
  </p:clrMapOvr>
  <p:transition>
    <p:strips/>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499992" y="0"/>
            <a:ext cx="4644008" cy="2564904"/>
          </a:xfrm>
        </p:spPr>
        <p:txBody>
          <a:bodyPr>
            <a:normAutofit/>
          </a:bodyPr>
          <a:lstStyle/>
          <a:p>
            <a:pPr algn="l"/>
            <a:r>
              <a:rPr lang="ru-RU" sz="1600" b="1" dirty="0" smtClean="0">
                <a:solidFill>
                  <a:schemeClr val="bg1"/>
                </a:solidFill>
              </a:rPr>
              <a:t>Солдат остановился и долго-долго смотрел на прокопчённый, исщербленный пулями и снарядами рейхстаг, просто стоял и смотрел. И мне сразу представилось, сколько фронтовых вёрст прошёл с боями этот человек и что он чувствует в этот момент. В нём для меня сосредоточилась вся наша армия, фигура его вырастала в исторический символ, что ещё больше усиливалось тем, что и рядом, и вокруг не было ни одного человека… </a:t>
            </a:r>
            <a:endParaRPr lang="ru-RU" sz="1600" b="1" dirty="0"/>
          </a:p>
        </p:txBody>
      </p:sp>
      <p:sp>
        <p:nvSpPr>
          <p:cNvPr id="3" name="Подзаголовок 2"/>
          <p:cNvSpPr>
            <a:spLocks noGrp="1"/>
          </p:cNvSpPr>
          <p:nvPr>
            <p:ph type="subTitle" idx="1"/>
          </p:nvPr>
        </p:nvSpPr>
        <p:spPr>
          <a:xfrm>
            <a:off x="3995936" y="2924944"/>
            <a:ext cx="2088232" cy="3384376"/>
          </a:xfrm>
        </p:spPr>
        <p:txBody>
          <a:bodyPr>
            <a:normAutofit lnSpcReduction="10000"/>
          </a:bodyPr>
          <a:lstStyle/>
          <a:p>
            <a:pPr algn="l"/>
            <a:r>
              <a:rPr lang="ru-RU" sz="1600" b="1" dirty="0" smtClean="0">
                <a:solidFill>
                  <a:schemeClr val="bg1"/>
                </a:solidFill>
              </a:rPr>
              <a:t>Я снял его со спины не случайно, мне не нужно было видеть его лица – сама его фигура олицетворяла собой весь наш народ, измотанный войной, обносившийся, неимоверно уставший, но не утерявший своей богатырской силы и высокого духа".</a:t>
            </a:r>
            <a:r>
              <a:rPr lang="ru-RU" sz="1600" dirty="0" smtClean="0">
                <a:solidFill>
                  <a:schemeClr val="tx1"/>
                </a:solidFill>
              </a:rPr>
              <a:t/>
            </a:r>
            <a:br>
              <a:rPr lang="ru-RU" sz="1600" dirty="0" smtClean="0">
                <a:solidFill>
                  <a:schemeClr val="tx1"/>
                </a:solidFill>
              </a:rPr>
            </a:br>
            <a:endParaRPr lang="ru-RU" sz="1600" dirty="0">
              <a:solidFill>
                <a:schemeClr val="tx1"/>
              </a:solidFill>
            </a:endParaRPr>
          </a:p>
        </p:txBody>
      </p:sp>
      <p:pic>
        <p:nvPicPr>
          <p:cNvPr id="7" name="Picture 2" descr="D:\Documents and Settings\gvp\Мои документы\Фотокадры Победы\сканирование0091.jpg"/>
          <p:cNvPicPr>
            <a:picLocks noChangeAspect="1" noChangeArrowheads="1"/>
          </p:cNvPicPr>
          <p:nvPr/>
        </p:nvPicPr>
        <p:blipFill>
          <a:blip r:embed="rId2" cstate="print"/>
          <a:srcRect/>
          <a:stretch>
            <a:fillRect/>
          </a:stretch>
        </p:blipFill>
        <p:spPr bwMode="auto">
          <a:xfrm>
            <a:off x="6156176" y="2540774"/>
            <a:ext cx="2736304" cy="369653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7412" name="Picture 4" descr="D:\Documents and Settings\gvp\Мои документы\Фотокадры Победы\сканирование0056.jpg"/>
          <p:cNvPicPr>
            <a:picLocks noChangeAspect="1" noChangeArrowheads="1"/>
          </p:cNvPicPr>
          <p:nvPr/>
        </p:nvPicPr>
        <p:blipFill>
          <a:blip r:embed="rId3" cstate="print"/>
          <a:srcRect/>
          <a:stretch>
            <a:fillRect/>
          </a:stretch>
        </p:blipFill>
        <p:spPr bwMode="auto">
          <a:xfrm>
            <a:off x="90555" y="188640"/>
            <a:ext cx="4337429" cy="268124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7413" name="Picture 5" descr="D:\Documents and Settings\gvp\Мои документы\Фотокадры Победы\сканирование0064.jpg"/>
          <p:cNvPicPr>
            <a:picLocks noChangeAspect="1" noChangeArrowheads="1"/>
          </p:cNvPicPr>
          <p:nvPr/>
        </p:nvPicPr>
        <p:blipFill>
          <a:blip r:embed="rId4" cstate="print"/>
          <a:srcRect/>
          <a:stretch>
            <a:fillRect/>
          </a:stretch>
        </p:blipFill>
        <p:spPr bwMode="auto">
          <a:xfrm>
            <a:off x="179512" y="3573016"/>
            <a:ext cx="3742441" cy="266429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extBox 7"/>
          <p:cNvSpPr txBox="1"/>
          <p:nvPr/>
        </p:nvSpPr>
        <p:spPr>
          <a:xfrm>
            <a:off x="251520" y="6309320"/>
            <a:ext cx="3672408" cy="307777"/>
          </a:xfrm>
          <a:prstGeom prst="rect">
            <a:avLst/>
          </a:prstGeom>
          <a:noFill/>
          <a:ln w="12700">
            <a:solidFill>
              <a:schemeClr val="tx1"/>
            </a:solidFill>
          </a:ln>
        </p:spPr>
        <p:txBody>
          <a:bodyPr wrap="square" rtlCol="0">
            <a:spAutoFit/>
          </a:bodyPr>
          <a:lstStyle/>
          <a:p>
            <a:r>
              <a:rPr lang="ru-RU" sz="1400" b="1" i="1" dirty="0" smtClean="0">
                <a:solidFill>
                  <a:schemeClr val="bg1"/>
                </a:solidFill>
              </a:rPr>
              <a:t>Шагин И. Убит в последнем бою. 1945</a:t>
            </a:r>
            <a:endParaRPr lang="ru-RU" sz="1400" b="1" i="1" dirty="0">
              <a:solidFill>
                <a:schemeClr val="bg1"/>
              </a:solidFill>
            </a:endParaRPr>
          </a:p>
        </p:txBody>
      </p:sp>
      <p:sp>
        <p:nvSpPr>
          <p:cNvPr id="9" name="TextBox 8"/>
          <p:cNvSpPr txBox="1"/>
          <p:nvPr/>
        </p:nvSpPr>
        <p:spPr>
          <a:xfrm>
            <a:off x="5868144" y="6309320"/>
            <a:ext cx="3096344" cy="523220"/>
          </a:xfrm>
          <a:prstGeom prst="rect">
            <a:avLst/>
          </a:prstGeom>
          <a:noFill/>
          <a:ln w="12700">
            <a:solidFill>
              <a:schemeClr val="tx1"/>
            </a:solidFill>
          </a:ln>
        </p:spPr>
        <p:txBody>
          <a:bodyPr wrap="square" rtlCol="0">
            <a:spAutoFit/>
          </a:bodyPr>
          <a:lstStyle/>
          <a:p>
            <a:r>
              <a:rPr lang="ru-RU" sz="1400" b="1" i="1" dirty="0" err="1" smtClean="0">
                <a:solidFill>
                  <a:schemeClr val="bg1"/>
                </a:solidFill>
              </a:rPr>
              <a:t>Фоминский</a:t>
            </a:r>
            <a:r>
              <a:rPr lang="ru-RU" sz="1400" b="1" i="1" dirty="0" smtClean="0">
                <a:solidFill>
                  <a:schemeClr val="bg1"/>
                </a:solidFill>
              </a:rPr>
              <a:t> В. В ожидании санитарного транспорта. 1945</a:t>
            </a:r>
            <a:endParaRPr lang="ru-RU" sz="1400" b="1" i="1" dirty="0">
              <a:solidFill>
                <a:schemeClr val="bg1"/>
              </a:solidFill>
            </a:endParaRPr>
          </a:p>
        </p:txBody>
      </p:sp>
      <p:sp>
        <p:nvSpPr>
          <p:cNvPr id="10" name="TextBox 9"/>
          <p:cNvSpPr txBox="1"/>
          <p:nvPr/>
        </p:nvSpPr>
        <p:spPr>
          <a:xfrm>
            <a:off x="179512" y="2924944"/>
            <a:ext cx="3096344" cy="307777"/>
          </a:xfrm>
          <a:prstGeom prst="rect">
            <a:avLst/>
          </a:prstGeom>
          <a:noFill/>
          <a:ln w="12700">
            <a:solidFill>
              <a:schemeClr val="tx1"/>
            </a:solidFill>
          </a:ln>
        </p:spPr>
        <p:txBody>
          <a:bodyPr wrap="square" rtlCol="0">
            <a:spAutoFit/>
          </a:bodyPr>
          <a:lstStyle/>
          <a:p>
            <a:r>
              <a:rPr lang="ru-RU" sz="1400" b="1" i="1" dirty="0" smtClean="0">
                <a:solidFill>
                  <a:schemeClr val="bg1"/>
                </a:solidFill>
              </a:rPr>
              <a:t>Халдей Е. Потерпи, браток. 1945</a:t>
            </a:r>
            <a:endParaRPr lang="ru-RU" sz="1400" b="1" i="1" dirty="0">
              <a:solidFill>
                <a:schemeClr val="bg1"/>
              </a:solidFill>
            </a:endParaRPr>
          </a:p>
        </p:txBody>
      </p:sp>
    </p:spTree>
  </p:cSld>
  <p:clrMapOvr>
    <a:masterClrMapping/>
  </p:clrMapOvr>
  <p:transition>
    <p:strips/>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572000" y="0"/>
            <a:ext cx="4572000" cy="4077072"/>
          </a:xfrm>
        </p:spPr>
        <p:txBody>
          <a:bodyPr>
            <a:normAutofit/>
          </a:bodyPr>
          <a:lstStyle/>
          <a:p>
            <a:pPr algn="l"/>
            <a:r>
              <a:rPr lang="ru-RU" sz="1600" b="1" i="1" dirty="0" smtClean="0">
                <a:solidFill>
                  <a:schemeClr val="bg1"/>
                </a:solidFill>
              </a:rPr>
              <a:t>Иван Шагин:  </a:t>
            </a:r>
            <a:r>
              <a:rPr lang="ru-RU" sz="1600" b="1" dirty="0" smtClean="0">
                <a:solidFill>
                  <a:schemeClr val="bg1"/>
                </a:solidFill>
              </a:rPr>
              <a:t>"1 мая 1945 года мы, военные корреспонденты, узнали, что бойцы 3-й армии готовятся к штурму рейхстага. В то время я находился в подразделении 5-й ударной армии, располагавшейся в одном из пригородов Берлина. Я решил рискнуть и по кольцевой берлинской автостраде, под свист фашистских </a:t>
            </a:r>
            <a:r>
              <a:rPr lang="ru-RU" sz="1600" b="1" dirty="0" err="1" smtClean="0">
                <a:solidFill>
                  <a:schemeClr val="bg1"/>
                </a:solidFill>
              </a:rPr>
              <a:t>фауст-патронов</a:t>
            </a:r>
            <a:r>
              <a:rPr lang="ru-RU" sz="1600" b="1" dirty="0" smtClean="0">
                <a:solidFill>
                  <a:schemeClr val="bg1"/>
                </a:solidFill>
              </a:rPr>
              <a:t> добрался до штаба 5-й армии; он разместился в подвале бывшей фашистской тюрьмы недалеко от рейхстага. Из подвала мной были сделаны три кадра, показывающие бойцов, которыми командовал капитан Неустроев, по одному перебегающих через площадь к рейхстагу".</a:t>
            </a:r>
            <a:br>
              <a:rPr lang="ru-RU" sz="1600" b="1" dirty="0" smtClean="0">
                <a:solidFill>
                  <a:schemeClr val="bg1"/>
                </a:solidFill>
              </a:rPr>
            </a:br>
            <a:endParaRPr lang="ru-RU" sz="1600" b="1" dirty="0">
              <a:solidFill>
                <a:schemeClr val="bg1"/>
              </a:solidFill>
            </a:endParaRPr>
          </a:p>
        </p:txBody>
      </p:sp>
      <p:sp>
        <p:nvSpPr>
          <p:cNvPr id="3" name="Подзаголовок 2"/>
          <p:cNvSpPr>
            <a:spLocks noGrp="1"/>
          </p:cNvSpPr>
          <p:nvPr>
            <p:ph type="subTitle" idx="1"/>
          </p:nvPr>
        </p:nvSpPr>
        <p:spPr>
          <a:xfrm>
            <a:off x="179512" y="5805264"/>
            <a:ext cx="6048672" cy="1052736"/>
          </a:xfrm>
          <a:ln w="12700">
            <a:noFill/>
          </a:ln>
        </p:spPr>
        <p:txBody>
          <a:bodyPr>
            <a:normAutofit lnSpcReduction="10000"/>
          </a:bodyPr>
          <a:lstStyle/>
          <a:p>
            <a:pPr algn="l"/>
            <a:r>
              <a:rPr lang="ru-RU" sz="1600" b="1" dirty="0" smtClean="0">
                <a:solidFill>
                  <a:schemeClr val="bg1"/>
                </a:solidFill>
              </a:rPr>
              <a:t>Снимок </a:t>
            </a:r>
            <a:r>
              <a:rPr lang="ru-RU" sz="1600" b="1" i="1" dirty="0" smtClean="0">
                <a:solidFill>
                  <a:schemeClr val="bg1"/>
                </a:solidFill>
              </a:rPr>
              <a:t>"К рейхстагу"</a:t>
            </a:r>
            <a:r>
              <a:rPr lang="ru-RU" sz="1600" b="1" dirty="0" smtClean="0">
                <a:solidFill>
                  <a:schemeClr val="bg1"/>
                </a:solidFill>
              </a:rPr>
              <a:t> в 1946 году требовательные к качеству позитивной печати американцы признали лучшим военным кадром на своей выставке.</a:t>
            </a:r>
          </a:p>
          <a:p>
            <a:pPr algn="l"/>
            <a:r>
              <a:rPr lang="ru-RU" sz="1600" b="1" dirty="0" smtClean="0">
                <a:solidFill>
                  <a:schemeClr val="bg1"/>
                </a:solidFill>
              </a:rPr>
              <a:t> </a:t>
            </a:r>
            <a:endParaRPr lang="ru-RU" sz="1600" b="1" dirty="0">
              <a:solidFill>
                <a:schemeClr val="bg1"/>
              </a:solidFill>
            </a:endParaRPr>
          </a:p>
        </p:txBody>
      </p:sp>
      <p:pic>
        <p:nvPicPr>
          <p:cNvPr id="6146" name="Picture 2" descr="D:\Documents and Settings\gvp\Мои документы\Фотокадры Победы\сканирование0024.jpg"/>
          <p:cNvPicPr>
            <a:picLocks noChangeAspect="1" noChangeArrowheads="1"/>
          </p:cNvPicPr>
          <p:nvPr/>
        </p:nvPicPr>
        <p:blipFill>
          <a:blip r:embed="rId2" cstate="print"/>
          <a:srcRect/>
          <a:stretch>
            <a:fillRect/>
          </a:stretch>
        </p:blipFill>
        <p:spPr bwMode="auto">
          <a:xfrm>
            <a:off x="222768" y="188639"/>
            <a:ext cx="4288283" cy="554461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147" name="Picture 3" descr="D:\Documents and Settings\gvp\Мои документы\Фотокадры Победы\сканирование0062.jpg"/>
          <p:cNvPicPr>
            <a:picLocks noChangeAspect="1" noChangeArrowheads="1"/>
          </p:cNvPicPr>
          <p:nvPr/>
        </p:nvPicPr>
        <p:blipFill>
          <a:blip r:embed="rId3" cstate="print"/>
          <a:srcRect/>
          <a:stretch>
            <a:fillRect/>
          </a:stretch>
        </p:blipFill>
        <p:spPr bwMode="auto">
          <a:xfrm>
            <a:off x="6516216" y="3659838"/>
            <a:ext cx="2436297" cy="2937514"/>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cSld>
  <p:clrMapOvr>
    <a:masterClrMapping/>
  </p:clrMapOvr>
  <p:transition>
    <p:strips/>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164288" y="260648"/>
            <a:ext cx="1979712" cy="6858000"/>
          </a:xfrm>
        </p:spPr>
        <p:txBody>
          <a:bodyPr>
            <a:normAutofit/>
          </a:bodyPr>
          <a:lstStyle/>
          <a:p>
            <a:pPr algn="l"/>
            <a:r>
              <a:rPr lang="ru-RU" sz="1600" b="1" dirty="0" smtClean="0">
                <a:solidFill>
                  <a:schemeClr val="bg1"/>
                </a:solidFill>
              </a:rPr>
              <a:t>…В 7 часов утра 3 мая мы берём на борт несколько тысяч только что отпечатанной "Правды" и вылетаем в Берлин, а уже в середине дня бойцы-победители читают "Правду" у стен рейхстага. Напрасно я тревожился – фотография Знамени Победы над рейхстагом, сделанная мною с самолёта утром 1 мая, получилась отлично. Позже она была удостоена золотых медалей на фотовыставках в СССР и за рубежом". </a:t>
            </a:r>
            <a:br>
              <a:rPr lang="ru-RU" sz="1600" b="1" dirty="0" smtClean="0">
                <a:solidFill>
                  <a:schemeClr val="bg1"/>
                </a:solidFill>
              </a:rPr>
            </a:br>
            <a:endParaRPr lang="ru-RU" sz="1600" b="1" dirty="0">
              <a:solidFill>
                <a:schemeClr val="bg1"/>
              </a:solidFill>
            </a:endParaRPr>
          </a:p>
        </p:txBody>
      </p:sp>
      <p:sp>
        <p:nvSpPr>
          <p:cNvPr id="3" name="Подзаголовок 2"/>
          <p:cNvSpPr>
            <a:spLocks noGrp="1"/>
          </p:cNvSpPr>
          <p:nvPr>
            <p:ph type="subTitle" idx="1"/>
          </p:nvPr>
        </p:nvSpPr>
        <p:spPr>
          <a:xfrm>
            <a:off x="179512" y="4509120"/>
            <a:ext cx="6624736" cy="2160240"/>
          </a:xfrm>
        </p:spPr>
        <p:txBody>
          <a:bodyPr>
            <a:normAutofit lnSpcReduction="10000"/>
          </a:bodyPr>
          <a:lstStyle/>
          <a:p>
            <a:pPr algn="l"/>
            <a:r>
              <a:rPr lang="ru-RU" sz="1600" b="1" i="1" dirty="0" smtClean="0">
                <a:solidFill>
                  <a:schemeClr val="bg1"/>
                </a:solidFill>
              </a:rPr>
              <a:t>Виктор </a:t>
            </a:r>
            <a:r>
              <a:rPr lang="ru-RU" sz="1600" b="1" i="1" dirty="0" err="1" smtClean="0">
                <a:solidFill>
                  <a:schemeClr val="bg1"/>
                </a:solidFill>
              </a:rPr>
              <a:t>Тёмин</a:t>
            </a:r>
            <a:r>
              <a:rPr lang="ru-RU" sz="1600" b="1" i="1" dirty="0" smtClean="0">
                <a:solidFill>
                  <a:schemeClr val="bg1"/>
                </a:solidFill>
              </a:rPr>
              <a:t>: </a:t>
            </a:r>
            <a:r>
              <a:rPr lang="ru-RU" sz="1600" b="1" dirty="0" smtClean="0">
                <a:solidFill>
                  <a:schemeClr val="bg1"/>
                </a:solidFill>
              </a:rPr>
              <a:t>"Для съёмок с воздуха штурма вражеской столицы за мной закрепили специальный самолёт. Его пилот – Иван </a:t>
            </a:r>
            <a:r>
              <a:rPr lang="ru-RU" sz="1600" b="1" dirty="0" err="1" smtClean="0">
                <a:solidFill>
                  <a:schemeClr val="bg1"/>
                </a:solidFill>
              </a:rPr>
              <a:t>Вештак</a:t>
            </a:r>
            <a:r>
              <a:rPr lang="ru-RU" sz="1600" b="1" dirty="0" smtClean="0">
                <a:solidFill>
                  <a:schemeClr val="bg1"/>
                </a:solidFill>
              </a:rPr>
              <a:t>, молодой , но опытный военный лётчик. Он отлично понимал нашу задачу и толково помогал мне во время съёмок.  </a:t>
            </a:r>
          </a:p>
          <a:p>
            <a:pPr algn="l"/>
            <a:r>
              <a:rPr lang="ru-RU" sz="1600" b="1" dirty="0" smtClean="0">
                <a:solidFill>
                  <a:schemeClr val="bg1"/>
                </a:solidFill>
              </a:rPr>
              <a:t>Идёт жесточайший бой за Берлин. Над рейхстагом, где развевается Знамя Победы, нам удаётся пролететь только один раз. Мне кажется, что дым пожаров и туман в момент съёмки закрыли рейхстаг. Я не уверен, что снимок получился, но лететь вторично нет возможности: самолёт буквально изрешечён, мы просто чудом приземлились.</a:t>
            </a:r>
          </a:p>
          <a:p>
            <a:endParaRPr lang="ru-RU" sz="1600" dirty="0"/>
          </a:p>
        </p:txBody>
      </p:sp>
      <p:pic>
        <p:nvPicPr>
          <p:cNvPr id="1026" name="Picture 2" descr="D:\Documents and Settings\gvp\Мои документы\Фотокадры Победы\сканирование0097.jpg"/>
          <p:cNvPicPr>
            <a:picLocks noChangeAspect="1" noChangeArrowheads="1"/>
          </p:cNvPicPr>
          <p:nvPr/>
        </p:nvPicPr>
        <p:blipFill>
          <a:blip r:embed="rId2" cstate="print"/>
          <a:srcRect/>
          <a:stretch>
            <a:fillRect/>
          </a:stretch>
        </p:blipFill>
        <p:spPr bwMode="auto">
          <a:xfrm>
            <a:off x="179512" y="259540"/>
            <a:ext cx="6813774" cy="410556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p:strips/>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12" y="0"/>
            <a:ext cx="8964488" cy="2060848"/>
          </a:xfrm>
        </p:spPr>
        <p:txBody>
          <a:bodyPr>
            <a:normAutofit/>
          </a:bodyPr>
          <a:lstStyle/>
          <a:p>
            <a:pPr algn="l"/>
            <a:r>
              <a:rPr lang="ru-RU" sz="1600" b="1" i="1" dirty="0" smtClean="0">
                <a:solidFill>
                  <a:schemeClr val="bg1"/>
                </a:solidFill>
              </a:rPr>
              <a:t>Марк Редькин:</a:t>
            </a:r>
            <a:r>
              <a:rPr lang="ru-RU" sz="1600" b="1" dirty="0" smtClean="0">
                <a:solidFill>
                  <a:schemeClr val="bg1"/>
                </a:solidFill>
              </a:rPr>
              <a:t>  "Эти два снимка я сделал утром одного и того же дня. Их лучше смотреть, положив рядом. Они называются "Победа" и "</a:t>
            </a:r>
            <a:r>
              <a:rPr lang="en-US" sz="1600" b="1" dirty="0" err="1" smtClean="0">
                <a:solidFill>
                  <a:schemeClr val="bg1"/>
                </a:solidFill>
              </a:rPr>
              <a:t>Ende</a:t>
            </a:r>
            <a:r>
              <a:rPr lang="ru-RU" sz="1600" b="1" dirty="0" smtClean="0">
                <a:solidFill>
                  <a:schemeClr val="bg1"/>
                </a:solidFill>
              </a:rPr>
              <a:t>". Ведь и то и другое означает конец Великой битвы, где победителем оказался народ, отстоявший свою независимость.</a:t>
            </a:r>
            <a:br>
              <a:rPr lang="ru-RU" sz="1600" b="1" dirty="0" smtClean="0">
                <a:solidFill>
                  <a:schemeClr val="bg1"/>
                </a:solidFill>
              </a:rPr>
            </a:br>
            <a:r>
              <a:rPr lang="ru-RU" sz="1600" b="1" dirty="0" smtClean="0">
                <a:solidFill>
                  <a:schemeClr val="bg1"/>
                </a:solidFill>
              </a:rPr>
              <a:t>В то памятное утро колонна танков, лязгая гусеницами, начала стягиваться к покорённому рейхстагу. Танкистам не терпелось посмотреть на всеобщее ликование, царившее у "парадного подъезда" закопчённого огнём пожара здания, расписаться на его стенах и колоннах.</a:t>
            </a:r>
            <a:r>
              <a:rPr lang="ru-RU" sz="1600" dirty="0" smtClean="0"/>
              <a:t/>
            </a:r>
            <a:br>
              <a:rPr lang="ru-RU" sz="1600" dirty="0" smtClean="0"/>
            </a:br>
            <a:endParaRPr lang="ru-RU" sz="1600" dirty="0"/>
          </a:p>
        </p:txBody>
      </p:sp>
      <p:sp>
        <p:nvSpPr>
          <p:cNvPr id="3" name="Подзаголовок 2"/>
          <p:cNvSpPr>
            <a:spLocks noGrp="1"/>
          </p:cNvSpPr>
          <p:nvPr>
            <p:ph type="subTitle" idx="1"/>
          </p:nvPr>
        </p:nvSpPr>
        <p:spPr>
          <a:xfrm>
            <a:off x="6444208" y="1772816"/>
            <a:ext cx="2520280" cy="5085184"/>
          </a:xfrm>
        </p:spPr>
        <p:txBody>
          <a:bodyPr>
            <a:normAutofit/>
          </a:bodyPr>
          <a:lstStyle/>
          <a:p>
            <a:pPr algn="l"/>
            <a:r>
              <a:rPr lang="ru-RU" sz="1600" b="1" dirty="0" smtClean="0">
                <a:solidFill>
                  <a:schemeClr val="bg1"/>
                </a:solidFill>
              </a:rPr>
              <a:t>Радостные и возбуждённые вылезали из машин парни в комбинезонах. Конечно, приятно фотографироваться в победной обстановке. Кто-то крикнул "Ура!", и в воздух полетели шлемофоны и рукавицы. Такое мгновение можно было снять только один раз. Поэтому и кадр получился уникальный. В нём запечатлён порыв бойцов, радость победы. Были, конечно, потом и другие снимки на эту же волнующую тему. Но такой был единственным!</a:t>
            </a:r>
            <a:endParaRPr lang="ru-RU" sz="1600" b="1" dirty="0">
              <a:solidFill>
                <a:schemeClr val="bg1"/>
              </a:solidFill>
            </a:endParaRPr>
          </a:p>
        </p:txBody>
      </p:sp>
      <p:pic>
        <p:nvPicPr>
          <p:cNvPr id="4100" name="Picture 4" descr="D:\Documents and Settings\gvp\Мои документы\Фотокадры Победы\сканирование0085.jpg"/>
          <p:cNvPicPr>
            <a:picLocks noChangeAspect="1" noChangeArrowheads="1"/>
          </p:cNvPicPr>
          <p:nvPr/>
        </p:nvPicPr>
        <p:blipFill>
          <a:blip r:embed="rId2" cstate="print"/>
          <a:srcRect/>
          <a:stretch>
            <a:fillRect/>
          </a:stretch>
        </p:blipFill>
        <p:spPr bwMode="auto">
          <a:xfrm>
            <a:off x="251519" y="1772815"/>
            <a:ext cx="6048673" cy="489716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p:strips/>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12" y="0"/>
            <a:ext cx="2160240" cy="6858000"/>
          </a:xfrm>
        </p:spPr>
        <p:txBody>
          <a:bodyPr>
            <a:normAutofit/>
          </a:bodyPr>
          <a:lstStyle/>
          <a:p>
            <a:pPr algn="l"/>
            <a:r>
              <a:rPr lang="ru-RU" sz="1600" b="1" dirty="0" smtClean="0">
                <a:solidFill>
                  <a:schemeClr val="bg1"/>
                </a:solidFill>
              </a:rPr>
              <a:t>Я решил обойти вокруг рейхстага, по его опустевшим задворкам. Здесь не было ни ликования, ни песен. Но то, что я увидел, оказалось поистине символичным. На груде камней сидел, опустив голову, пожилой немецкий ефрейтор. Рука у него была перевязана. Он не сразу заметил меня и, едва я успел щёлкнуть затвором фотоаппарата, вскочил и вытянулся по стойке "смирно". Дубля уже не получалось. Да и ни к чему здесь был никакой дубль.</a:t>
            </a:r>
            <a:br>
              <a:rPr lang="ru-RU" sz="1600" b="1" dirty="0" smtClean="0">
                <a:solidFill>
                  <a:schemeClr val="bg1"/>
                </a:solidFill>
              </a:rPr>
            </a:br>
            <a:endParaRPr lang="ru-RU" sz="1600" b="1" dirty="0">
              <a:solidFill>
                <a:schemeClr val="bg1"/>
              </a:solidFill>
            </a:endParaRPr>
          </a:p>
        </p:txBody>
      </p:sp>
      <p:sp>
        <p:nvSpPr>
          <p:cNvPr id="3" name="Подзаголовок 2"/>
          <p:cNvSpPr>
            <a:spLocks noGrp="1"/>
          </p:cNvSpPr>
          <p:nvPr>
            <p:ph type="subTitle" idx="1"/>
          </p:nvPr>
        </p:nvSpPr>
        <p:spPr>
          <a:xfrm>
            <a:off x="6372200" y="4221088"/>
            <a:ext cx="2552328" cy="2351112"/>
          </a:xfrm>
        </p:spPr>
        <p:txBody>
          <a:bodyPr>
            <a:normAutofit/>
          </a:bodyPr>
          <a:lstStyle/>
          <a:p>
            <a:pPr algn="l"/>
            <a:r>
              <a:rPr lang="ru-RU" sz="1600" b="1" dirty="0" smtClean="0">
                <a:solidFill>
                  <a:schemeClr val="bg1"/>
                </a:solidFill>
              </a:rPr>
              <a:t>Я подошёл ближе, вытолкнул из пачки папиросу и протянул ему. Даже не поблагодарив, ефрейтор взял её, прикурил, затянулся и скорее выдохнул, чем сказал: "Энде, герр официр". </a:t>
            </a:r>
          </a:p>
          <a:p>
            <a:pPr algn="l"/>
            <a:endParaRPr lang="ru-RU" sz="1600" dirty="0">
              <a:solidFill>
                <a:schemeClr val="tx1"/>
              </a:solidFill>
            </a:endParaRPr>
          </a:p>
        </p:txBody>
      </p:sp>
      <p:pic>
        <p:nvPicPr>
          <p:cNvPr id="5122" name="Picture 2" descr="D:\Documents and Settings\gvp\Мои документы\Фотокадры Победы\сканирование0053.jpg"/>
          <p:cNvPicPr>
            <a:picLocks noChangeAspect="1" noChangeArrowheads="1"/>
          </p:cNvPicPr>
          <p:nvPr/>
        </p:nvPicPr>
        <p:blipFill>
          <a:blip r:embed="rId2" cstate="print"/>
          <a:srcRect/>
          <a:stretch>
            <a:fillRect/>
          </a:stretch>
        </p:blipFill>
        <p:spPr bwMode="auto">
          <a:xfrm>
            <a:off x="2483768" y="620688"/>
            <a:ext cx="3767481" cy="532859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3" descr="D:\Documents and Settings\gvp\Мои документы\Фотокадры Победы\сканирование0050.jpg"/>
          <p:cNvPicPr>
            <a:picLocks noChangeAspect="1" noChangeArrowheads="1"/>
          </p:cNvPicPr>
          <p:nvPr/>
        </p:nvPicPr>
        <p:blipFill>
          <a:blip r:embed="rId3" cstate="print"/>
          <a:srcRect/>
          <a:stretch>
            <a:fillRect/>
          </a:stretch>
        </p:blipFill>
        <p:spPr bwMode="auto">
          <a:xfrm>
            <a:off x="6588224" y="620688"/>
            <a:ext cx="2233879" cy="2952328"/>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cSld>
  <p:clrMapOvr>
    <a:masterClrMapping/>
  </p:clrMapOvr>
  <p:transition>
    <p:strips/>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4572000" cy="2492896"/>
          </a:xfrm>
        </p:spPr>
        <p:txBody>
          <a:bodyPr>
            <a:normAutofit/>
          </a:bodyPr>
          <a:lstStyle/>
          <a:p>
            <a:pPr algn="l"/>
            <a:r>
              <a:rPr lang="ru-RU" sz="1600" b="1" i="1" dirty="0" smtClean="0">
                <a:solidFill>
                  <a:schemeClr val="bg1"/>
                </a:solidFill>
              </a:rPr>
              <a:t>Евгений Халдей</a:t>
            </a:r>
            <a:r>
              <a:rPr lang="ru-RU" sz="1600" b="1" dirty="0" smtClean="0">
                <a:solidFill>
                  <a:schemeClr val="bg1"/>
                </a:solidFill>
              </a:rPr>
              <a:t> </a:t>
            </a:r>
            <a:r>
              <a:rPr lang="ru-RU" sz="1600" b="1" i="1" dirty="0" smtClean="0">
                <a:solidFill>
                  <a:schemeClr val="bg1"/>
                </a:solidFill>
              </a:rPr>
              <a:t>: </a:t>
            </a:r>
            <a:r>
              <a:rPr lang="ru-RU" sz="1600" b="1" dirty="0" smtClean="0">
                <a:solidFill>
                  <a:schemeClr val="bg1"/>
                </a:solidFill>
              </a:rPr>
              <a:t>"На крыше рейхстага и в проёмах стен алели флаги, красные косынки, куски красной материи – флаги Победы.</a:t>
            </a:r>
            <a:br>
              <a:rPr lang="ru-RU" sz="1600" b="1" dirty="0" smtClean="0">
                <a:solidFill>
                  <a:schemeClr val="bg1"/>
                </a:solidFill>
              </a:rPr>
            </a:br>
            <a:r>
              <a:rPr lang="ru-RU" sz="1600" b="1" dirty="0" smtClean="0">
                <a:solidFill>
                  <a:schemeClr val="bg1"/>
                </a:solidFill>
              </a:rPr>
              <a:t>Стены рейхстага были исписаны автографами. Их было так много, что одна надпись ложилась на другую. Те, кто ухитрялся встать на плечи других, расписывались повыше… Здесь я сфотографировал последний день войны – Знамя над рейхстагом".</a:t>
            </a:r>
            <a:endParaRPr lang="ru-RU" sz="1600" b="1" dirty="0">
              <a:solidFill>
                <a:schemeClr val="bg1"/>
              </a:solidFill>
            </a:endParaRPr>
          </a:p>
        </p:txBody>
      </p:sp>
      <p:sp>
        <p:nvSpPr>
          <p:cNvPr id="3" name="Подзаголовок 2"/>
          <p:cNvSpPr>
            <a:spLocks noGrp="1"/>
          </p:cNvSpPr>
          <p:nvPr>
            <p:ph type="subTitle" idx="1"/>
          </p:nvPr>
        </p:nvSpPr>
        <p:spPr>
          <a:xfrm>
            <a:off x="179512" y="4869160"/>
            <a:ext cx="4320480" cy="1988840"/>
          </a:xfrm>
        </p:spPr>
        <p:txBody>
          <a:bodyPr>
            <a:normAutofit lnSpcReduction="10000"/>
          </a:bodyPr>
          <a:lstStyle/>
          <a:p>
            <a:pPr algn="l"/>
            <a:r>
              <a:rPr lang="ru-RU" sz="1600" b="1" i="1" dirty="0" smtClean="0">
                <a:solidFill>
                  <a:schemeClr val="bg1"/>
                </a:solidFill>
              </a:rPr>
              <a:t>Обозреватель газеты "Московский комсомолец", автор "Фотоальбома Александра </a:t>
            </a:r>
            <a:r>
              <a:rPr lang="ru-RU" sz="1600" b="1" i="1" dirty="0" err="1" smtClean="0">
                <a:solidFill>
                  <a:schemeClr val="bg1"/>
                </a:solidFill>
              </a:rPr>
              <a:t>Будберга</a:t>
            </a:r>
            <a:r>
              <a:rPr lang="ru-RU" sz="1600" b="1" i="1" dirty="0" smtClean="0">
                <a:solidFill>
                  <a:schemeClr val="bg1"/>
                </a:solidFill>
              </a:rPr>
              <a:t>":</a:t>
            </a:r>
            <a:endParaRPr lang="ru-RU" sz="1600" b="1" dirty="0" smtClean="0">
              <a:solidFill>
                <a:schemeClr val="bg1"/>
              </a:solidFill>
            </a:endParaRPr>
          </a:p>
          <a:p>
            <a:pPr algn="l"/>
            <a:r>
              <a:rPr lang="ru-RU" sz="1600" b="1" dirty="0" smtClean="0">
                <a:solidFill>
                  <a:schemeClr val="bg1"/>
                </a:solidFill>
              </a:rPr>
              <a:t>"Если и существовал тот самый главный и единственный миг, когда война вдруг закончилась и сразу наступил триумф, то выглядел он именно так, как показал миру Халдей.</a:t>
            </a:r>
            <a:endParaRPr lang="ru-RU" sz="1600" b="1" dirty="0">
              <a:solidFill>
                <a:schemeClr val="bg1"/>
              </a:solidFill>
            </a:endParaRPr>
          </a:p>
        </p:txBody>
      </p:sp>
      <p:pic>
        <p:nvPicPr>
          <p:cNvPr id="7170" name="Picture 2" descr="D:\Documents and Settings\gvp\Мои документы\Фотокадры Победы\сканирование0015.jpg"/>
          <p:cNvPicPr>
            <a:picLocks noChangeAspect="1" noChangeArrowheads="1"/>
          </p:cNvPicPr>
          <p:nvPr/>
        </p:nvPicPr>
        <p:blipFill>
          <a:blip r:embed="rId2" cstate="print"/>
          <a:srcRect/>
          <a:stretch>
            <a:fillRect/>
          </a:stretch>
        </p:blipFill>
        <p:spPr bwMode="auto">
          <a:xfrm>
            <a:off x="4718828" y="188640"/>
            <a:ext cx="4111207" cy="604867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3" descr="D:\Documents and Settings\gvp\Мои документы\Фотокадры Победы\сканирование0054.jpg"/>
          <p:cNvPicPr>
            <a:picLocks noChangeAspect="1" noChangeArrowheads="1"/>
          </p:cNvPicPr>
          <p:nvPr/>
        </p:nvPicPr>
        <p:blipFill>
          <a:blip r:embed="rId3" cstate="print"/>
          <a:srcRect/>
          <a:stretch>
            <a:fillRect/>
          </a:stretch>
        </p:blipFill>
        <p:spPr bwMode="auto">
          <a:xfrm>
            <a:off x="1475656" y="2420888"/>
            <a:ext cx="1792702" cy="2376264"/>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7" name="TextBox 6"/>
          <p:cNvSpPr txBox="1"/>
          <p:nvPr/>
        </p:nvSpPr>
        <p:spPr>
          <a:xfrm>
            <a:off x="4427984" y="6309320"/>
            <a:ext cx="4464496" cy="307777"/>
          </a:xfrm>
          <a:prstGeom prst="rect">
            <a:avLst/>
          </a:prstGeom>
          <a:noFill/>
          <a:ln w="12700">
            <a:solidFill>
              <a:schemeClr val="tx1"/>
            </a:solidFill>
          </a:ln>
        </p:spPr>
        <p:txBody>
          <a:bodyPr wrap="square" rtlCol="0">
            <a:spAutoFit/>
          </a:bodyPr>
          <a:lstStyle/>
          <a:p>
            <a:r>
              <a:rPr lang="ru-RU" sz="1400" b="1" i="1" dirty="0" smtClean="0">
                <a:solidFill>
                  <a:schemeClr val="bg1"/>
                </a:solidFill>
              </a:rPr>
              <a:t>Морозов А. «Дошёл солдат до Берлина…» 9 мая 1945</a:t>
            </a:r>
            <a:endParaRPr lang="ru-RU" sz="1400" b="1" i="1" dirty="0">
              <a:solidFill>
                <a:schemeClr val="bg1"/>
              </a:solidFill>
            </a:endParaRPr>
          </a:p>
        </p:txBody>
      </p:sp>
    </p:spTree>
  </p:cSld>
  <p:clrMapOvr>
    <a:masterClrMapping/>
  </p:clrMapOvr>
  <p:transition>
    <p:strips/>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12" y="5157192"/>
            <a:ext cx="6552728" cy="1700808"/>
          </a:xfrm>
        </p:spPr>
        <p:txBody>
          <a:bodyPr>
            <a:normAutofit/>
          </a:bodyPr>
          <a:lstStyle/>
          <a:p>
            <a:pPr algn="l"/>
            <a:r>
              <a:rPr lang="ru-RU" sz="1600" b="1" dirty="0" smtClean="0">
                <a:solidFill>
                  <a:schemeClr val="bg1"/>
                </a:solidFill>
              </a:rPr>
              <a:t>Халдей получил приказ запечатлеть водружение Красного знамени над рейхстагом уже после того, как над зданием бисмарковского парламента побывало с десяток советских знамён. Разные фронты, армии, дивизии хотели отметиться. У Евгения Ананьевича не было собственного флага. Выпрашивать его у командиров было бессмысленно – никто бы не отдал знамя части фотографу.</a:t>
            </a:r>
            <a:endParaRPr lang="ru-RU" sz="1600" b="1" dirty="0">
              <a:solidFill>
                <a:schemeClr val="bg1"/>
              </a:solidFill>
            </a:endParaRPr>
          </a:p>
        </p:txBody>
      </p:sp>
      <p:sp>
        <p:nvSpPr>
          <p:cNvPr id="3" name="Подзаголовок 2"/>
          <p:cNvSpPr>
            <a:spLocks noGrp="1"/>
          </p:cNvSpPr>
          <p:nvPr>
            <p:ph type="subTitle" idx="1"/>
          </p:nvPr>
        </p:nvSpPr>
        <p:spPr>
          <a:xfrm>
            <a:off x="3995936" y="0"/>
            <a:ext cx="5148064" cy="1819672"/>
          </a:xfrm>
        </p:spPr>
        <p:txBody>
          <a:bodyPr>
            <a:normAutofit/>
          </a:bodyPr>
          <a:lstStyle/>
          <a:p>
            <a:pPr algn="l"/>
            <a:r>
              <a:rPr lang="ru-RU" sz="1600" b="1" dirty="0" smtClean="0">
                <a:solidFill>
                  <a:schemeClr val="bg1"/>
                </a:solidFill>
              </a:rPr>
              <a:t>По тем временам и уставам за это любому начальнику светил бы штрафбат. И Халдей сделал флаг сам, из красной скатерти "передвижного красного уголка". Сам нашил вырезанные из жёлтой ткани серп и молот. Может быть, не очень идеальной формы, но зато очень контрастные.</a:t>
            </a:r>
          </a:p>
        </p:txBody>
      </p:sp>
      <p:pic>
        <p:nvPicPr>
          <p:cNvPr id="8194" name="Picture 2" descr="D:\Documents and Settings\gvp\Мои документы\Фотокадры Победы\сканирование0021.jpg"/>
          <p:cNvPicPr>
            <a:picLocks noChangeAspect="1" noChangeArrowheads="1"/>
          </p:cNvPicPr>
          <p:nvPr/>
        </p:nvPicPr>
        <p:blipFill>
          <a:blip r:embed="rId2" cstate="print"/>
          <a:srcRect/>
          <a:stretch>
            <a:fillRect/>
          </a:stretch>
        </p:blipFill>
        <p:spPr bwMode="auto">
          <a:xfrm>
            <a:off x="6660232" y="3573016"/>
            <a:ext cx="2296969" cy="309634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2" descr="D:\Documents and Settings\gvp\Мои документы\Фотокадры Победы\сканирование0058.jpg"/>
          <p:cNvPicPr>
            <a:picLocks noChangeAspect="1" noChangeArrowheads="1"/>
          </p:cNvPicPr>
          <p:nvPr/>
        </p:nvPicPr>
        <p:blipFill>
          <a:blip r:embed="rId3" cstate="print"/>
          <a:srcRect/>
          <a:stretch>
            <a:fillRect/>
          </a:stretch>
        </p:blipFill>
        <p:spPr bwMode="auto">
          <a:xfrm>
            <a:off x="212368" y="188639"/>
            <a:ext cx="3783568" cy="490188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extBox 5"/>
          <p:cNvSpPr txBox="1"/>
          <p:nvPr/>
        </p:nvSpPr>
        <p:spPr>
          <a:xfrm>
            <a:off x="6588224" y="1340768"/>
            <a:ext cx="2304256" cy="2800767"/>
          </a:xfrm>
          <a:prstGeom prst="rect">
            <a:avLst/>
          </a:prstGeom>
          <a:noFill/>
        </p:spPr>
        <p:txBody>
          <a:bodyPr wrap="square" rtlCol="0">
            <a:spAutoFit/>
          </a:bodyPr>
          <a:lstStyle/>
          <a:p>
            <a:r>
              <a:rPr lang="ru-RU" sz="1600" b="1" dirty="0" smtClean="0">
                <a:solidFill>
                  <a:schemeClr val="bg1"/>
                </a:solidFill>
              </a:rPr>
              <a:t>Из трёх известных отпечатков полностью успешным можно назвать один – когда знамя развернулось и разведчик красиво наклонился вперёд над пропастью улицы. Фотосимвол обеспечил </a:t>
            </a:r>
            <a:r>
              <a:rPr lang="ru-RU" sz="1600" b="1" dirty="0" smtClean="0"/>
              <a:t>Халдею  бессмертие".</a:t>
            </a:r>
          </a:p>
          <a:p>
            <a:endParaRPr lang="ru-RU" sz="1600" dirty="0"/>
          </a:p>
        </p:txBody>
      </p:sp>
      <p:pic>
        <p:nvPicPr>
          <p:cNvPr id="8" name="Picture 3" descr="D:\Documents and Settings\gvp\Мои документы\Фотокадры Победы\сканирование0020.jpg"/>
          <p:cNvPicPr>
            <a:picLocks noChangeAspect="1" noChangeArrowheads="1"/>
          </p:cNvPicPr>
          <p:nvPr/>
        </p:nvPicPr>
        <p:blipFill>
          <a:blip r:embed="rId4" cstate="print"/>
          <a:srcRect/>
          <a:stretch>
            <a:fillRect/>
          </a:stretch>
        </p:blipFill>
        <p:spPr bwMode="auto">
          <a:xfrm>
            <a:off x="4139952" y="2420888"/>
            <a:ext cx="2623026" cy="1944216"/>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cSld>
  <p:clrMapOvr>
    <a:masterClrMapping/>
  </p:clrMapOvr>
  <p:transition>
    <p:strips/>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95936" y="0"/>
            <a:ext cx="5148064" cy="2636912"/>
          </a:xfrm>
        </p:spPr>
        <p:txBody>
          <a:bodyPr>
            <a:normAutofit/>
          </a:bodyPr>
          <a:lstStyle/>
          <a:p>
            <a:pPr algn="l"/>
            <a:r>
              <a:rPr lang="ru-RU" sz="1600" b="1" i="1" dirty="0" smtClean="0">
                <a:solidFill>
                  <a:schemeClr val="bg1"/>
                </a:solidFill>
              </a:rPr>
              <a:t>Евгений Халдей:</a:t>
            </a:r>
            <a:r>
              <a:rPr lang="ru-RU" sz="1600" b="1" dirty="0" smtClean="0">
                <a:solidFill>
                  <a:schemeClr val="bg1"/>
                </a:solidFill>
              </a:rPr>
              <a:t> "Москва ещё жила мирной жизнью, на улицах было спокойно. Ровно в 12 часов по радио выступил министр иностранных дел В.М. Молотов: война!</a:t>
            </a:r>
            <a:br>
              <a:rPr lang="ru-RU" sz="1600" b="1" dirty="0" smtClean="0">
                <a:solidFill>
                  <a:schemeClr val="bg1"/>
                </a:solidFill>
              </a:rPr>
            </a:br>
            <a:r>
              <a:rPr lang="ru-RU" sz="1600" b="1" dirty="0" smtClean="0">
                <a:solidFill>
                  <a:schemeClr val="bg1"/>
                </a:solidFill>
              </a:rPr>
              <a:t>Буквально через две-три минуты после начала выступления я увидел, как на противоположной стороне улицы перед репродуктором собрались люди. Слушали молча, внимательно, стараясь не пропустить ни одного слова.</a:t>
            </a:r>
            <a:r>
              <a:rPr lang="ru-RU" sz="1600" dirty="0" smtClean="0"/>
              <a:t/>
            </a:r>
            <a:br>
              <a:rPr lang="ru-RU" sz="1600" dirty="0" smtClean="0"/>
            </a:br>
            <a:endParaRPr lang="ru-RU" sz="1600" dirty="0"/>
          </a:p>
        </p:txBody>
      </p:sp>
      <p:sp>
        <p:nvSpPr>
          <p:cNvPr id="3" name="Подзаголовок 2"/>
          <p:cNvSpPr>
            <a:spLocks noGrp="1"/>
          </p:cNvSpPr>
          <p:nvPr>
            <p:ph type="subTitle" idx="1"/>
          </p:nvPr>
        </p:nvSpPr>
        <p:spPr>
          <a:xfrm>
            <a:off x="4932040" y="6093296"/>
            <a:ext cx="3816424" cy="576064"/>
          </a:xfrm>
          <a:ln w="12700">
            <a:solidFill>
              <a:schemeClr val="tx1"/>
            </a:solidFill>
          </a:ln>
        </p:spPr>
        <p:txBody>
          <a:bodyPr>
            <a:normAutofit fontScale="92500"/>
          </a:bodyPr>
          <a:lstStyle/>
          <a:p>
            <a:pPr algn="l"/>
            <a:r>
              <a:rPr lang="ru-RU" sz="1400" b="1" i="1" dirty="0" smtClean="0">
                <a:solidFill>
                  <a:schemeClr val="bg1"/>
                </a:solidFill>
              </a:rPr>
              <a:t>Шагин И. 22 июня 1941 года. Москвичи слушают выступление В. Молотова по радио</a:t>
            </a:r>
            <a:endParaRPr lang="ru-RU" sz="1400" b="1" i="1" dirty="0">
              <a:solidFill>
                <a:schemeClr val="bg1"/>
              </a:solidFill>
            </a:endParaRPr>
          </a:p>
        </p:txBody>
      </p:sp>
      <p:pic>
        <p:nvPicPr>
          <p:cNvPr id="2050" name="Picture 2" descr="D:\Documents and Settings\gvp\Мои документы\Фотокадры Победы\сканирование0004.jpg"/>
          <p:cNvPicPr>
            <a:picLocks noChangeAspect="1" noChangeArrowheads="1"/>
          </p:cNvPicPr>
          <p:nvPr/>
        </p:nvPicPr>
        <p:blipFill>
          <a:blip r:embed="rId2" cstate="print"/>
          <a:srcRect/>
          <a:stretch>
            <a:fillRect/>
          </a:stretch>
        </p:blipFill>
        <p:spPr bwMode="auto">
          <a:xfrm>
            <a:off x="683568" y="188640"/>
            <a:ext cx="2520280" cy="376754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2" descr="D:\Documents and Settings\gvp\Мои документы\Фотокадры Победы\сканирование0063.jpg"/>
          <p:cNvPicPr>
            <a:picLocks noChangeAspect="1" noChangeArrowheads="1"/>
          </p:cNvPicPr>
          <p:nvPr/>
        </p:nvPicPr>
        <p:blipFill>
          <a:blip r:embed="rId3" cstate="print"/>
          <a:srcRect/>
          <a:stretch>
            <a:fillRect/>
          </a:stretch>
        </p:blipFill>
        <p:spPr bwMode="auto">
          <a:xfrm>
            <a:off x="4572000" y="2342125"/>
            <a:ext cx="4405614" cy="360715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extBox 6"/>
          <p:cNvSpPr txBox="1"/>
          <p:nvPr/>
        </p:nvSpPr>
        <p:spPr>
          <a:xfrm>
            <a:off x="251520" y="4005064"/>
            <a:ext cx="3456384" cy="523220"/>
          </a:xfrm>
          <a:prstGeom prst="rect">
            <a:avLst/>
          </a:prstGeom>
          <a:noFill/>
          <a:ln w="12700">
            <a:solidFill>
              <a:schemeClr val="tx1"/>
            </a:solidFill>
          </a:ln>
        </p:spPr>
        <p:txBody>
          <a:bodyPr wrap="square" rtlCol="0">
            <a:spAutoFit/>
          </a:bodyPr>
          <a:lstStyle/>
          <a:p>
            <a:r>
              <a:rPr lang="ru-RU" sz="1400" b="1" i="1" dirty="0" smtClean="0">
                <a:solidFill>
                  <a:schemeClr val="bg1"/>
                </a:solidFill>
              </a:rPr>
              <a:t>Халдей Е. Объявление о начале Великой Отечественной войны</a:t>
            </a:r>
            <a:endParaRPr lang="ru-RU" sz="1400" b="1" i="1" dirty="0">
              <a:solidFill>
                <a:schemeClr val="bg1"/>
              </a:solidFill>
            </a:endParaRPr>
          </a:p>
        </p:txBody>
      </p:sp>
      <p:sp>
        <p:nvSpPr>
          <p:cNvPr id="8" name="TextBox 7"/>
          <p:cNvSpPr txBox="1"/>
          <p:nvPr/>
        </p:nvSpPr>
        <p:spPr>
          <a:xfrm>
            <a:off x="179512" y="4653136"/>
            <a:ext cx="4032448" cy="2062103"/>
          </a:xfrm>
          <a:prstGeom prst="rect">
            <a:avLst/>
          </a:prstGeom>
          <a:noFill/>
        </p:spPr>
        <p:txBody>
          <a:bodyPr wrap="square" rtlCol="0">
            <a:spAutoFit/>
          </a:bodyPr>
          <a:lstStyle/>
          <a:p>
            <a:r>
              <a:rPr lang="ru-RU" sz="1600" b="1" dirty="0" smtClean="0">
                <a:solidFill>
                  <a:schemeClr val="bg1"/>
                </a:solidFill>
              </a:rPr>
              <a:t>В среднем фоторепортёр снимал за четыре военных года от трёх до пяти тысяч негативов, а всего фронтовые фотокорреспонденты сделали за время войны около миллиона кадров. Фотокадры войны – это и страницы боевой биографии фотожурналистов, их своеобразный послужной список. </a:t>
            </a:r>
            <a:endParaRPr lang="ru-RU" sz="1600" b="1" i="1" dirty="0">
              <a:solidFill>
                <a:schemeClr val="bg1"/>
              </a:solidFill>
            </a:endParaRPr>
          </a:p>
        </p:txBody>
      </p:sp>
    </p:spTree>
  </p:cSld>
  <p:clrMapOvr>
    <a:masterClrMapping/>
  </p:clrMapOvr>
  <p:transition>
    <p:strips/>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915816" y="0"/>
            <a:ext cx="2592288" cy="2492896"/>
          </a:xfrm>
        </p:spPr>
        <p:txBody>
          <a:bodyPr>
            <a:noAutofit/>
          </a:bodyPr>
          <a:lstStyle/>
          <a:p>
            <a:pPr algn="l"/>
            <a:r>
              <a:rPr lang="ru-RU" sz="1800" b="1" i="1" dirty="0" smtClean="0">
                <a:solidFill>
                  <a:schemeClr val="bg1"/>
                </a:solidFill>
              </a:rPr>
              <a:t>Евгений Халдей: </a:t>
            </a:r>
            <a:r>
              <a:rPr lang="ru-RU" sz="1800" b="1" dirty="0" smtClean="0">
                <a:solidFill>
                  <a:schemeClr val="bg1"/>
                </a:solidFill>
              </a:rPr>
              <a:t>"Вглядитесь в лица этих людей. Это они отстояли нашу страну, это они освободили Европу, разгромили фашистскую Германию. </a:t>
            </a:r>
            <a:endParaRPr lang="ru-RU" sz="1800" b="1" dirty="0">
              <a:solidFill>
                <a:schemeClr val="bg1"/>
              </a:solidFill>
            </a:endParaRPr>
          </a:p>
        </p:txBody>
      </p:sp>
      <p:pic>
        <p:nvPicPr>
          <p:cNvPr id="9220" name="Picture 4" descr="D:\Documents and Settings\gvp\Мои документы\Фотокадры Победы\сканирование0070.jpg"/>
          <p:cNvPicPr>
            <a:picLocks noChangeAspect="1" noChangeArrowheads="1"/>
          </p:cNvPicPr>
          <p:nvPr/>
        </p:nvPicPr>
        <p:blipFill>
          <a:blip r:embed="rId2" cstate="print"/>
          <a:srcRect/>
          <a:stretch>
            <a:fillRect/>
          </a:stretch>
        </p:blipFill>
        <p:spPr bwMode="auto">
          <a:xfrm>
            <a:off x="179512" y="85128"/>
            <a:ext cx="2520280" cy="307159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221" name="Picture 5" descr="D:\Documents and Settings\gvp\Мои документы\Фотокадры Победы\сканирование0069.jpg"/>
          <p:cNvPicPr>
            <a:picLocks noChangeAspect="1" noChangeArrowheads="1"/>
          </p:cNvPicPr>
          <p:nvPr/>
        </p:nvPicPr>
        <p:blipFill>
          <a:blip r:embed="rId3" cstate="print"/>
          <a:srcRect/>
          <a:stretch>
            <a:fillRect/>
          </a:stretch>
        </p:blipFill>
        <p:spPr bwMode="auto">
          <a:xfrm>
            <a:off x="6228185" y="2698939"/>
            <a:ext cx="2557982" cy="37049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222" name="Picture 6" descr="D:\Documents and Settings\gvp\Мои документы\Фотокадры Победы\сканирование0052.jpg"/>
          <p:cNvPicPr>
            <a:picLocks noChangeAspect="1" noChangeArrowheads="1"/>
          </p:cNvPicPr>
          <p:nvPr/>
        </p:nvPicPr>
        <p:blipFill>
          <a:blip r:embed="rId4" cstate="print"/>
          <a:srcRect/>
          <a:stretch>
            <a:fillRect/>
          </a:stretch>
        </p:blipFill>
        <p:spPr bwMode="auto">
          <a:xfrm>
            <a:off x="5508584" y="188640"/>
            <a:ext cx="3451481" cy="237626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224" name="Picture 8" descr="D:\Documents and Settings\gvp\Мои документы\Фотокадры Победы\сканирование0002.jpg"/>
          <p:cNvPicPr>
            <a:picLocks noChangeAspect="1" noChangeArrowheads="1"/>
          </p:cNvPicPr>
          <p:nvPr/>
        </p:nvPicPr>
        <p:blipFill>
          <a:blip r:embed="rId5" cstate="print"/>
          <a:srcRect/>
          <a:stretch>
            <a:fillRect/>
          </a:stretch>
        </p:blipFill>
        <p:spPr bwMode="auto">
          <a:xfrm>
            <a:off x="3419872" y="2708920"/>
            <a:ext cx="2521405" cy="38884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098" name="Picture 2" descr="D:\Documents and Settings\gvp\Мои документы\Фотокадры Победы\сканирование0106.jpg"/>
          <p:cNvPicPr>
            <a:picLocks noChangeAspect="1" noChangeArrowheads="1"/>
          </p:cNvPicPr>
          <p:nvPr/>
        </p:nvPicPr>
        <p:blipFill>
          <a:blip r:embed="rId6" cstate="print"/>
          <a:srcRect/>
          <a:stretch>
            <a:fillRect/>
          </a:stretch>
        </p:blipFill>
        <p:spPr bwMode="auto">
          <a:xfrm>
            <a:off x="251520" y="3284984"/>
            <a:ext cx="2964514" cy="31683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p:strips/>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491880" y="0"/>
            <a:ext cx="3024336" cy="2060849"/>
          </a:xfrm>
        </p:spPr>
        <p:txBody>
          <a:bodyPr>
            <a:normAutofit/>
          </a:bodyPr>
          <a:lstStyle/>
          <a:p>
            <a:pPr algn="l"/>
            <a:r>
              <a:rPr lang="ru-RU" sz="1600" b="1" dirty="0" smtClean="0">
                <a:solidFill>
                  <a:schemeClr val="bg1"/>
                </a:solidFill>
              </a:rPr>
              <a:t>Это они завоевали Победу – рядовые и генералы, юнги и сыны полков, лётчики, танкисты, моряки, медсёстры – Солдаты Страны Советов".</a:t>
            </a:r>
            <a:br>
              <a:rPr lang="ru-RU" sz="1600" b="1" dirty="0" smtClean="0">
                <a:solidFill>
                  <a:schemeClr val="bg1"/>
                </a:solidFill>
              </a:rPr>
            </a:br>
            <a:r>
              <a:rPr lang="ru-RU" sz="1600" dirty="0" smtClean="0"/>
              <a:t> </a:t>
            </a:r>
            <a:br>
              <a:rPr lang="ru-RU" sz="1600" dirty="0" smtClean="0"/>
            </a:br>
            <a:r>
              <a:rPr lang="ru-RU" sz="1600" dirty="0" smtClean="0"/>
              <a:t>	 </a:t>
            </a:r>
            <a:br>
              <a:rPr lang="ru-RU" sz="1600" dirty="0" smtClean="0"/>
            </a:br>
            <a:endParaRPr lang="ru-RU" sz="1600" dirty="0"/>
          </a:p>
        </p:txBody>
      </p:sp>
      <p:sp>
        <p:nvSpPr>
          <p:cNvPr id="3" name="Подзаголовок 2"/>
          <p:cNvSpPr>
            <a:spLocks noGrp="1"/>
          </p:cNvSpPr>
          <p:nvPr>
            <p:ph type="subTitle" idx="1"/>
          </p:nvPr>
        </p:nvSpPr>
        <p:spPr>
          <a:xfrm>
            <a:off x="5004048" y="4869160"/>
            <a:ext cx="1440160" cy="1800200"/>
          </a:xfrm>
        </p:spPr>
        <p:txBody>
          <a:bodyPr>
            <a:normAutofit/>
          </a:bodyPr>
          <a:lstStyle/>
          <a:p>
            <a:r>
              <a:rPr lang="ru-RU" sz="1400" b="1" i="1" dirty="0" smtClean="0">
                <a:solidFill>
                  <a:schemeClr val="bg1"/>
                </a:solidFill>
              </a:rPr>
              <a:t>Материал подготовила В.П. </a:t>
            </a:r>
            <a:r>
              <a:rPr lang="ru-RU" sz="1400" b="1" i="1" dirty="0" err="1" smtClean="0">
                <a:solidFill>
                  <a:schemeClr val="bg1"/>
                </a:solidFill>
              </a:rPr>
              <a:t>Гугнина</a:t>
            </a:r>
            <a:r>
              <a:rPr lang="ru-RU" sz="1400" b="1" i="1" dirty="0" smtClean="0">
                <a:solidFill>
                  <a:schemeClr val="bg1"/>
                </a:solidFill>
              </a:rPr>
              <a:t>, главный библиотекарь отдела литературы по искусству</a:t>
            </a:r>
            <a:endParaRPr lang="ru-RU" sz="1400" b="1" i="1" dirty="0">
              <a:solidFill>
                <a:schemeClr val="bg1"/>
              </a:solidFill>
            </a:endParaRPr>
          </a:p>
        </p:txBody>
      </p:sp>
      <p:pic>
        <p:nvPicPr>
          <p:cNvPr id="10242" name="Picture 2" descr="D:\Documents and Settings\gvp\Мои документы\Фотокадры Победы\сканирование0094.jpg"/>
          <p:cNvPicPr>
            <a:picLocks noChangeAspect="1" noChangeArrowheads="1"/>
          </p:cNvPicPr>
          <p:nvPr/>
        </p:nvPicPr>
        <p:blipFill>
          <a:blip r:embed="rId2" cstate="print"/>
          <a:srcRect/>
          <a:stretch>
            <a:fillRect/>
          </a:stretch>
        </p:blipFill>
        <p:spPr bwMode="auto">
          <a:xfrm>
            <a:off x="179512" y="188640"/>
            <a:ext cx="3081717" cy="237626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43" name="Picture 3" descr="D:\Documents and Settings\gvp\Мои документы\Фотокадры Победы\сканирование0092.jpg"/>
          <p:cNvPicPr>
            <a:picLocks noChangeAspect="1" noChangeArrowheads="1"/>
          </p:cNvPicPr>
          <p:nvPr/>
        </p:nvPicPr>
        <p:blipFill>
          <a:blip r:embed="rId3" cstate="print"/>
          <a:srcRect/>
          <a:stretch>
            <a:fillRect/>
          </a:stretch>
        </p:blipFill>
        <p:spPr bwMode="auto">
          <a:xfrm>
            <a:off x="4139952" y="1412775"/>
            <a:ext cx="2016224" cy="24835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44" name="Picture 4" descr="D:\Documents and Settings\gvp\Мои документы\Фотокадры Победы\сканирование0080.jpg"/>
          <p:cNvPicPr>
            <a:picLocks noChangeAspect="1" noChangeArrowheads="1"/>
          </p:cNvPicPr>
          <p:nvPr/>
        </p:nvPicPr>
        <p:blipFill>
          <a:blip r:embed="rId4" cstate="print"/>
          <a:srcRect/>
          <a:stretch>
            <a:fillRect/>
          </a:stretch>
        </p:blipFill>
        <p:spPr bwMode="auto">
          <a:xfrm>
            <a:off x="6516216" y="3429000"/>
            <a:ext cx="2403705" cy="318616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47" name="Picture 7" descr="D:\Documents and Settings\gvp\Мои документы\Фотокадры Победы\сканирование0011.jpg"/>
          <p:cNvPicPr>
            <a:picLocks noChangeAspect="1" noChangeArrowheads="1"/>
          </p:cNvPicPr>
          <p:nvPr/>
        </p:nvPicPr>
        <p:blipFill>
          <a:blip r:embed="rId5" cstate="print"/>
          <a:srcRect/>
          <a:stretch>
            <a:fillRect/>
          </a:stretch>
        </p:blipFill>
        <p:spPr bwMode="auto">
          <a:xfrm>
            <a:off x="181249" y="3078726"/>
            <a:ext cx="2734567" cy="280221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51" name="Picture 3" descr="D:\Documents and Settings\gvp\Мои документы\Фотокадры Победы\сканирование0104.jpg"/>
          <p:cNvPicPr>
            <a:picLocks noChangeAspect="1" noChangeArrowheads="1"/>
          </p:cNvPicPr>
          <p:nvPr/>
        </p:nvPicPr>
        <p:blipFill>
          <a:blip r:embed="rId6" cstate="print"/>
          <a:srcRect/>
          <a:stretch>
            <a:fillRect/>
          </a:stretch>
        </p:blipFill>
        <p:spPr bwMode="auto">
          <a:xfrm>
            <a:off x="3059832" y="3645024"/>
            <a:ext cx="1857230" cy="289467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52" name="Picture 4" descr="D:\Documents and Settings\gvp\Мои документы\Фотокадры Победы\сканирование0105.jpg"/>
          <p:cNvPicPr>
            <a:picLocks noChangeAspect="1" noChangeArrowheads="1"/>
          </p:cNvPicPr>
          <p:nvPr/>
        </p:nvPicPr>
        <p:blipFill>
          <a:blip r:embed="rId7" cstate="print"/>
          <a:srcRect/>
          <a:stretch>
            <a:fillRect/>
          </a:stretch>
        </p:blipFill>
        <p:spPr bwMode="auto">
          <a:xfrm>
            <a:off x="6588223" y="127260"/>
            <a:ext cx="2160241" cy="308090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p:strip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5364088" cy="2564904"/>
          </a:xfrm>
        </p:spPr>
        <p:txBody>
          <a:bodyPr>
            <a:normAutofit/>
          </a:bodyPr>
          <a:lstStyle/>
          <a:p>
            <a:pPr algn="l"/>
            <a:r>
              <a:rPr lang="ru-RU" sz="1600" b="1" dirty="0" smtClean="0">
                <a:solidFill>
                  <a:schemeClr val="bg1"/>
                </a:solidFill>
              </a:rPr>
              <a:t>Я выскочил из здания (Фотохроники ТАСС, где тогда работал) и сделал этот снимок – первый снимок первого дня войны… </a:t>
            </a:r>
            <a:br>
              <a:rPr lang="ru-RU" sz="1600" b="1" dirty="0" smtClean="0">
                <a:solidFill>
                  <a:schemeClr val="bg1"/>
                </a:solidFill>
              </a:rPr>
            </a:br>
            <a:r>
              <a:rPr lang="ru-RU" sz="1600" b="1" dirty="0" smtClean="0">
                <a:solidFill>
                  <a:schemeClr val="bg1"/>
                </a:solidFill>
              </a:rPr>
              <a:t>О чём думал я? О том, что будет и последний снимок войны, победный. Но удастся ли сделать его именно мне  – об этом я, насколько помнится, не думал… Впереди были военные дороги – путь длиной в 1418 дней."</a:t>
            </a:r>
            <a:br>
              <a:rPr lang="ru-RU" sz="1600" b="1" dirty="0" smtClean="0">
                <a:solidFill>
                  <a:schemeClr val="bg1"/>
                </a:solidFill>
              </a:rPr>
            </a:br>
            <a:r>
              <a:rPr lang="ru-RU" sz="1600" b="1" i="1" dirty="0" smtClean="0"/>
              <a:t> </a:t>
            </a:r>
            <a:r>
              <a:rPr lang="ru-RU" sz="1600" dirty="0" smtClean="0"/>
              <a:t/>
            </a:r>
            <a:br>
              <a:rPr lang="ru-RU" sz="1600" dirty="0" smtClean="0"/>
            </a:br>
            <a:r>
              <a:rPr lang="ru-RU" sz="1600" dirty="0" smtClean="0"/>
              <a:t/>
            </a:r>
            <a:br>
              <a:rPr lang="ru-RU" sz="1600" dirty="0" smtClean="0"/>
            </a:br>
            <a:endParaRPr lang="ru-RU" sz="1600" dirty="0"/>
          </a:p>
        </p:txBody>
      </p:sp>
      <p:sp>
        <p:nvSpPr>
          <p:cNvPr id="3" name="Подзаголовок 2"/>
          <p:cNvSpPr>
            <a:spLocks noGrp="1"/>
          </p:cNvSpPr>
          <p:nvPr>
            <p:ph type="subTitle" idx="1"/>
          </p:nvPr>
        </p:nvSpPr>
        <p:spPr>
          <a:xfrm>
            <a:off x="5652120" y="5085184"/>
            <a:ext cx="3312368" cy="720080"/>
          </a:xfrm>
          <a:ln w="12700">
            <a:solidFill>
              <a:schemeClr val="tx1"/>
            </a:solidFill>
          </a:ln>
        </p:spPr>
        <p:txBody>
          <a:bodyPr>
            <a:normAutofit lnSpcReduction="10000"/>
          </a:bodyPr>
          <a:lstStyle/>
          <a:p>
            <a:pPr algn="l"/>
            <a:r>
              <a:rPr lang="ru-RU" sz="1400" b="1" i="1" dirty="0" smtClean="0">
                <a:solidFill>
                  <a:schemeClr val="bg1"/>
                </a:solidFill>
              </a:rPr>
              <a:t>Шайхет А. Оборона Москвы. На фронт в вагоне пригородной электрички. Сентябрь 1941 </a:t>
            </a:r>
            <a:endParaRPr lang="ru-RU" sz="1400" b="1" i="1" dirty="0">
              <a:solidFill>
                <a:schemeClr val="bg1"/>
              </a:solidFill>
            </a:endParaRPr>
          </a:p>
        </p:txBody>
      </p:sp>
      <p:pic>
        <p:nvPicPr>
          <p:cNvPr id="3075" name="Picture 3" descr="D:\Documents and Settings\gvp\Мои документы\Фотокадры Победы\сканирование0074.jpg"/>
          <p:cNvPicPr>
            <a:picLocks noChangeAspect="1" noChangeArrowheads="1"/>
          </p:cNvPicPr>
          <p:nvPr/>
        </p:nvPicPr>
        <p:blipFill>
          <a:blip r:embed="rId2" cstate="print"/>
          <a:srcRect/>
          <a:stretch>
            <a:fillRect/>
          </a:stretch>
        </p:blipFill>
        <p:spPr bwMode="auto">
          <a:xfrm>
            <a:off x="5508103" y="260648"/>
            <a:ext cx="3408567" cy="464763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076" name="Picture 4" descr="D:\Documents and Settings\gvp\Мои документы\Фотокадры Победы\сканирование0033.jpg"/>
          <p:cNvPicPr>
            <a:picLocks noChangeAspect="1" noChangeArrowheads="1"/>
          </p:cNvPicPr>
          <p:nvPr/>
        </p:nvPicPr>
        <p:blipFill>
          <a:blip r:embed="rId3" cstate="print"/>
          <a:srcRect/>
          <a:stretch>
            <a:fillRect/>
          </a:stretch>
        </p:blipFill>
        <p:spPr bwMode="auto">
          <a:xfrm>
            <a:off x="164017" y="1988840"/>
            <a:ext cx="3460049" cy="424847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extBox 6"/>
          <p:cNvSpPr txBox="1"/>
          <p:nvPr/>
        </p:nvSpPr>
        <p:spPr>
          <a:xfrm>
            <a:off x="251520" y="6237312"/>
            <a:ext cx="3744416" cy="523220"/>
          </a:xfrm>
          <a:prstGeom prst="rect">
            <a:avLst/>
          </a:prstGeom>
          <a:noFill/>
          <a:ln w="12700">
            <a:solidFill>
              <a:schemeClr val="tx1"/>
            </a:solidFill>
          </a:ln>
        </p:spPr>
        <p:txBody>
          <a:bodyPr wrap="square" rtlCol="0">
            <a:spAutoFit/>
          </a:bodyPr>
          <a:lstStyle/>
          <a:p>
            <a:r>
              <a:rPr lang="ru-RU" sz="1400" b="1" i="1" dirty="0" smtClean="0">
                <a:solidFill>
                  <a:schemeClr val="bg1"/>
                </a:solidFill>
              </a:rPr>
              <a:t>Устинов А. Добровольцы в Октябрьском райвоенкомате Москвы. 23 июня 1941 </a:t>
            </a:r>
            <a:endParaRPr lang="ru-RU" sz="1400" b="1" i="1" dirty="0">
              <a:solidFill>
                <a:schemeClr val="bg1"/>
              </a:solidFill>
            </a:endParaRPr>
          </a:p>
        </p:txBody>
      </p:sp>
      <p:pic>
        <p:nvPicPr>
          <p:cNvPr id="15362" name="Picture 2" descr="D:\Documents and Settings\gvp\Мои документы\Фотокадры Победы\сканирование0082.jpg"/>
          <p:cNvPicPr>
            <a:picLocks noChangeAspect="1" noChangeArrowheads="1"/>
          </p:cNvPicPr>
          <p:nvPr/>
        </p:nvPicPr>
        <p:blipFill>
          <a:blip r:embed="rId4" cstate="print"/>
          <a:srcRect/>
          <a:stretch>
            <a:fillRect/>
          </a:stretch>
        </p:blipFill>
        <p:spPr bwMode="auto">
          <a:xfrm>
            <a:off x="3779913" y="2674041"/>
            <a:ext cx="1859686" cy="2339136"/>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cSld>
  <p:clrMapOvr>
    <a:masterClrMapping/>
  </p:clrMapOvr>
  <p:transition>
    <p:strips/>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12" y="3645024"/>
            <a:ext cx="4824536" cy="3212975"/>
          </a:xfrm>
        </p:spPr>
        <p:txBody>
          <a:bodyPr>
            <a:normAutofit/>
          </a:bodyPr>
          <a:lstStyle/>
          <a:p>
            <a:pPr algn="l"/>
            <a:r>
              <a:rPr lang="ru-RU" sz="1600" b="1" i="1" dirty="0" smtClean="0"/>
              <a:t> </a:t>
            </a:r>
            <a:r>
              <a:rPr lang="ru-RU" sz="1600" b="1" i="1" dirty="0" smtClean="0">
                <a:solidFill>
                  <a:schemeClr val="bg1"/>
                </a:solidFill>
              </a:rPr>
              <a:t>Константин Симонов: </a:t>
            </a:r>
            <a:r>
              <a:rPr lang="ru-RU" sz="1600" b="1" dirty="0" smtClean="0">
                <a:solidFill>
                  <a:schemeClr val="bg1"/>
                </a:solidFill>
              </a:rPr>
              <a:t>"Фотокорреспондент мог запечатлеть это горе, только сняв его, и он был прав. А я не мог видеть, как стоит на обочине дороги вылезший из машины военный человек и фотографирует этот страшный исход беженцев, фотографирует этого старика, волокущего на себе телегу с детьми. Мне показалось стыдным, безнравственным, невозможным снимать всё это, я бы не мог тогда объяснить этим людям, шедшим мимо нас, зачем мы снимаем их страшное горе. И я тоже по-своему был прав".</a:t>
            </a:r>
            <a:endParaRPr lang="ru-RU" sz="1600" b="1" dirty="0">
              <a:solidFill>
                <a:schemeClr val="bg1"/>
              </a:solidFill>
            </a:endParaRPr>
          </a:p>
        </p:txBody>
      </p:sp>
      <p:sp>
        <p:nvSpPr>
          <p:cNvPr id="3" name="Подзаголовок 2"/>
          <p:cNvSpPr>
            <a:spLocks noGrp="1"/>
          </p:cNvSpPr>
          <p:nvPr>
            <p:ph type="subTitle" idx="1"/>
          </p:nvPr>
        </p:nvSpPr>
        <p:spPr>
          <a:xfrm>
            <a:off x="6660232" y="4581128"/>
            <a:ext cx="2232248" cy="360040"/>
          </a:xfrm>
          <a:ln w="12700">
            <a:solidFill>
              <a:schemeClr val="tx1"/>
            </a:solidFill>
          </a:ln>
        </p:spPr>
        <p:txBody>
          <a:bodyPr>
            <a:normAutofit fontScale="92500"/>
          </a:bodyPr>
          <a:lstStyle/>
          <a:p>
            <a:pPr algn="l"/>
            <a:r>
              <a:rPr lang="ru-RU" sz="1400" b="1" i="1" dirty="0" err="1" smtClean="0">
                <a:solidFill>
                  <a:schemeClr val="bg1"/>
                </a:solidFill>
              </a:rPr>
              <a:t>Петрусов</a:t>
            </a:r>
            <a:r>
              <a:rPr lang="ru-RU" sz="1400" b="1" i="1" dirty="0" smtClean="0">
                <a:solidFill>
                  <a:schemeClr val="bg1"/>
                </a:solidFill>
              </a:rPr>
              <a:t> Г. Беженка.  1943</a:t>
            </a:r>
            <a:endParaRPr lang="ru-RU" sz="1400" b="1" i="1" dirty="0">
              <a:solidFill>
                <a:schemeClr val="bg1"/>
              </a:solidFill>
            </a:endParaRPr>
          </a:p>
        </p:txBody>
      </p:sp>
      <p:pic>
        <p:nvPicPr>
          <p:cNvPr id="1026" name="Picture 2" descr="D:\Documents and Settings\gvp\Мои документы\Фотокадры Победы\сканирование0005.jpg"/>
          <p:cNvPicPr>
            <a:picLocks noChangeAspect="1" noChangeArrowheads="1"/>
          </p:cNvPicPr>
          <p:nvPr/>
        </p:nvPicPr>
        <p:blipFill>
          <a:blip r:embed="rId3" cstate="print"/>
          <a:srcRect/>
          <a:stretch>
            <a:fillRect/>
          </a:stretch>
        </p:blipFill>
        <p:spPr bwMode="auto">
          <a:xfrm>
            <a:off x="251520" y="188640"/>
            <a:ext cx="4980712" cy="331236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8" name="Picture 4" descr="D:\Documents and Settings\gvp\Мои документы\Фотокадры Победы\сканирование0049.jpg"/>
          <p:cNvPicPr>
            <a:picLocks noChangeAspect="1" noChangeArrowheads="1"/>
          </p:cNvPicPr>
          <p:nvPr/>
        </p:nvPicPr>
        <p:blipFill>
          <a:blip r:embed="rId4" cstate="print"/>
          <a:srcRect/>
          <a:stretch>
            <a:fillRect/>
          </a:stretch>
        </p:blipFill>
        <p:spPr bwMode="auto">
          <a:xfrm>
            <a:off x="5580112" y="260648"/>
            <a:ext cx="3357686" cy="42233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extBox 5"/>
          <p:cNvSpPr txBox="1"/>
          <p:nvPr/>
        </p:nvSpPr>
        <p:spPr>
          <a:xfrm>
            <a:off x="2123728" y="3573016"/>
            <a:ext cx="3024336" cy="307777"/>
          </a:xfrm>
          <a:prstGeom prst="rect">
            <a:avLst/>
          </a:prstGeom>
          <a:noFill/>
          <a:ln w="12700">
            <a:solidFill>
              <a:schemeClr val="tx1"/>
            </a:solidFill>
          </a:ln>
        </p:spPr>
        <p:txBody>
          <a:bodyPr wrap="square" rtlCol="0">
            <a:spAutoFit/>
          </a:bodyPr>
          <a:lstStyle/>
          <a:p>
            <a:r>
              <a:rPr lang="ru-RU" sz="1400" b="1" i="1" dirty="0" err="1" smtClean="0">
                <a:solidFill>
                  <a:schemeClr val="bg1"/>
                </a:solidFill>
              </a:rPr>
              <a:t>Халип</a:t>
            </a:r>
            <a:r>
              <a:rPr lang="ru-RU" sz="1400" b="1" i="1" dirty="0" smtClean="0">
                <a:solidFill>
                  <a:schemeClr val="bg1"/>
                </a:solidFill>
              </a:rPr>
              <a:t> Я. Горечь отступления. 1941</a:t>
            </a:r>
            <a:endParaRPr lang="ru-RU" sz="1400" b="1" i="1" dirty="0">
              <a:solidFill>
                <a:schemeClr val="bg1"/>
              </a:solidFill>
            </a:endParaRPr>
          </a:p>
        </p:txBody>
      </p:sp>
      <p:pic>
        <p:nvPicPr>
          <p:cNvPr id="1027" name="Picture 3" descr="D:\Documents and Settings\gvp\Мои документы\Фотокадры Победы\сканирование0107.jpg"/>
          <p:cNvPicPr>
            <a:picLocks noChangeAspect="1" noChangeArrowheads="1"/>
          </p:cNvPicPr>
          <p:nvPr/>
        </p:nvPicPr>
        <p:blipFill>
          <a:blip r:embed="rId5" cstate="print"/>
          <a:srcRect/>
          <a:stretch>
            <a:fillRect/>
          </a:stretch>
        </p:blipFill>
        <p:spPr bwMode="auto">
          <a:xfrm rot="21175536">
            <a:off x="5152875" y="4026519"/>
            <a:ext cx="1673565" cy="252028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cSld>
  <p:clrMapOvr>
    <a:masterClrMapping/>
  </p:clrMapOvr>
  <p:transition>
    <p:strip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084168" y="4437112"/>
            <a:ext cx="2808312" cy="360040"/>
          </a:xfrm>
          <a:ln w="12700">
            <a:solidFill>
              <a:schemeClr val="tx1"/>
            </a:solidFill>
          </a:ln>
        </p:spPr>
        <p:txBody>
          <a:bodyPr>
            <a:noAutofit/>
          </a:bodyPr>
          <a:lstStyle/>
          <a:p>
            <a:pPr algn="l"/>
            <a:r>
              <a:rPr lang="ru-RU" sz="1400" b="1" i="1" dirty="0" smtClean="0">
                <a:solidFill>
                  <a:schemeClr val="bg1"/>
                </a:solidFill>
              </a:rPr>
              <a:t>Гаранин А. Нашествие. 1941</a:t>
            </a:r>
            <a:endParaRPr lang="ru-RU" sz="1400" b="1" i="1" dirty="0">
              <a:solidFill>
                <a:schemeClr val="bg1"/>
              </a:solidFill>
            </a:endParaRPr>
          </a:p>
        </p:txBody>
      </p:sp>
      <p:sp>
        <p:nvSpPr>
          <p:cNvPr id="3" name="Подзаголовок 2"/>
          <p:cNvSpPr>
            <a:spLocks noGrp="1"/>
          </p:cNvSpPr>
          <p:nvPr>
            <p:ph type="subTitle" idx="1"/>
          </p:nvPr>
        </p:nvSpPr>
        <p:spPr>
          <a:xfrm>
            <a:off x="1187624" y="6381328"/>
            <a:ext cx="3168352" cy="260648"/>
          </a:xfrm>
          <a:ln w="12700">
            <a:solidFill>
              <a:schemeClr val="tx1"/>
            </a:solidFill>
          </a:ln>
        </p:spPr>
        <p:txBody>
          <a:bodyPr>
            <a:normAutofit fontScale="92500" lnSpcReduction="20000"/>
          </a:bodyPr>
          <a:lstStyle/>
          <a:p>
            <a:pPr algn="l"/>
            <a:r>
              <a:rPr lang="ru-RU" sz="1400" b="1" i="1" dirty="0" smtClean="0">
                <a:solidFill>
                  <a:schemeClr val="bg1"/>
                </a:solidFill>
              </a:rPr>
              <a:t>Бальтерманц Д. Горе. 1942</a:t>
            </a:r>
            <a:endParaRPr lang="ru-RU" sz="1400" b="1" i="1" dirty="0">
              <a:solidFill>
                <a:schemeClr val="bg1"/>
              </a:solidFill>
            </a:endParaRPr>
          </a:p>
        </p:txBody>
      </p:sp>
      <p:pic>
        <p:nvPicPr>
          <p:cNvPr id="6" name="Picture 3" descr="D:\Documents and Settings\gvp\Мои документы\Фотокадры Победы\сканирование0040.jpg"/>
          <p:cNvPicPr>
            <a:picLocks noChangeAspect="1" noChangeArrowheads="1"/>
          </p:cNvPicPr>
          <p:nvPr/>
        </p:nvPicPr>
        <p:blipFill>
          <a:blip r:embed="rId2" cstate="print"/>
          <a:srcRect/>
          <a:stretch>
            <a:fillRect/>
          </a:stretch>
        </p:blipFill>
        <p:spPr bwMode="auto">
          <a:xfrm>
            <a:off x="5940152" y="168580"/>
            <a:ext cx="2928420" cy="41764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52" name="Picture 4" descr="D:\Documents and Settings\gvp\Мои документы\Фотокадры Победы\сканирование0025.jpg"/>
          <p:cNvPicPr>
            <a:picLocks noChangeAspect="1" noChangeArrowheads="1"/>
          </p:cNvPicPr>
          <p:nvPr/>
        </p:nvPicPr>
        <p:blipFill>
          <a:blip r:embed="rId3" cstate="print"/>
          <a:srcRect/>
          <a:stretch>
            <a:fillRect/>
          </a:stretch>
        </p:blipFill>
        <p:spPr bwMode="auto">
          <a:xfrm>
            <a:off x="393238" y="332655"/>
            <a:ext cx="4322777" cy="291280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53" name="Picture 5" descr="D:\Documents and Settings\gvp\Мои документы\Фотокадры Победы\сканирование0098.jpg"/>
          <p:cNvPicPr>
            <a:picLocks noChangeAspect="1" noChangeArrowheads="1"/>
          </p:cNvPicPr>
          <p:nvPr/>
        </p:nvPicPr>
        <p:blipFill>
          <a:blip r:embed="rId4" cstate="print"/>
          <a:srcRect/>
          <a:stretch>
            <a:fillRect/>
          </a:stretch>
        </p:blipFill>
        <p:spPr bwMode="auto">
          <a:xfrm>
            <a:off x="1115615" y="3356993"/>
            <a:ext cx="4464497" cy="296906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extBox 6"/>
          <p:cNvSpPr txBox="1"/>
          <p:nvPr/>
        </p:nvSpPr>
        <p:spPr>
          <a:xfrm>
            <a:off x="2195736" y="0"/>
            <a:ext cx="2448272" cy="307777"/>
          </a:xfrm>
          <a:prstGeom prst="rect">
            <a:avLst/>
          </a:prstGeom>
          <a:noFill/>
          <a:ln w="12700">
            <a:solidFill>
              <a:schemeClr val="tx1"/>
            </a:solidFill>
          </a:ln>
        </p:spPr>
        <p:txBody>
          <a:bodyPr wrap="square" rtlCol="0">
            <a:spAutoFit/>
          </a:bodyPr>
          <a:lstStyle/>
          <a:p>
            <a:r>
              <a:rPr lang="ru-RU" sz="1400" b="1" i="1" dirty="0" smtClean="0">
                <a:solidFill>
                  <a:schemeClr val="bg1"/>
                </a:solidFill>
              </a:rPr>
              <a:t>Струнников С. Зоя. 1941</a:t>
            </a:r>
            <a:endParaRPr lang="ru-RU" sz="1400" b="1" i="1" dirty="0">
              <a:solidFill>
                <a:schemeClr val="bg1"/>
              </a:solidFill>
            </a:endParaRPr>
          </a:p>
        </p:txBody>
      </p:sp>
    </p:spTree>
  </p:cSld>
  <p:clrMapOvr>
    <a:masterClrMapping/>
  </p:clrMapOvr>
  <p:transition>
    <p:strips/>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D:\Documents and Settings\gvp\Мои документы\Фотокадры Победы\сканирование0043.jpg"/>
          <p:cNvPicPr>
            <a:picLocks noChangeAspect="1" noChangeArrowheads="1"/>
          </p:cNvPicPr>
          <p:nvPr/>
        </p:nvPicPr>
        <p:blipFill>
          <a:blip r:embed="rId2" cstate="print"/>
          <a:srcRect/>
          <a:stretch>
            <a:fillRect/>
          </a:stretch>
        </p:blipFill>
        <p:spPr bwMode="auto">
          <a:xfrm>
            <a:off x="539552" y="1988840"/>
            <a:ext cx="3096344" cy="43196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Заголовок 1"/>
          <p:cNvSpPr>
            <a:spLocks noGrp="1"/>
          </p:cNvSpPr>
          <p:nvPr>
            <p:ph type="ctrTitle"/>
          </p:nvPr>
        </p:nvSpPr>
        <p:spPr>
          <a:xfrm>
            <a:off x="0" y="1"/>
            <a:ext cx="4788024" cy="2276872"/>
          </a:xfrm>
        </p:spPr>
        <p:txBody>
          <a:bodyPr>
            <a:normAutofit/>
          </a:bodyPr>
          <a:lstStyle/>
          <a:p>
            <a:pPr algn="l"/>
            <a:r>
              <a:rPr lang="ru-RU" sz="1600" b="1" i="1" dirty="0" smtClean="0">
                <a:solidFill>
                  <a:schemeClr val="bg1"/>
                </a:solidFill>
              </a:rPr>
              <a:t>Константин Симонов</a:t>
            </a:r>
            <a:r>
              <a:rPr lang="ru-RU" sz="1600" b="1" dirty="0" smtClean="0">
                <a:solidFill>
                  <a:schemeClr val="bg1"/>
                </a:solidFill>
              </a:rPr>
              <a:t>:  "Несмотря на всю жестокость,  драматизм, даже трагедийность многих и многих кадров, все, вместе взятые, они дышат воздухом победы.  И от того, что эта победа была такой трудной, и от того, что путь к ней был таким кровавым, и таким тернистым, и таким длинным, – её величие ощущается ещё больше.</a:t>
            </a:r>
            <a:br>
              <a:rPr lang="ru-RU" sz="1600" b="1" dirty="0" smtClean="0">
                <a:solidFill>
                  <a:schemeClr val="bg1"/>
                </a:solidFill>
              </a:rPr>
            </a:br>
            <a:endParaRPr lang="ru-RU" sz="1600" b="1" dirty="0">
              <a:solidFill>
                <a:schemeClr val="bg1"/>
              </a:solidFill>
            </a:endParaRPr>
          </a:p>
        </p:txBody>
      </p:sp>
      <p:sp>
        <p:nvSpPr>
          <p:cNvPr id="3" name="Подзаголовок 2"/>
          <p:cNvSpPr>
            <a:spLocks noGrp="1"/>
          </p:cNvSpPr>
          <p:nvPr>
            <p:ph type="subTitle" idx="1"/>
          </p:nvPr>
        </p:nvSpPr>
        <p:spPr>
          <a:xfrm>
            <a:off x="3851920" y="6309320"/>
            <a:ext cx="5112568" cy="360040"/>
          </a:xfrm>
          <a:ln w="12700">
            <a:solidFill>
              <a:schemeClr val="tx1"/>
            </a:solidFill>
          </a:ln>
        </p:spPr>
        <p:txBody>
          <a:bodyPr>
            <a:noAutofit/>
          </a:bodyPr>
          <a:lstStyle/>
          <a:p>
            <a:pPr algn="l"/>
            <a:r>
              <a:rPr lang="ru-RU" sz="1400" b="1" i="1" dirty="0" err="1" smtClean="0">
                <a:solidFill>
                  <a:schemeClr val="bg1"/>
                </a:solidFill>
              </a:rPr>
              <a:t>Тарасевич</a:t>
            </a:r>
            <a:r>
              <a:rPr lang="ru-RU" sz="1400" b="1" i="1" dirty="0" smtClean="0">
                <a:solidFill>
                  <a:schemeClr val="bg1"/>
                </a:solidFill>
              </a:rPr>
              <a:t> В. По дороге в медсанбат. Невская Дубровка. 1941</a:t>
            </a:r>
            <a:endParaRPr lang="ru-RU" sz="1400" b="1" i="1" dirty="0">
              <a:solidFill>
                <a:schemeClr val="bg1"/>
              </a:solidFill>
            </a:endParaRPr>
          </a:p>
        </p:txBody>
      </p:sp>
      <p:pic>
        <p:nvPicPr>
          <p:cNvPr id="3074" name="Picture 2" descr="D:\Documents and Settings\gvp\Мои документы\Фотокадры Победы\сканирование0006.jpg"/>
          <p:cNvPicPr>
            <a:picLocks noChangeAspect="1" noChangeArrowheads="1"/>
          </p:cNvPicPr>
          <p:nvPr/>
        </p:nvPicPr>
        <p:blipFill>
          <a:blip r:embed="rId3" cstate="print"/>
          <a:srcRect/>
          <a:stretch>
            <a:fillRect/>
          </a:stretch>
        </p:blipFill>
        <p:spPr bwMode="auto">
          <a:xfrm>
            <a:off x="4788024" y="188640"/>
            <a:ext cx="4126111" cy="2760143"/>
          </a:xfrm>
          <a:prstGeom prst="rect">
            <a:avLst/>
          </a:prstGeom>
          <a:ln w="1905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075" name="Picture 3" descr="D:\Documents and Settings\gvp\Мои документы\Фотокадры Победы\сканирование0008.jpg"/>
          <p:cNvPicPr>
            <a:picLocks noChangeAspect="1" noChangeArrowheads="1"/>
          </p:cNvPicPr>
          <p:nvPr/>
        </p:nvPicPr>
        <p:blipFill>
          <a:blip r:embed="rId4" cstate="print"/>
          <a:srcRect/>
          <a:stretch>
            <a:fillRect/>
          </a:stretch>
        </p:blipFill>
        <p:spPr bwMode="auto">
          <a:xfrm>
            <a:off x="4355976" y="3429000"/>
            <a:ext cx="4135200" cy="281064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extBox 6"/>
          <p:cNvSpPr txBox="1"/>
          <p:nvPr/>
        </p:nvSpPr>
        <p:spPr>
          <a:xfrm>
            <a:off x="5364088" y="2996952"/>
            <a:ext cx="3456384" cy="307777"/>
          </a:xfrm>
          <a:prstGeom prst="rect">
            <a:avLst/>
          </a:prstGeom>
          <a:noFill/>
          <a:ln w="12700">
            <a:solidFill>
              <a:schemeClr val="tx1"/>
            </a:solidFill>
          </a:ln>
        </p:spPr>
        <p:txBody>
          <a:bodyPr wrap="square" rtlCol="0">
            <a:spAutoFit/>
          </a:bodyPr>
          <a:lstStyle/>
          <a:p>
            <a:r>
              <a:rPr lang="ru-RU" sz="1400" b="1" i="1" dirty="0" smtClean="0">
                <a:solidFill>
                  <a:schemeClr val="bg1"/>
                </a:solidFill>
              </a:rPr>
              <a:t>Бальтерманц Д. Бой за деревню. 1941</a:t>
            </a:r>
            <a:endParaRPr lang="ru-RU" sz="1400" b="1" i="1" dirty="0">
              <a:solidFill>
                <a:schemeClr val="bg1"/>
              </a:solidFill>
            </a:endParaRPr>
          </a:p>
        </p:txBody>
      </p:sp>
      <p:sp>
        <p:nvSpPr>
          <p:cNvPr id="8" name="TextBox 7"/>
          <p:cNvSpPr txBox="1"/>
          <p:nvPr/>
        </p:nvSpPr>
        <p:spPr>
          <a:xfrm>
            <a:off x="179512" y="6381328"/>
            <a:ext cx="3456384" cy="307777"/>
          </a:xfrm>
          <a:prstGeom prst="rect">
            <a:avLst/>
          </a:prstGeom>
          <a:noFill/>
          <a:ln w="12700">
            <a:solidFill>
              <a:schemeClr val="tx1"/>
            </a:solidFill>
          </a:ln>
        </p:spPr>
        <p:txBody>
          <a:bodyPr wrap="square" rtlCol="0">
            <a:spAutoFit/>
          </a:bodyPr>
          <a:lstStyle/>
          <a:p>
            <a:r>
              <a:rPr lang="ru-RU" sz="1400" b="1" i="1" dirty="0" smtClean="0">
                <a:solidFill>
                  <a:schemeClr val="bg1"/>
                </a:solidFill>
              </a:rPr>
              <a:t>Чернышев Ю. По дорогам Польши. 1944</a:t>
            </a:r>
            <a:endParaRPr lang="ru-RU" sz="1400" b="1" dirty="0">
              <a:solidFill>
                <a:schemeClr val="bg1"/>
              </a:solidFill>
            </a:endParaRPr>
          </a:p>
        </p:txBody>
      </p:sp>
    </p:spTree>
  </p:cSld>
  <p:clrMapOvr>
    <a:masterClrMapping/>
  </p:clrMapOvr>
  <p:transition>
    <p:strips/>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627784" y="0"/>
            <a:ext cx="3024336" cy="3573016"/>
          </a:xfrm>
        </p:spPr>
        <p:txBody>
          <a:bodyPr>
            <a:normAutofit/>
          </a:bodyPr>
          <a:lstStyle/>
          <a:p>
            <a:pPr algn="l"/>
            <a:r>
              <a:rPr lang="ru-RU" sz="1600" b="1" dirty="0" smtClean="0">
                <a:solidFill>
                  <a:schemeClr val="bg1"/>
                </a:solidFill>
              </a:rPr>
              <a:t>Я хорошо знаю, сколько терпения и мужества требовалось во фронтовой обстановке для того, чтобы сделать тот или другой снимок на передовой, когда нельзя ни выждать лучшего освещения, ни порой даже выбрать другую точку для съёмки, потому что другая точка, более выгодная в смысле фотографии, невозможна по обстоятельствам боя". </a:t>
            </a:r>
            <a:r>
              <a:rPr lang="ru-RU" sz="1600" dirty="0" smtClean="0"/>
              <a:t/>
            </a:r>
            <a:br>
              <a:rPr lang="ru-RU" sz="1600" dirty="0" smtClean="0"/>
            </a:br>
            <a:endParaRPr lang="ru-RU" sz="1600" dirty="0"/>
          </a:p>
        </p:txBody>
      </p:sp>
      <p:sp>
        <p:nvSpPr>
          <p:cNvPr id="3" name="Подзаголовок 2"/>
          <p:cNvSpPr>
            <a:spLocks noGrp="1"/>
          </p:cNvSpPr>
          <p:nvPr>
            <p:ph type="subTitle" idx="1"/>
          </p:nvPr>
        </p:nvSpPr>
        <p:spPr>
          <a:xfrm>
            <a:off x="251520" y="4437112"/>
            <a:ext cx="1584176" cy="576064"/>
          </a:xfrm>
          <a:ln w="12700">
            <a:solidFill>
              <a:schemeClr val="tx1"/>
            </a:solidFill>
          </a:ln>
        </p:spPr>
        <p:txBody>
          <a:bodyPr>
            <a:normAutofit fontScale="92500" lnSpcReduction="20000"/>
          </a:bodyPr>
          <a:lstStyle/>
          <a:p>
            <a:pPr algn="l"/>
            <a:r>
              <a:rPr lang="ru-RU" sz="1400" b="1" i="1" dirty="0" smtClean="0">
                <a:solidFill>
                  <a:schemeClr val="bg1"/>
                </a:solidFill>
              </a:rPr>
              <a:t>Коновалов Г. Санитарка. Курская дуга. 1943</a:t>
            </a:r>
            <a:endParaRPr lang="ru-RU" sz="1400" b="1" i="1" dirty="0">
              <a:solidFill>
                <a:schemeClr val="bg1"/>
              </a:solidFill>
            </a:endParaRPr>
          </a:p>
        </p:txBody>
      </p:sp>
      <p:pic>
        <p:nvPicPr>
          <p:cNvPr id="4098" name="Picture 2" descr="D:\Documents and Settings\gvp\Мои документы\Фотокадры Победы\сканирование0039.jpg"/>
          <p:cNvPicPr>
            <a:picLocks noChangeAspect="1" noChangeArrowheads="1"/>
          </p:cNvPicPr>
          <p:nvPr/>
        </p:nvPicPr>
        <p:blipFill>
          <a:blip r:embed="rId2" cstate="print"/>
          <a:srcRect/>
          <a:stretch>
            <a:fillRect/>
          </a:stretch>
        </p:blipFill>
        <p:spPr bwMode="auto">
          <a:xfrm>
            <a:off x="5819552" y="260649"/>
            <a:ext cx="3107525" cy="424847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100" name="Picture 4" descr="D:\Documents and Settings\gvp\Мои документы\Фотокадры Победы\сканирование0076.jpg"/>
          <p:cNvPicPr>
            <a:picLocks noChangeAspect="1" noChangeArrowheads="1"/>
          </p:cNvPicPr>
          <p:nvPr/>
        </p:nvPicPr>
        <p:blipFill>
          <a:blip r:embed="rId3" cstate="print"/>
          <a:srcRect/>
          <a:stretch>
            <a:fillRect/>
          </a:stretch>
        </p:blipFill>
        <p:spPr bwMode="auto">
          <a:xfrm>
            <a:off x="251520" y="188640"/>
            <a:ext cx="2239139" cy="417646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074" name="Picture 2" descr="D:\Documents and Settings\gvp\Мои документы\Фотокадры Победы\сканирование0012.jpg"/>
          <p:cNvPicPr>
            <a:picLocks noChangeAspect="1" noChangeArrowheads="1"/>
          </p:cNvPicPr>
          <p:nvPr/>
        </p:nvPicPr>
        <p:blipFill>
          <a:blip r:embed="rId4" cstate="print"/>
          <a:srcRect/>
          <a:stretch>
            <a:fillRect/>
          </a:stretch>
        </p:blipFill>
        <p:spPr bwMode="auto">
          <a:xfrm>
            <a:off x="2051720" y="3429000"/>
            <a:ext cx="4243936" cy="2963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extBox 6"/>
          <p:cNvSpPr txBox="1"/>
          <p:nvPr/>
        </p:nvSpPr>
        <p:spPr>
          <a:xfrm>
            <a:off x="2411760" y="6453336"/>
            <a:ext cx="3600400" cy="307777"/>
          </a:xfrm>
          <a:prstGeom prst="rect">
            <a:avLst/>
          </a:prstGeom>
          <a:noFill/>
          <a:ln w="12700">
            <a:solidFill>
              <a:schemeClr val="tx1"/>
            </a:solidFill>
          </a:ln>
        </p:spPr>
        <p:txBody>
          <a:bodyPr wrap="square" rtlCol="0">
            <a:spAutoFit/>
          </a:bodyPr>
          <a:lstStyle/>
          <a:p>
            <a:r>
              <a:rPr lang="ru-RU" sz="1400" b="1" i="1" dirty="0" err="1" smtClean="0">
                <a:solidFill>
                  <a:schemeClr val="bg1"/>
                </a:solidFill>
              </a:rPr>
              <a:t>Тёмин</a:t>
            </a:r>
            <a:r>
              <a:rPr lang="ru-RU" sz="1400" b="1" i="1" dirty="0" smtClean="0">
                <a:solidFill>
                  <a:schemeClr val="bg1"/>
                </a:solidFill>
              </a:rPr>
              <a:t> В. Неразорвавшаяся бомба. 1942</a:t>
            </a:r>
            <a:endParaRPr lang="ru-RU" sz="1400" b="1" i="1" dirty="0">
              <a:solidFill>
                <a:schemeClr val="bg1"/>
              </a:solidFill>
            </a:endParaRPr>
          </a:p>
        </p:txBody>
      </p:sp>
      <p:sp>
        <p:nvSpPr>
          <p:cNvPr id="8" name="TextBox 7"/>
          <p:cNvSpPr txBox="1"/>
          <p:nvPr/>
        </p:nvSpPr>
        <p:spPr>
          <a:xfrm>
            <a:off x="7092280" y="4581128"/>
            <a:ext cx="1800200" cy="523220"/>
          </a:xfrm>
          <a:prstGeom prst="rect">
            <a:avLst/>
          </a:prstGeom>
          <a:noFill/>
          <a:ln w="12700">
            <a:solidFill>
              <a:schemeClr val="tx1"/>
            </a:solidFill>
          </a:ln>
        </p:spPr>
        <p:txBody>
          <a:bodyPr wrap="square" rtlCol="0">
            <a:spAutoFit/>
          </a:bodyPr>
          <a:lstStyle/>
          <a:p>
            <a:r>
              <a:rPr lang="ru-RU" sz="1400" b="1" i="1" dirty="0" smtClean="0">
                <a:solidFill>
                  <a:schemeClr val="bg1"/>
                </a:solidFill>
              </a:rPr>
              <a:t>Гаранин А. Смерть солдата. 1942</a:t>
            </a:r>
            <a:endParaRPr lang="ru-RU" sz="1400" b="1" i="1" dirty="0">
              <a:solidFill>
                <a:schemeClr val="bg1"/>
              </a:solidFill>
            </a:endParaRPr>
          </a:p>
        </p:txBody>
      </p:sp>
    </p:spTree>
  </p:cSld>
  <p:clrMapOvr>
    <a:masterClrMapping/>
  </p:clrMapOvr>
  <p:transition>
    <p:strips/>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12" y="0"/>
            <a:ext cx="6264696" cy="1340768"/>
          </a:xfrm>
        </p:spPr>
        <p:txBody>
          <a:bodyPr>
            <a:normAutofit/>
          </a:bodyPr>
          <a:lstStyle/>
          <a:p>
            <a:pPr algn="l"/>
            <a:r>
              <a:rPr lang="ru-RU" sz="1600" b="1" i="1" dirty="0" smtClean="0">
                <a:solidFill>
                  <a:schemeClr val="bg1"/>
                </a:solidFill>
              </a:rPr>
              <a:t>Николай </a:t>
            </a:r>
            <a:r>
              <a:rPr lang="ru-RU" sz="1600" b="1" i="1" dirty="0" err="1" smtClean="0">
                <a:solidFill>
                  <a:schemeClr val="bg1"/>
                </a:solidFill>
              </a:rPr>
              <a:t>Хандогин</a:t>
            </a:r>
            <a:r>
              <a:rPr lang="ru-RU" sz="1600" b="1" i="1" dirty="0" smtClean="0">
                <a:solidFill>
                  <a:schemeClr val="bg1"/>
                </a:solidFill>
              </a:rPr>
              <a:t>: </a:t>
            </a:r>
            <a:r>
              <a:rPr lang="ru-RU" sz="1600" b="1" dirty="0" smtClean="0">
                <a:solidFill>
                  <a:schemeClr val="bg1"/>
                </a:solidFill>
              </a:rPr>
              <a:t>"Главной военной съёмкой для меня стал многомесячный репортаж о героической борьбе блокадного Ленинграда – снимал на заводах, на улицах, обстреливаемых вражеской артиллерией, на субботниках по уборке снега и льда, – словом, снимал жизнь осаждённого города.</a:t>
            </a:r>
            <a:endParaRPr lang="ru-RU" sz="1600" b="1" dirty="0">
              <a:solidFill>
                <a:schemeClr val="bg1"/>
              </a:solidFill>
            </a:endParaRPr>
          </a:p>
        </p:txBody>
      </p:sp>
      <p:sp>
        <p:nvSpPr>
          <p:cNvPr id="3" name="Подзаголовок 2"/>
          <p:cNvSpPr>
            <a:spLocks noGrp="1"/>
          </p:cNvSpPr>
          <p:nvPr>
            <p:ph type="subTitle" idx="1"/>
          </p:nvPr>
        </p:nvSpPr>
        <p:spPr>
          <a:xfrm>
            <a:off x="3779912" y="1556792"/>
            <a:ext cx="1800200" cy="5517232"/>
          </a:xfrm>
        </p:spPr>
        <p:txBody>
          <a:bodyPr>
            <a:normAutofit/>
          </a:bodyPr>
          <a:lstStyle/>
          <a:p>
            <a:pPr algn="l"/>
            <a:r>
              <a:rPr lang="ru-RU" sz="1600" b="1" dirty="0" smtClean="0">
                <a:solidFill>
                  <a:schemeClr val="bg1"/>
                </a:solidFill>
              </a:rPr>
              <a:t>И наиболее драматичными были снимки, связанные с самыми, казалось бы, элементарными вещами – хлебом, водой, дровами… Один из снимков – у проруби на Неве – передаёт трагедию обессиленных людей, преодолевающих смерть стойкостью и упорством".</a:t>
            </a:r>
            <a:r>
              <a:rPr lang="ru-RU" sz="1600" b="1" i="1" dirty="0" smtClean="0">
                <a:solidFill>
                  <a:schemeClr val="bg1"/>
                </a:solidFill>
              </a:rPr>
              <a:t> </a:t>
            </a:r>
            <a:endParaRPr lang="ru-RU" sz="1600" b="1" dirty="0" smtClean="0">
              <a:solidFill>
                <a:schemeClr val="bg1"/>
              </a:solidFill>
            </a:endParaRPr>
          </a:p>
          <a:p>
            <a:endParaRPr lang="ru-RU" sz="1600" dirty="0"/>
          </a:p>
        </p:txBody>
      </p:sp>
      <p:pic>
        <p:nvPicPr>
          <p:cNvPr id="6146" name="Picture 2" descr="D:\Documents and Settings\gvp\Мои документы\Фотокадры Победы\сканирование0009.jpg"/>
          <p:cNvPicPr>
            <a:picLocks noChangeAspect="1" noChangeArrowheads="1"/>
          </p:cNvPicPr>
          <p:nvPr/>
        </p:nvPicPr>
        <p:blipFill>
          <a:blip r:embed="rId2" cstate="print"/>
          <a:srcRect/>
          <a:stretch>
            <a:fillRect/>
          </a:stretch>
        </p:blipFill>
        <p:spPr bwMode="auto">
          <a:xfrm>
            <a:off x="179510" y="1447872"/>
            <a:ext cx="3431702" cy="522148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171" name="Picture 3" descr="D:\Documents and Settings\gvp\Мои документы\Фотокадры Победы\сканирование0038.jpg"/>
          <p:cNvPicPr>
            <a:picLocks noChangeAspect="1" noChangeArrowheads="1"/>
          </p:cNvPicPr>
          <p:nvPr/>
        </p:nvPicPr>
        <p:blipFill>
          <a:blip r:embed="rId3" cstate="print"/>
          <a:srcRect/>
          <a:stretch>
            <a:fillRect/>
          </a:stretch>
        </p:blipFill>
        <p:spPr bwMode="auto">
          <a:xfrm>
            <a:off x="6444208" y="130384"/>
            <a:ext cx="2453687" cy="322660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6" name="Picture 2" descr="D:\Documents and Settings\gvp\Мои документы\Фотокадры Победы\сканирование0103.jpg"/>
          <p:cNvPicPr>
            <a:picLocks noChangeAspect="1" noChangeArrowheads="1"/>
          </p:cNvPicPr>
          <p:nvPr/>
        </p:nvPicPr>
        <p:blipFill>
          <a:blip r:embed="rId4" cstate="print"/>
          <a:srcRect/>
          <a:stretch>
            <a:fillRect/>
          </a:stretch>
        </p:blipFill>
        <p:spPr bwMode="auto">
          <a:xfrm>
            <a:off x="5580112" y="3933056"/>
            <a:ext cx="3414355" cy="241072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extBox 6"/>
          <p:cNvSpPr txBox="1"/>
          <p:nvPr/>
        </p:nvSpPr>
        <p:spPr>
          <a:xfrm>
            <a:off x="5940152" y="6453336"/>
            <a:ext cx="2952328" cy="307777"/>
          </a:xfrm>
          <a:prstGeom prst="rect">
            <a:avLst/>
          </a:prstGeom>
          <a:noFill/>
          <a:ln w="12700">
            <a:solidFill>
              <a:schemeClr val="tx1"/>
            </a:solidFill>
          </a:ln>
        </p:spPr>
        <p:txBody>
          <a:bodyPr wrap="square" rtlCol="0">
            <a:spAutoFit/>
          </a:bodyPr>
          <a:lstStyle/>
          <a:p>
            <a:r>
              <a:rPr lang="ru-RU" sz="1400" b="1" i="1" dirty="0" err="1" smtClean="0">
                <a:solidFill>
                  <a:schemeClr val="bg1"/>
                </a:solidFill>
              </a:rPr>
              <a:t>Тарасевич</a:t>
            </a:r>
            <a:r>
              <a:rPr lang="ru-RU" sz="1400" b="1" i="1" dirty="0" smtClean="0">
                <a:solidFill>
                  <a:schemeClr val="bg1"/>
                </a:solidFill>
              </a:rPr>
              <a:t> В. Дети блокады. 1942</a:t>
            </a:r>
            <a:endParaRPr lang="ru-RU" sz="1400" b="1" i="1" dirty="0">
              <a:solidFill>
                <a:schemeClr val="bg1"/>
              </a:solidFill>
            </a:endParaRPr>
          </a:p>
        </p:txBody>
      </p:sp>
      <p:sp>
        <p:nvSpPr>
          <p:cNvPr id="8" name="TextBox 7"/>
          <p:cNvSpPr txBox="1"/>
          <p:nvPr/>
        </p:nvSpPr>
        <p:spPr>
          <a:xfrm>
            <a:off x="5364088" y="3429000"/>
            <a:ext cx="3779912" cy="307777"/>
          </a:xfrm>
          <a:prstGeom prst="rect">
            <a:avLst/>
          </a:prstGeom>
          <a:noFill/>
          <a:ln w="12700">
            <a:solidFill>
              <a:schemeClr val="tx1"/>
            </a:solidFill>
          </a:ln>
        </p:spPr>
        <p:txBody>
          <a:bodyPr wrap="square" rtlCol="0">
            <a:spAutoFit/>
          </a:bodyPr>
          <a:lstStyle/>
          <a:p>
            <a:r>
              <a:rPr lang="ru-RU" sz="1400" b="1" i="1" dirty="0" err="1" smtClean="0">
                <a:solidFill>
                  <a:schemeClr val="bg1"/>
                </a:solidFill>
              </a:rPr>
              <a:t>Трахтенберг</a:t>
            </a:r>
            <a:r>
              <a:rPr lang="ru-RU" sz="1400" b="1" i="1" dirty="0" smtClean="0">
                <a:solidFill>
                  <a:schemeClr val="bg1"/>
                </a:solidFill>
              </a:rPr>
              <a:t> Д. Прямым попаданием… 1942</a:t>
            </a:r>
            <a:endParaRPr lang="ru-RU" sz="1400" b="1" i="1" dirty="0">
              <a:solidFill>
                <a:schemeClr val="bg1"/>
              </a:solidFill>
            </a:endParaRPr>
          </a:p>
        </p:txBody>
      </p:sp>
    </p:spTree>
  </p:cSld>
  <p:clrMapOvr>
    <a:masterClrMapping/>
  </p:clrMapOvr>
  <p:transition>
    <p:strips/>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1795</TotalTime>
  <Words>2943</Words>
  <Application>Microsoft Office PowerPoint</Application>
  <PresentationFormat>Экран (4:3)</PresentationFormat>
  <Paragraphs>96</Paragraphs>
  <Slides>31</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Тема Office</vt:lpstr>
      <vt:lpstr>Слайд 1</vt:lpstr>
      <vt:lpstr>Военные фотожурналисты трудом и подвигом своим составили яркую фотолетопись Великой Отечественной войны с её горестями и утратами, доблестью и славой. </vt:lpstr>
      <vt:lpstr>Евгений Халдей: "Москва ещё жила мирной жизнью, на улицах было спокойно. Ровно в 12 часов по радио выступил министр иностранных дел В.М. Молотов: война! Буквально через две-три минуты после начала выступления я увидел, как на противоположной стороне улицы перед репродуктором собрались люди. Слушали молча, внимательно, стараясь не пропустить ни одного слова. </vt:lpstr>
      <vt:lpstr>Я выскочил из здания (Фотохроники ТАСС, где тогда работал) и сделал этот снимок – первый снимок первого дня войны…  О чём думал я? О том, что будет и последний снимок войны, победный. Но удастся ли сделать его именно мне  – об этом я, насколько помнится, не думал… Впереди были военные дороги – путь длиной в 1418 дней."    </vt:lpstr>
      <vt:lpstr> Константин Симонов: "Фотокорреспондент мог запечатлеть это горе, только сняв его, и он был прав. А я не мог видеть, как стоит на обочине дороги вылезший из машины военный человек и фотографирует этот страшный исход беженцев, фотографирует этого старика, волокущего на себе телегу с детьми. Мне показалось стыдным, безнравственным, невозможным снимать всё это, я бы не мог тогда объяснить этим людям, шедшим мимо нас, зачем мы снимаем их страшное горе. И я тоже по-своему был прав".</vt:lpstr>
      <vt:lpstr>Гаранин А. Нашествие. 1941</vt:lpstr>
      <vt:lpstr>Константин Симонов:  "Несмотря на всю жестокость,  драматизм, даже трагедийность многих и многих кадров, все, вместе взятые, они дышат воздухом победы.  И от того, что эта победа была такой трудной, и от того, что путь к ней был таким кровавым, и таким тернистым, и таким длинным, – её величие ощущается ещё больше. </vt:lpstr>
      <vt:lpstr>Я хорошо знаю, сколько терпения и мужества требовалось во фронтовой обстановке для того, чтобы сделать тот или другой снимок на передовой, когда нельзя ни выждать лучшего освещения, ни порой даже выбрать другую точку для съёмки, потому что другая точка, более выгодная в смысле фотографии, невозможна по обстоятельствам боя".  </vt:lpstr>
      <vt:lpstr>Николай Хандогин: "Главной военной съёмкой для меня стал многомесячный репортаж о героической борьбе блокадного Ленинграда – снимал на заводах, на улицах, обстреливаемых вражеской артиллерией, на субботниках по уборке снега и льда, – словом, снимал жизнь осаждённого города.</vt:lpstr>
      <vt:lpstr>Михаил Дудин: "Как-то я побывал на выставке блокадных работ художника В. Пакулина. На этих этюдах почти нет людей. Есть только блокадный город, суровый и молчаливый. И, странное дело, все эти этюды написаны в светлых тонах, красками надежды и веры. В этих этюдах нет ничего героического, но в них есть сам воздух победы, которым дышали ленинградцы в то свирепое время. Наверное, поэтому мимо них нельзя пройти равнодушно.  </vt:lpstr>
      <vt:lpstr>В.И. Ганшин, О.М. Сердобольский  "Одна секунда войны" (Л., 1983) : "Фронтовые письма… Треугольники, почтовые карточки, "секретки", заклеенные кусочком смолы, хлебным мякишем или зашитые ниткой. Тысячи и тысячи драгоценных весточек доставили адресатам армейские Харитоши – так бойцы называли почтальонов, вспоминая довоенный фильм "Трактористы". Сильна солдатская дружба. И письма, приходившие в окопы и землянки, зачастую становились общей радостью, общим достоянием”.</vt:lpstr>
      <vt:lpstr>Александр Устинов: "Самая горячая пора наступала у фронтовых корреспондентов во время боевых действий. Испытываешь громадное напряжение – ведь надо всегда быть на переднем крае, там, где идут самые ожесточённые и кровопролитные бои. Перед глазами постоянно солдаты, идущие в атаку, а ты, вместе с ними поднятый приказом командира, должен бежать и снимать – снимать не только как побеждают, но и как умирают твои товарищи.</vt:lpstr>
      <vt:lpstr>Страшнее, наверное, ничего не может быть: живому, уязвимому до простоты человеку идти навстречу смертоносному металлу, летящему в тебя со всех сторон. Но солдаты поднимались и шли. Шли не сгибаясь, в полный рост. И мы, фотокорреспонденты и кинооператоры, поднимались и бежали вместе с ними, и снимали эту героическую эпопею, в которой было столько горя и крови..</vt:lpstr>
      <vt:lpstr>Снимали, потому что знали и верили: с тех пор, как мы запечатлели наших бойцов, они уже становились бессмертными, ибо хоть какое-то мгновение их короткой прекрасной жизни станет известно родным и близким, боевым товарищам, всей стране. В этом был пафос нашей нелёгкой службы, пафос, утверждавший стремление советского солдата приблизить час Победы". </vt:lpstr>
      <vt:lpstr>Михаил Савин: "Нам, фронтовым фоторепортёрам, часто задают вопрос: "Ну хорошо, вы отсняли сотни метров плёнки, сделали тысячи кадров. А какой всё-таки из них вы считаете своей главной фотографией о войне?". Самая главная моя фотография о войне – та, на которой изображена кошка с перебитой лапой и простреленным ухом, сидящая на пепелище дома в только что освобождённой нашими войсками Жиздре. Потом уж я понял, что фотография эта – символ человеческого горя, полного разорения жизни.. </vt:lpstr>
      <vt:lpstr>Мастера фоторепортажа, сохраняя уникальные черты оригинала, поднимаются до обобщения, превращают зафиксированное мгновение в образ времени, в символ эпохи.</vt:lpstr>
      <vt:lpstr>Всеволод Тарасевич:  "Из всех известных фотографий той поры я мог бы назвать всего несколько, взглянув на которые сразу скажешь: да, это война! Есть такая фотография Озерского – "Солдатский труд". Тяжело идёт уже немолодой боец, а сзади катят пушку. Вот и всё. Но вглядываюсь в лицо – и мороз по коже. Берёт за сердце образ труженика войны.</vt:lpstr>
      <vt:lpstr>Через двадцать лет после Победы появилась в печати и сразу стала классикой фотография Шагина "Политрук принимает бой". Очень уж непривычным был образ командира, каким снял его фотокорреспондент. </vt:lpstr>
      <vt:lpstr>Константин Симонов: "Несколько сот лучших фотографий, сделанных за четыре года Великой Отечественной войны, как бы вобрали всю войну, она смотрит на нас своими суровыми глазами, напоминающими и о поражениях, и о победах, и о трагизме, и о героике, и о четырёхлетнем, беспрерывном, ни с чем не сравнимом по своей тяжести и напряжению солдатском труде".  </vt:lpstr>
      <vt:lpstr>Шайхет А. Наведение понтонного моста через Одер. 1945</vt:lpstr>
      <vt:lpstr>Аркашев В. Обед готов! 1943</vt:lpstr>
      <vt:lpstr>Анатолий Морозов: "К вечеру 2 мая 1945 года, когда в Берлине прекратили сопротивление последние гитлеровские фанатики, я ходил вокруг рейхстага в поисках интересного сюжета. И вижу – к рейхстагу медленно идёт солдат. Вид у него ужасно усталый и очень уж типичный для измотанных последними боями воинов – на груди автомат ППШ, за спиной "сидор" – так тогда называли вещмешки, котелок, видавший виды, на ногах тяжёлые ботинки с обмотками, измятая шинель. Ясно, что он совсем недавно вышел из боя. Словом, солдат как солдат, я видел тысячи таких и в обороне, и в наступлении. И именно своей типичностью он привлёк моё внимание. </vt:lpstr>
      <vt:lpstr>Солдат остановился и долго-долго смотрел на прокопчённый, исщербленный пулями и снарядами рейхстаг, просто стоял и смотрел. И мне сразу представилось, сколько фронтовых вёрст прошёл с боями этот человек и что он чувствует в этот момент. В нём для меня сосредоточилась вся наша армия, фигура его вырастала в исторический символ, что ещё больше усиливалось тем, что и рядом, и вокруг не было ни одного человека… </vt:lpstr>
      <vt:lpstr>Иван Шагин:  "1 мая 1945 года мы, военные корреспонденты, узнали, что бойцы 3-й армии готовятся к штурму рейхстага. В то время я находился в подразделении 5-й ударной армии, располагавшейся в одном из пригородов Берлина. Я решил рискнуть и по кольцевой берлинской автостраде, под свист фашистских фауст-патронов добрался до штаба 5-й армии; он разместился в подвале бывшей фашистской тюрьмы недалеко от рейхстага. Из подвала мной были сделаны три кадра, показывающие бойцов, которыми командовал капитан Неустроев, по одному перебегающих через площадь к рейхстагу". </vt:lpstr>
      <vt:lpstr>…В 7 часов утра 3 мая мы берём на борт несколько тысяч только что отпечатанной "Правды" и вылетаем в Берлин, а уже в середине дня бойцы-победители читают "Правду" у стен рейхстага. Напрасно я тревожился – фотография Знамени Победы над рейхстагом, сделанная мною с самолёта утром 1 мая, получилась отлично. Позже она была удостоена золотых медалей на фотовыставках в СССР и за рубежом".  </vt:lpstr>
      <vt:lpstr>Марк Редькин:  "Эти два снимка я сделал утром одного и того же дня. Их лучше смотреть, положив рядом. Они называются "Победа" и "Ende". Ведь и то и другое означает конец Великой битвы, где победителем оказался народ, отстоявший свою независимость. В то памятное утро колонна танков, лязгая гусеницами, начала стягиваться к покорённому рейхстагу. Танкистам не терпелось посмотреть на всеобщее ликование, царившее у "парадного подъезда" закопчённого огнём пожара здания, расписаться на его стенах и колоннах. </vt:lpstr>
      <vt:lpstr>Я решил обойти вокруг рейхстага, по его опустевшим задворкам. Здесь не было ни ликования, ни песен. Но то, что я увидел, оказалось поистине символичным. На груде камней сидел, опустив голову, пожилой немецкий ефрейтор. Рука у него была перевязана. Он не сразу заметил меня и, едва я успел щёлкнуть затвором фотоаппарата, вскочил и вытянулся по стойке "смирно". Дубля уже не получалось. Да и ни к чему здесь был никакой дубль. </vt:lpstr>
      <vt:lpstr>Евгений Халдей : "На крыше рейхстага и в проёмах стен алели флаги, красные косынки, куски красной материи – флаги Победы. Стены рейхстага были исписаны автографами. Их было так много, что одна надпись ложилась на другую. Те, кто ухитрялся встать на плечи других, расписывались повыше… Здесь я сфотографировал последний день войны – Знамя над рейхстагом".</vt:lpstr>
      <vt:lpstr>Халдей получил приказ запечатлеть водружение Красного знамени над рейхстагом уже после того, как над зданием бисмарковского парламента побывало с десяток советских знамён. Разные фронты, армии, дивизии хотели отметиться. У Евгения Ананьевича не было собственного флага. Выпрашивать его у командиров было бессмысленно – никто бы не отдал знамя части фотографу.</vt:lpstr>
      <vt:lpstr>Евгений Халдей: "Вглядитесь в лица этих людей. Это они отстояли нашу страну, это они освободили Европу, разгромили фашистскую Германию. </vt:lpstr>
      <vt:lpstr>Это они завоевали Победу – рядовые и генералы, юнги и сыны полков, лётчики, танкисты, моряки, медсёстры – Солдаты Страны Советов".      </vt:lpstr>
    </vt:vector>
  </TitlesOfParts>
  <Company>Библиотека им.А.С.Пушкина</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Фотокадры Победы</dc:title>
  <dc:creator>Ольга Н.П.</dc:creator>
  <cp:lastModifiedBy>Мама</cp:lastModifiedBy>
  <cp:revision>266</cp:revision>
  <dcterms:created xsi:type="dcterms:W3CDTF">2020-02-16T11:14:59Z</dcterms:created>
  <dcterms:modified xsi:type="dcterms:W3CDTF">2020-05-17T16:12:49Z</dcterms:modified>
</cp:coreProperties>
</file>