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6" r:id="rId4"/>
    <p:sldId id="278" r:id="rId5"/>
    <p:sldId id="281" r:id="rId6"/>
    <p:sldId id="280" r:id="rId7"/>
    <p:sldId id="279" r:id="rId8"/>
    <p:sldId id="263" r:id="rId9"/>
    <p:sldId id="260" r:id="rId10"/>
    <p:sldId id="282" r:id="rId11"/>
    <p:sldId id="283" r:id="rId12"/>
    <p:sldId id="262" r:id="rId13"/>
    <p:sldId id="267" r:id="rId14"/>
    <p:sldId id="273" r:id="rId15"/>
    <p:sldId id="264" r:id="rId16"/>
    <p:sldId id="268" r:id="rId17"/>
    <p:sldId id="272" r:id="rId18"/>
    <p:sldId id="27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C7B6B-A2A5-4274-8ED2-2FD24F27456C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5A63-4E11-49FE-9185-7B05C1C0A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65A63-4E11-49FE-9185-7B05C1C0AB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65A63-4E11-49FE-9185-7B05C1C0AB4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65A63-4E11-49FE-9185-7B05C1C0AB4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пушкин\шаблоны\slid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86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700808"/>
            <a:ext cx="6334472" cy="252028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"Благослови, </a:t>
            </a:r>
            <a:b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ликующая </a:t>
            </a:r>
            <a:b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муза!"</a:t>
            </a:r>
            <a:endParaRPr lang="ru-RU" sz="6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09120"/>
            <a:ext cx="3272408" cy="11269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Обзор творчества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А.С. Пушкина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в лицейские годы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260648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Краснодарская краевая универсальная научная библиотека им. А.С. Пушкина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Отдел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городского абонемента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635896" y="6165304"/>
            <a:ext cx="2664296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Краснодар,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2020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620688"/>
            <a:ext cx="4752528" cy="396044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П.В. Анненков вошел в историю как  основатель </a:t>
            </a:r>
            <a:r>
              <a:rPr lang="ru-RU" sz="72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пушкинистики</a:t>
            </a: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составитель первого собрания сочинений поэта.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В </a:t>
            </a: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этой книге </a:t>
            </a: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автор обратился к детству и юности поэта и к раннему периоду его творчества. Читатель узнает о лицейских годах </a:t>
            </a: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Пушкина</a:t>
            </a: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его взаимоотношениях с Александром I и связи с декабристами.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Писателю удалось тонко передать многие черты облика поэта — его внешнюю простоту, общительность, благородное прямодушие, отзывчивое отношение к собратьям по перу: </a:t>
            </a:r>
            <a:r>
              <a:rPr lang="ru-RU" sz="72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Дельвигу</a:t>
            </a: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Баратынскому, Языкову, Кольцову, Гоголю.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12290" name="Picture 2" descr="C:\Users\irina\Desktop\пушкин\шаблоны\50642892017022814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2448272" cy="3912863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87625" y="4738931"/>
            <a:ext cx="252027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Анненков П.В.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лександр Сергеевич Пушкин в Александровскую эпоху (1798 - 1826 гг.) / П.В. Анненков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СПб., 1874.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332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irina\Desktop\Pushk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653136"/>
            <a:ext cx="2808312" cy="180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908720"/>
            <a:ext cx="4104456" cy="31683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книге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ученого-филолога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 культуролога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Ю.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Лотмана собраны работы,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посвященные жизни и творчеству великого русского поэта.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фундаментальной монографии «Александр Сергеевич Пушкин: Биография писателя», которая считается классикой </a:t>
            </a:r>
            <a:r>
              <a:rPr lang="ru-RU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пушкинистики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Лотману-биографу удается показать этапы личностного и творческого роста поэта и вписать события его жизни в русскую и европейскую историю.</a:t>
            </a:r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irina\Desktop\пушкин\шаблоны\lotman_pushkin__23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2425266" cy="3384376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4588967"/>
            <a:ext cx="29523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Лотман Ю.М.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Пушкин: биография писателя. Статьи и заметки 1960-1990. "Евгений Онегин": Комментарий / Ю.М. Лотман. — СПб.: Искусство-СПб., 1999. — 846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irina\Desktop\na-kakie-ocenki-uchilsya-pushkin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33975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3096344" cy="122413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Томашевский, Б.В. 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 / Б.В. Томашевский. — 2-е изд. — Москва: 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Худож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лит. </a:t>
            </a:r>
          </a:p>
          <a:p>
            <a:pPr algn="l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Т. 1: Лицей, Петербург. — 1990. — 367 с. : ил.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620688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C:\Users\irina\Desktop\пушкин\шаблоны\B._Tomashevskij__Pushkin._V_dvuh_tomah._Tom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2736304" cy="40132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427984" y="692696"/>
            <a:ext cx="3744416" cy="3456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первый том книги о Пушкине выдающегося русского филолога и литературоведа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Б. Томашевского вошли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две части: «Лицей» и «Петербург».   </a:t>
            </a:r>
          </a:p>
          <a:p>
            <a:pPr algn="just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Читателей, несомненно, </a:t>
            </a:r>
            <a:r>
              <a:rPr lang="ru-RU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за-интересуют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 главы о лицейских товарищах и преподавателях Пушкина, о лицейских поэтах и журналах, а также таблицы «Недельное расписание уроков в Лицее в 1814 и 1816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гг.»,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опубликованные в Приложениях.</a:t>
            </a:r>
            <a:endParaRPr lang="ru-RU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C:\Users\irina\Desktop\пушкин\шаблоны\Pushkin-i-Pushhin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4048" y="4077072"/>
            <a:ext cx="276937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2664296" cy="79208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Грот К.Я. 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Пушкинский лицей / К.Я. Грот. — СПб.: Акад. проект, 1998. — 512 с.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620688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44008" y="332656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irina\Desktop\пушкин\шаблоны\143935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5616" y="836712"/>
            <a:ext cx="2626488" cy="388843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995936" y="764704"/>
            <a:ext cx="43924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Эта  книга была впервые издана в 1911 году к столетию самого Царскосельского лицея. Составитель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сборника К.Я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Грот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посвятил его памяти своего отца – Я.К. Грота, известного филолога, выпускника лицея. Содержащиеся в ней </a:t>
            </a:r>
            <a:r>
              <a:rPr lang="ru-RU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до-кументы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подготовлены к печати со всей тщательностью – и, тем не менее, это не столько научное исследование, сколько дань памяти ушедшим и своим чувствам по отношению к ним.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irina\Desktop\02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0032" y="4365104"/>
            <a:ext cx="2880320" cy="199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869160"/>
            <a:ext cx="3096344" cy="9361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8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Пущин</a:t>
            </a:r>
            <a:r>
              <a:rPr lang="ru-RU" sz="1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И.И.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Записки о Пушкине. Письма / И. И. </a:t>
            </a:r>
            <a:r>
              <a:rPr lang="ru-RU" sz="18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Пущин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— М.: </a:t>
            </a:r>
            <a:r>
              <a:rPr lang="ru-RU" sz="18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Худож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лит., 1988. — 559 с. : ил. — (Серия литературных мемуаров).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620688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irina\Desktop\пушкин\шаблоны\100005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2452298" cy="3744416"/>
          </a:xfrm>
          <a:prstGeom prst="rect">
            <a:avLst/>
          </a:prstGeom>
          <a:noFill/>
        </p:spPr>
      </p:pic>
      <p:pic>
        <p:nvPicPr>
          <p:cNvPr id="15362" name="Picture 2" descr="C:\Users\irina\Desktop\пушкин\шаблоны\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3320386" cy="223398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707904" y="764704"/>
            <a:ext cx="45365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«Я гляжу на Пушкина не как литератор, а как друг и товарищ... Я слышу: Александр Пушкин! – выступает живой мальчик, курчавый, </a:t>
            </a:r>
            <a:r>
              <a:rPr lang="ru-RU" sz="26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быстро-глазый</a:t>
            </a:r>
            <a:r>
              <a:rPr lang="ru-RU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тоже несколько сконфуженный. По сходству ли фамилий, или по чему другому, несознательно сближающему, только я его заметил с первого взгляда...».</a:t>
            </a:r>
          </a:p>
          <a:p>
            <a:pPr algn="just"/>
            <a:r>
              <a:rPr lang="ru-RU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Уже почти два века этим запискам  лицейского друга поэта. И почти два века они излучают удивительное обаяние, которое таится не только в имени главного их героя </a:t>
            </a:r>
            <a:r>
              <a:rPr lang="ru-RU" sz="2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Пушкина </a:t>
            </a:r>
            <a:r>
              <a:rPr lang="ru-RU" sz="2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но и в личности самого автора.</a:t>
            </a:r>
          </a:p>
          <a:p>
            <a:pPr algn="just"/>
            <a:endParaRPr lang="ru-RU" sz="2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3024336" cy="10081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0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Басина</a:t>
            </a: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М.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Жизнь Пушкина : Документально-художественные повести : В садах лицея / М. </a:t>
            </a:r>
            <a:r>
              <a:rPr lang="ru-RU" sz="20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Басина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— СПб.: Азбука: Пушкин. фонд, 1999. — 176 с. : ил.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620688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irina\Desktop\пушкин\шаблоны\1003593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836712"/>
            <a:ext cx="3012207" cy="4121967"/>
          </a:xfrm>
          <a:prstGeom prst="rect">
            <a:avLst/>
          </a:prstGeom>
          <a:noFill/>
        </p:spPr>
      </p:pic>
      <p:pic>
        <p:nvPicPr>
          <p:cNvPr id="7175" name="Picture 7" descr="C:\Users\irina\Desktop\пушкин\шаблоны\f9c4adaec04947feba0dc18975307c32_pushkin_v_tzarsk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21088"/>
            <a:ext cx="3355796" cy="2232248"/>
          </a:xfrm>
          <a:prstGeom prst="rect">
            <a:avLst/>
          </a:prstGeom>
          <a:noFill/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4427984" y="764704"/>
            <a:ext cx="403244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«Жизнь Пушкина» — сборник повестей, состоящий из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четырех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книг. Первая из них, «В садах лицея», расскажет о славных годах отрочества гения, о становлении и взрослении поэта, имя которого стало известно далеко за пределами Царского Села. Повесть, насыщенная  бытовыми деталями, отличающаяся широтой взгляда, будет интересна и юному, и взрослому читателю.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692696"/>
            <a:ext cx="4536504" cy="345638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Этот незаконченный роман – главное произведение в художественном </a:t>
            </a:r>
            <a:r>
              <a:rPr lang="ru-RU" sz="18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насле-дии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Ю.Н. Тынянова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посвященное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детству, отрочеству и юности А.С. Пушкина. Талантливый исследователь и художник, знаток пушкинской эпохи, автор сумел не только запечатлеть живой образ самого поэта, но и воссоздать атмосферу его семьи, лицея, характерные черты </a:t>
            </a:r>
            <a:r>
              <a:rPr lang="ru-RU" sz="18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литератур-ной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 художественной жизни первых десятилетий XIX века.</a:t>
            </a:r>
            <a:endParaRPr lang="ru-RU" sz="18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620688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irina\Desktop\пушкин\шаблоны\1000113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2434222" cy="3755938"/>
          </a:xfrm>
          <a:prstGeom prst="rect">
            <a:avLst/>
          </a:prstGeom>
          <a:noFill/>
        </p:spPr>
      </p:pic>
      <p:pic>
        <p:nvPicPr>
          <p:cNvPr id="12" name="Picture 6" descr="C:\Users\irina\Desktop\пушкин\шаблоны\Anatolii---Zinovevich-Itkin.---YUnyii---Pushkin-v-sadah-Litseya--.-1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49080"/>
            <a:ext cx="3600400" cy="2286254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115616" y="5013176"/>
            <a:ext cx="2736304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Тынянов Ю.Н. 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 / Ю.Н. Тынянов. — Ростов 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: Феникс; Харьков: Фолио, 1998. — 445 с. — (След в истории).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C:\Users\irina\Desktop\пушкин\шаблоны\cov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2520280" cy="3948826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067944" y="836712"/>
            <a:ext cx="432048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just"/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однотомник знаменитого беллетриста конца XIX – начала XX вв. В.П. </a:t>
            </a:r>
            <a:r>
              <a:rPr lang="ru-RU" sz="23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Авенариуса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вошли его несправедливо забытые </a:t>
            </a:r>
            <a:r>
              <a:rPr lang="ru-RU" sz="23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произве-дения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посвященные  А.С.Пушкину: биографические повести «Отроческие годы Пушкина» и «Юношеские годы Пушкина». В этой дилогии живо и занимательно описываются  юные годы великого русского поэта до первого его крупного произведения: «Руслана и Людмилы».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4" descr="C:\Users\irina\Desktop\пушкин\шаблоны\1024214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2968377" cy="2444546"/>
          </a:xfrm>
          <a:prstGeom prst="rect">
            <a:avLst/>
          </a:prstGeom>
          <a:noFill/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2880320" cy="10801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0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Авенариус</a:t>
            </a: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В.П.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Отроческие и юношеские годы Пушкина: ист. романы / В.П. </a:t>
            </a:r>
            <a:r>
              <a:rPr lang="ru-RU" sz="20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Авенариус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— М.: Вече, 1999. — 512 с. — (Пушкинская библиотека).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764704"/>
            <a:ext cx="4248472" cy="31683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Антология включает суждения о Пушкине, которые высказывались русскими и зарубежными </a:t>
            </a:r>
            <a:r>
              <a:rPr lang="ru-RU" sz="18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писателя-ми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мыслителями, исследователями на протяжении почти двух веков. Цель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книги –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помочь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читателю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осмыслить творчество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великого поэта, освободиться от устоявшихся стереотипов и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приблизиться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 более многогранному и «незавершенному» восприятию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его личности.   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irina\Desktop\пушкин\шаблоны\__A._S._Pushkin_Pro_et_contra._Tom_2_sborni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2592288" cy="3502934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15616" y="4725144"/>
            <a:ext cx="30243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А.С. Пушкин: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Рro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Личность и творчество А.С. Пушкина в оценке рус. мыслителей: антология: в 3-х томах.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СПб.: Изд-во рус. христиан.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гуманитар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ин-та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C:\Users\irina\Desktop\пушкин\шаблоны\31d926a763a62089b686cdc59622da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1944217" cy="260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пушкин\шаблоны\slid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8685"/>
            <a:ext cx="9143999" cy="6886685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635896" y="1412776"/>
            <a:ext cx="439248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Презентацию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подготовила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едущий библиотекарь отдела городского абонемента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Заика И.В.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1556792"/>
            <a:ext cx="72008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just" fontAlgn="base"/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Пушкинский день России – знаменательный день для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всех, кто любит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стихи великого русского поэта. И каждый год сердце вновь трепещет от встречи с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Александром Сергеевичем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Пушкиным и его неповторимым творчеством… </a:t>
            </a:r>
          </a:p>
          <a:p>
            <a:pPr algn="just" fontAlgn="base"/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Лелеющая душу гуманность, искреннее и глубокое уважение к человеку, любовь к жизни, вера в торжество добра пронизывает все стихотворения, о чем бы он ни писал:  о родине, о смысле жизни, о поэзии, о друзьях.  </a:t>
            </a:r>
          </a:p>
          <a:p>
            <a:pPr algn="just" fontAlgn="base"/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Путь поэта был нелегким, а изменения в мировоззрении напрямую отображались в его стихах. Поэтому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рассматривать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творчество Пушкина принято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рамках разных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периодов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его недолгой, но полной и яркой жизни. С каждым годом менялись взгляды поэта, идейная нагрузка произведений, их проблематика, эстетические вкусы и манера письма.</a:t>
            </a:r>
          </a:p>
          <a:p>
            <a:pPr algn="just" fontAlgn="base"/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Особый этап жизни и творчества – время взросления юноши и обучения в Царскосельском лицее. В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начале </a:t>
            </a:r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творческого пути поэту были свойственны эмоциональность и сентиментализм.  </a:t>
            </a:r>
          </a:p>
          <a:p>
            <a:pPr algn="just" fontAlgn="base"/>
            <a:r>
              <a:rPr lang="ru-RU" sz="23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нашем обзоре представлены тематика и поэтические сборники лицейского периода, а также литература о нем: исследовательская, биографическая и художественная.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62068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663300"/>
                </a:solidFill>
                <a:latin typeface="Monotype Corsiva" pitchFamily="66" charset="0"/>
              </a:rPr>
              <a:t>Благослови, ликующая муза, </a:t>
            </a:r>
          </a:p>
          <a:p>
            <a:r>
              <a:rPr lang="ru-RU" sz="2000" b="1" i="1" dirty="0" smtClean="0">
                <a:solidFill>
                  <a:srgbClr val="663300"/>
                </a:solidFill>
                <a:latin typeface="Monotype Corsiva" pitchFamily="66" charset="0"/>
              </a:rPr>
              <a:t>Благослови: да здравствует Лицей! </a:t>
            </a:r>
          </a:p>
          <a:p>
            <a:r>
              <a:rPr lang="ru-RU" sz="2000" b="1" i="1" dirty="0" smtClean="0">
                <a:solidFill>
                  <a:srgbClr val="663300"/>
                </a:solidFill>
                <a:latin typeface="Monotype Corsiva" pitchFamily="66" charset="0"/>
              </a:rPr>
              <a:t>                    А.С.Пушкин</a:t>
            </a:r>
            <a:r>
              <a:rPr lang="ru-RU" sz="2000" b="1" i="1" dirty="0" smtClean="0">
                <a:solidFill>
                  <a:srgbClr val="663300"/>
                </a:solidFill>
                <a:latin typeface="Monotype Corsiva" pitchFamily="66" charset="0"/>
              </a:rPr>
              <a:t>. 19 октября. 1825</a:t>
            </a:r>
            <a:endParaRPr lang="ru-RU" sz="20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268760"/>
            <a:ext cx="71287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n-US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Первые лицейские стихи Пушкина пронизаны духом «эпикурейства»: в них юноша называет себя «ленивым философом», «поэтом сладострастья», «сыном неги»... Охотно расточает он подобные наставления: «наслаждайся, наслаждайся! чаще кубок наливай, страстью пылкой утомляйся и за чашей отдыхай!». Александр считает свои первые опыты в поэзии «безделушкой», подобной тем, что писали отец его и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дядюшка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Василий Львович. Стихи для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него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«плоды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веселого досуга», «не для бессмертья рождены, для самого себя, для друга, да для </a:t>
            </a:r>
            <a:r>
              <a:rPr lang="ru-RU" sz="19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Темиры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молодой» («</a:t>
            </a:r>
            <a:r>
              <a:rPr lang="ru-RU" sz="19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Леда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», «Блаженство», «Гроб Анакреона», «Фавн и Пастушка», «Амур и Гименей», «Фиал Анакреона», «Торжество Вакха», «Городок», «К Батюшкову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«Моему Аристарху»). </a:t>
            </a:r>
          </a:p>
          <a:p>
            <a:endParaRPr lang="ru-RU" sz="2200" b="1" i="1" dirty="0" smtClean="0">
              <a:solidFill>
                <a:srgbClr val="663300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Пой, юноша, — певец </a:t>
            </a:r>
            <a:r>
              <a:rPr lang="ru-RU" sz="2200" b="1" i="1" dirty="0" err="1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тиисский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В тебя влиял свой нежный дух.</a:t>
            </a:r>
            <a:b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С тобою твой прелестный друг,</a:t>
            </a:r>
            <a:b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err="1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Лилета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, красных дней отрада:</a:t>
            </a:r>
            <a:b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Певцу любви любовь награда.</a:t>
            </a:r>
            <a:b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            «К Батюшкову», 1814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827584" y="620688"/>
            <a:ext cx="77724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«Сыны беспечности ленивой»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 descr="C:\Users\irina\Desktop\pushkiny-797x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260168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268760"/>
            <a:ext cx="71287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Отечественная война 1812 года способствовала созданию прочувствованных патриотических произведений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впечатлительного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Пушкина. В честь войны 1812-го и заграничного похода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1813-1814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годов им написаны стихотворения «Воспоминания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 Царском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селе», «Наполеон на Эльбе», «На возвращение Государя Императора из Парижа в 1814 году». И, как продолжение патриотической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темы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три серьезных политических стихотворения: «К Чаадаеву», «Деревня» и «Вольность». Вольнолюбивые юношеские стихи отразили настроение передовых умов общества – мечты о конституции, об освобождении крестьян.</a:t>
            </a:r>
          </a:p>
          <a:p>
            <a:endParaRPr lang="ru-RU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Пока свободою горим,</a:t>
            </a:r>
            <a:b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Пока сердца для чести живы,</a:t>
            </a:r>
            <a:b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Мой друг, отчизне посвятим</a:t>
            </a:r>
            <a:b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Души прекрасные порывы! </a:t>
            </a:r>
            <a:r>
              <a:rPr lang="ru-RU" sz="20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            «К Чаадаеву», 1818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rina\Desktop\Stikhi-Pushkina-o-voy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2641476" cy="2137420"/>
          </a:xfrm>
          <a:prstGeom prst="rect">
            <a:avLst/>
          </a:prstGeom>
          <a:noFill/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899592" y="332656"/>
            <a:ext cx="79164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«Товарищ! верь, взойдет она…»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268760"/>
            <a:ext cx="71287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just"/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Еще в лицее Пушкин стал сочинять эпиграммы на различные события и деятелей лицейской жизни. Одна из самых известных – добрая эпиграмма на Н.М. Карамзина,  в дом которого он был вхож в лицейские годы.</a:t>
            </a:r>
          </a:p>
          <a:p>
            <a:pPr algn="just"/>
            <a:endParaRPr lang="ru-RU" sz="21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«Послушайте: я сказку вам начну</a:t>
            </a:r>
            <a:b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Про Игоря и про его жену,</a:t>
            </a:r>
            <a:b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Про Новгород и Царство Золотое,</a:t>
            </a:r>
            <a:b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А может быть про Грозного царя...» -</a:t>
            </a:r>
            <a:b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И, бабушка, затеяла пустое!</a:t>
            </a:r>
            <a:b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Докончи нам «Илью-богатыря».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&lt;На Карамзина&gt; 1817</a:t>
            </a:r>
          </a:p>
          <a:p>
            <a:endParaRPr lang="ru-RU" sz="24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solidFill>
                  <a:srgbClr val="663300"/>
                </a:solidFill>
              </a:rPr>
              <a:t>    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 окончании лицея эпиграммы молодого поэта приобретают более серьезный характер, ими он теперь разит не только своих личных врагов, но и противников его литературного и политического либерализма (Аракчеева, </a:t>
            </a:r>
            <a:r>
              <a:rPr lang="ru-RU" sz="21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Фотия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Голицына, императора Александра).</a:t>
            </a:r>
          </a:p>
          <a:p>
            <a:pPr algn="just"/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И шутливые, и серьезные политические стихотворения Пушкина ходили по рукам, переписывались, заучивались наизусть. Такая популярность 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указывает: 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творчество поэта было верным «эхом» тогдашней политической жизни.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1988840"/>
            <a:ext cx="727280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827584" y="692696"/>
            <a:ext cx="77724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Недавно я стихами как-то свистнул…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»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4" name="Picture 2" descr="C:\Users\irina\Desktop\03.06.15_Пуш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291757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268760"/>
            <a:ext cx="71287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Нигде так явно не проявлялось величие личности Пушкина, как в его отношениях с друзьями.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ранних стихотворениях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таких, как «Пирующие студенты»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улавливается веселое, беззаботное настроение. Друзья предаются развлечениям, подшучивая друг над другом. </a:t>
            </a:r>
          </a:p>
          <a:p>
            <a:pPr algn="just"/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своих лирических зарисовках поэт воссоздает облик первого друга И. Пущина, живого Горчакова, добродушного </a:t>
            </a:r>
            <a:r>
              <a:rPr lang="ru-RU" sz="19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Дельвига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несуразного, но милого Кюхельбекера, отмечая индивидуальные черты каждого из них. </a:t>
            </a:r>
          </a:p>
          <a:p>
            <a:pPr algn="just"/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Но начиная с 1815 года, в стихотворениях преобладают грустные ноты. А.С. Пушкин предчувствует скорую разлуку с друзьями. Появляется мотив прощания: «Разорван он, наш верный круг»  («Разлука»), «Сквозь слезы </a:t>
            </a:r>
            <a:r>
              <a:rPr lang="ru-RU" sz="19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улыбнуся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я» («Друзья»), «Что было и не будет вновь» («В альбом Пущину»), «Печален я: со мною друга нет» («19 октября»).</a:t>
            </a:r>
          </a:p>
          <a:p>
            <a:pPr algn="just"/>
            <a:endParaRPr lang="ru-RU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  <a:t>Ты вспомни быстрые минуты первых дней,</a:t>
            </a:r>
          </a:p>
          <a:p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  <a:t>Неволю мирную, шесть лет соединенья,</a:t>
            </a:r>
            <a:b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  <a:t>Печали, радости, мечты души твоей,</a:t>
            </a:r>
          </a:p>
          <a:p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  <a:t>Размолвки дружества и сладость примиренья… 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            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                     «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В альбом Пущину», 1817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899592" y="548680"/>
            <a:ext cx="79164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«Друзья мои, прекрасен наш союз!»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9" name="Picture 5" descr="C:\Users\irina\Desktop\пушкин\шаблоны\114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25144"/>
            <a:ext cx="1800200" cy="176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268760"/>
            <a:ext cx="71287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Лицейские годы – время первой влюбленности. В  стихах о любви юный Пушкин воспевал мимолетное и зыбкое  чувство, часто заканчивающееся  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разочарованием. Но для молодого человека важно само желание любить.</a:t>
            </a:r>
          </a:p>
          <a:p>
            <a:pPr algn="just"/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стихотворении «Красавица» любовь для него – «святыня», а в стихотворениях «Певец», «К Морфею», «К Наталье» представляется «одухотворенным страданием». Женские образы в ранних стихотворениях даны схематично.</a:t>
            </a:r>
          </a:p>
          <a:p>
            <a:pPr algn="just"/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Стихотворение «Желание» посвящено Катеньке Бакуниной, сестре лицеиста,</a:t>
            </a:r>
            <a:r>
              <a:rPr lang="ru-RU" sz="19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которая весной и летом жила с матерью в Царском Селе.  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нее были влюблены Пушкин, </a:t>
            </a:r>
            <a:r>
              <a:rPr lang="ru-RU" sz="21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Пущин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Малиновский. По скромности своей, Екатерина Павловна не стремилась кружить головы 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поклонникам </a:t>
            </a:r>
            <a:r>
              <a:rPr lang="ru-RU" sz="21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 прошла в жизни Пушкина и его лицейских товарищей лёгкою и светлою тенью. </a:t>
            </a:r>
          </a:p>
          <a:p>
            <a:pPr algn="just"/>
            <a:endParaRPr lang="ru-RU" sz="19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О жизни час! лети, не жаль тебя, </a:t>
            </a:r>
          </a:p>
          <a:p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Исчезни в тьме, пустое </a:t>
            </a:r>
            <a:r>
              <a:rPr lang="ru-RU" sz="2200" b="1" dirty="0" err="1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привиденье</a:t>
            </a:r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; </a:t>
            </a:r>
          </a:p>
          <a:p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Мне дорого любви моей мученье – </a:t>
            </a:r>
          </a:p>
          <a:p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Пускай умру, но пусть умру любя!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            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                 «</a:t>
            </a:r>
            <a:r>
              <a:rPr lang="ru-RU" sz="2200" b="1" i="1" dirty="0" smtClean="0">
                <a:solidFill>
                  <a:srgbClr val="663300"/>
                </a:solidFill>
                <a:latin typeface="Monotype Corsiva" pitchFamily="66" charset="0"/>
                <a:cs typeface="Arial" pitchFamily="34" charset="0"/>
              </a:rPr>
              <a:t>Желание», 1816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2123728" y="620688"/>
            <a:ext cx="53285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"Ты вспомни первую любовь…"</a:t>
            </a:r>
          </a:p>
          <a:p>
            <a:pPr algn="ctr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C:\Users\irina\Desktop\8078b2dde6aa1a729ce29f39bd310c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1512168" cy="187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836712"/>
            <a:ext cx="3816424" cy="25922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Вниманию наших читателей предлагается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собрание сочинений А.С. Пушкина в 17 томах. Второй том состоит из двух книг, в которые входят стихотворения  великого поэта, датированные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1817-1825 </a:t>
            </a:r>
            <a:r>
              <a:rPr lang="ru-RU" sz="1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гг., лицейские стихотворения в позднейших редакциях.</a:t>
            </a:r>
            <a:endParaRPr lang="ru-RU" sz="18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620688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irina\Desktop\пушкин\шаблоны\1005598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3168352" cy="3150529"/>
          </a:xfrm>
          <a:prstGeom prst="rect">
            <a:avLst/>
          </a:prstGeom>
          <a:noFill/>
        </p:spPr>
      </p:pic>
      <p:pic>
        <p:nvPicPr>
          <p:cNvPr id="6147" name="Picture 3" descr="C:\Users\irina\Desktop\пушкин\шаблоны\100559857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908720"/>
            <a:ext cx="2160240" cy="3129968"/>
          </a:xfrm>
          <a:prstGeom prst="rect">
            <a:avLst/>
          </a:prstGeom>
          <a:noFill/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437112"/>
            <a:ext cx="302433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Пушкин, А. С. 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Полное собрание сочинений: в 17 т. / А. С. Пушкин. — М.: Воскресенье. </a:t>
            </a:r>
          </a:p>
          <a:p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Т. 2, кн. 2: Стихотворения 1817 -1825. Лицейские стихотворения в позднейших редакциях. — 1998. — 1206 с.: 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портр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3" name="Picture 9" descr="C:\Users\irina\Desktop\пушкин\шаблоны\unnamed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545641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пушкин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941168"/>
            <a:ext cx="2592288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Пушкин, А.С. 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Поэзия; Стихотворения; Поэмы / А. С. Пушкин. — Москва: АСТ, 2010. — 701 с. — (Золотая классика).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5616" y="299695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irina\Desktop\пушкин\шаблоны\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2534682" cy="3744416"/>
          </a:xfrm>
          <a:prstGeom prst="rect">
            <a:avLst/>
          </a:prstGeom>
          <a:noFill/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4211960" y="908720"/>
            <a:ext cx="36004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851920" y="980728"/>
            <a:ext cx="460851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В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этом сборнике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представлены стихи А.С. Пушкина, написанные им в разные годы его жизни. Особое место занимает лирика 1814-1824 гг., а также произведения, созданные позже, но связанные по содержанию с лицейскими воспоминаниями: «19 октября», «И.И. Пущину» и др.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C:\Users\irina\Desktop\пушкин\шаблоны\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01008"/>
            <a:ext cx="419585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1960</TotalTime>
  <Words>1658</Words>
  <Application>Microsoft Office PowerPoint</Application>
  <PresentationFormat>Экран (4:3)</PresentationFormat>
  <Paragraphs>130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"Благослови,  ликующая  муза!"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Sofico</cp:lastModifiedBy>
  <cp:revision>191</cp:revision>
  <dcterms:created xsi:type="dcterms:W3CDTF">2020-05-29T14:07:10Z</dcterms:created>
  <dcterms:modified xsi:type="dcterms:W3CDTF">2020-06-02T18:45:37Z</dcterms:modified>
</cp:coreProperties>
</file>