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3" r:id="rId2"/>
    <p:sldId id="256" r:id="rId3"/>
    <p:sldId id="261" r:id="rId4"/>
    <p:sldId id="263" r:id="rId5"/>
    <p:sldId id="262" r:id="rId6"/>
    <p:sldId id="264" r:id="rId7"/>
    <p:sldId id="270" r:id="rId8"/>
    <p:sldId id="265" r:id="rId9"/>
    <p:sldId id="259" r:id="rId10"/>
    <p:sldId id="257" r:id="rId11"/>
    <p:sldId id="258" r:id="rId12"/>
    <p:sldId id="260" r:id="rId13"/>
    <p:sldId id="267" r:id="rId14"/>
    <p:sldId id="266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44" autoAdjust="0"/>
    <p:restoredTop sz="94671" autoAdjust="0"/>
  </p:normalViewPr>
  <p:slideViewPr>
    <p:cSldViewPr>
      <p:cViewPr varScale="1">
        <p:scale>
          <a:sx n="89" d="100"/>
          <a:sy n="89" d="100"/>
        </p:scale>
        <p:origin x="-1320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DC48C-8144-41F3-BAAA-8FC0BA420D62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C845E-7A74-475C-85F1-2BD26B476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709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C845E-7A74-475C-85F1-2BD26B476A8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57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7494-6555-474C-85EA-BA9420649901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E66D-A2C7-483B-B2D1-F9C2F3A58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464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7494-6555-474C-85EA-BA9420649901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E66D-A2C7-483B-B2D1-F9C2F3A58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294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7494-6555-474C-85EA-BA9420649901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E66D-A2C7-483B-B2D1-F9C2F3A58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52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7494-6555-474C-85EA-BA9420649901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E66D-A2C7-483B-B2D1-F9C2F3A58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14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7494-6555-474C-85EA-BA9420649901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E66D-A2C7-483B-B2D1-F9C2F3A58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02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7494-6555-474C-85EA-BA9420649901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E66D-A2C7-483B-B2D1-F9C2F3A58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54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7494-6555-474C-85EA-BA9420649901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E66D-A2C7-483B-B2D1-F9C2F3A58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71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7494-6555-474C-85EA-BA9420649901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E66D-A2C7-483B-B2D1-F9C2F3A58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84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7494-6555-474C-85EA-BA9420649901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E66D-A2C7-483B-B2D1-F9C2F3A58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231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7494-6555-474C-85EA-BA9420649901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E66D-A2C7-483B-B2D1-F9C2F3A58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398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7494-6555-474C-85EA-BA9420649901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E66D-A2C7-483B-B2D1-F9C2F3A58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03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17494-6555-474C-85EA-BA9420649901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2E66D-A2C7-483B-B2D1-F9C2F3A58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5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allpapercave.com/wp/wp40648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.pinimg.com/736x/96/32/7b/96327be41c95821806f286b11d896e7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0" t="1502" r="2928" b="2080"/>
          <a:stretch/>
        </p:blipFill>
        <p:spPr bwMode="auto">
          <a:xfrm>
            <a:off x="0" y="0"/>
            <a:ext cx="363678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39724" y="10116"/>
            <a:ext cx="489654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«Фронт в тылу врага»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29 </a:t>
            </a:r>
            <a:r>
              <a:rPr lang="ru-RU" sz="3200" b="1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июня – День партизан и подпольщиков</a:t>
            </a:r>
            <a:endParaRPr lang="ru-RU" sz="32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71772" y="4216573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Библиографический обзор литературы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39724" y="5313982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Информацию подготовила </a:t>
            </a:r>
          </a:p>
          <a:p>
            <a:pPr algn="r"/>
            <a:r>
              <a:rPr lang="ru-RU" dirty="0" smtClean="0"/>
              <a:t>библиотекарь читального зала </a:t>
            </a:r>
          </a:p>
          <a:p>
            <a:pPr algn="r"/>
            <a:r>
              <a:rPr lang="ru-RU" dirty="0" smtClean="0"/>
              <a:t>И.В. Пономарева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53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рина\Desktop\Презентация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Илья Вергасов - Крымские тетради обложка кни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1714"/>
            <a:ext cx="2376263" cy="396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34417" y="153406"/>
            <a:ext cx="56166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>
                <a:cs typeface="Arial" panose="020B0604020202020204" pitchFamily="34" charset="0"/>
              </a:rPr>
              <a:t>Золотые крымские пляжи, зеленые </a:t>
            </a:r>
            <a:r>
              <a:rPr lang="ru-RU" dirty="0" smtClean="0">
                <a:cs typeface="Arial" panose="020B0604020202020204" pitchFamily="34" charset="0"/>
              </a:rPr>
              <a:t>виноградники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smtClean="0">
                <a:cs typeface="Arial" panose="020B0604020202020204" pitchFamily="34" charset="0"/>
              </a:rPr>
              <a:t>— </a:t>
            </a:r>
            <a:r>
              <a:rPr lang="ru-RU" dirty="0">
                <a:cs typeface="Arial" panose="020B0604020202020204" pitchFamily="34" charset="0"/>
              </a:rPr>
              <a:t>и жестокие, кровопролитные </a:t>
            </a:r>
            <a:r>
              <a:rPr lang="ru-RU" dirty="0" smtClean="0">
                <a:cs typeface="Arial" panose="020B0604020202020204" pitchFamily="34" charset="0"/>
              </a:rPr>
              <a:t>бои и испытания</a:t>
            </a:r>
            <a:r>
              <a:rPr lang="ru-RU" dirty="0">
                <a:cs typeface="Arial" panose="020B0604020202020204" pitchFamily="34" charset="0"/>
              </a:rPr>
              <a:t>, выпавшие на долю крымских партизан... Об этих трудных для </a:t>
            </a:r>
            <a:r>
              <a:rPr lang="ru-RU" dirty="0" smtClean="0">
                <a:cs typeface="Arial" panose="020B0604020202020204" pitchFamily="34" charset="0"/>
              </a:rPr>
              <a:t>Крыма </a:t>
            </a:r>
            <a:r>
              <a:rPr lang="ru-RU" dirty="0">
                <a:cs typeface="Arial" panose="020B0604020202020204" pitchFamily="34" charset="0"/>
              </a:rPr>
              <a:t>героических днях Великой Отечественной войны и повествует в своей книге Илья </a:t>
            </a:r>
            <a:r>
              <a:rPr lang="ru-RU" dirty="0" err="1">
                <a:cs typeface="Arial" panose="020B0604020202020204" pitchFamily="34" charset="0"/>
              </a:rPr>
              <a:t>Вергасов</a:t>
            </a:r>
            <a:r>
              <a:rPr lang="ru-RU" dirty="0">
                <a:cs typeface="Arial" panose="020B0604020202020204" pitchFamily="34" charset="0"/>
              </a:rPr>
              <a:t>. Вероятно, лишь тот, кто сам с боями прошел нелегкий путь партизана, смог бы рассказать о пережитом с той достоверностью, как это сделал автор «Крымских тетрадей». </a:t>
            </a:r>
            <a:endParaRPr lang="ru-RU" dirty="0" smtClean="0">
              <a:cs typeface="Arial" panose="020B0604020202020204" pitchFamily="34" charset="0"/>
            </a:endParaRPr>
          </a:p>
          <a:p>
            <a:pPr indent="457200" algn="just"/>
            <a:r>
              <a:rPr lang="ru-RU" dirty="0" smtClean="0">
                <a:cs typeface="Arial" panose="020B0604020202020204" pitchFamily="34" charset="0"/>
              </a:rPr>
              <a:t>Бывший </a:t>
            </a:r>
            <a:r>
              <a:rPr lang="ru-RU" dirty="0">
                <a:cs typeface="Arial" panose="020B0604020202020204" pitchFamily="34" charset="0"/>
              </a:rPr>
              <a:t>начальник штаба партизанского соединения, а затем командир объединенного партизанского района в Крыму, И</a:t>
            </a:r>
            <a:r>
              <a:rPr lang="ru-RU" dirty="0" smtClean="0">
                <a:cs typeface="Arial" panose="020B0604020202020204" pitchFamily="34" charset="0"/>
              </a:rPr>
              <a:t>. </a:t>
            </a:r>
            <a:r>
              <a:rPr lang="ru-RU" dirty="0" err="1" smtClean="0">
                <a:cs typeface="Arial" panose="020B0604020202020204" pitchFamily="34" charset="0"/>
              </a:rPr>
              <a:t>Вергасов</a:t>
            </a:r>
            <a:r>
              <a:rPr lang="ru-RU" dirty="0" smtClean="0">
                <a:cs typeface="Arial" panose="020B0604020202020204" pitchFamily="34" charset="0"/>
              </a:rPr>
              <a:t> </a:t>
            </a:r>
            <a:r>
              <a:rPr lang="ru-RU" dirty="0">
                <a:cs typeface="Arial" panose="020B0604020202020204" pitchFamily="34" charset="0"/>
              </a:rPr>
              <a:t>сочетает в себе темперамент бойца с зоркостью и мастерством художника. </a:t>
            </a:r>
            <a:r>
              <a:rPr lang="ru-RU" dirty="0" smtClean="0">
                <a:cs typeface="Arial" panose="020B0604020202020204" pitchFamily="34" charset="0"/>
              </a:rPr>
              <a:t>В </a:t>
            </a:r>
            <a:r>
              <a:rPr lang="ru-RU" dirty="0">
                <a:cs typeface="Arial" panose="020B0604020202020204" pitchFamily="34" charset="0"/>
              </a:rPr>
              <a:t>книге немало тяжелого, даже трагического, но звучит она оптимистически. Обращенная к нашим современникам, книга </a:t>
            </a:r>
            <a:r>
              <a:rPr lang="ru-RU" dirty="0" smtClean="0">
                <a:cs typeface="Arial" panose="020B0604020202020204" pitchFamily="34" charset="0"/>
              </a:rPr>
              <a:t>напоминает</a:t>
            </a:r>
            <a:r>
              <a:rPr lang="ru-RU" dirty="0">
                <a:cs typeface="Arial" panose="020B0604020202020204" pitchFamily="34" charset="0"/>
              </a:rPr>
              <a:t>, какой великой ценой завоевана их свобода, созидательный труд, их спокойствие </a:t>
            </a:r>
            <a:r>
              <a:rPr lang="ru-RU" dirty="0" smtClean="0">
                <a:cs typeface="Arial" panose="020B0604020202020204" pitchFamily="34" charset="0"/>
              </a:rPr>
              <a:t>и счастье</a:t>
            </a:r>
            <a:r>
              <a:rPr lang="ru-RU" dirty="0">
                <a:cs typeface="Arial" panose="020B0604020202020204" pitchFamily="34" charset="0"/>
              </a:rPr>
              <a:t>.</a:t>
            </a:r>
            <a:r>
              <a:rPr lang="ru-RU" dirty="0" smtClean="0">
                <a:cs typeface="Arial" panose="020B0604020202020204" pitchFamily="34" charset="0"/>
              </a:rPr>
              <a:t/>
            </a:r>
            <a:br>
              <a:rPr lang="ru-RU" dirty="0" smtClean="0">
                <a:cs typeface="Arial" panose="020B0604020202020204" pitchFamily="34" charset="0"/>
              </a:rPr>
            </a:br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4437111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rgbClr val="002060"/>
                </a:solidFill>
              </a:rPr>
              <a:t>Вергасов</a:t>
            </a:r>
            <a:r>
              <a:rPr lang="ru-RU" dirty="0">
                <a:solidFill>
                  <a:srgbClr val="002060"/>
                </a:solidFill>
              </a:rPr>
              <a:t>, И. Крымские тетради / Илья </a:t>
            </a:r>
            <a:r>
              <a:rPr lang="ru-RU" dirty="0" err="1">
                <a:solidFill>
                  <a:srgbClr val="002060"/>
                </a:solidFill>
              </a:rPr>
              <a:t>Вергасов</a:t>
            </a:r>
            <a:r>
              <a:rPr lang="ru-RU" dirty="0">
                <a:solidFill>
                  <a:srgbClr val="002060"/>
                </a:solidFill>
              </a:rPr>
              <a:t>. – Москва : Терра, 2005. </a:t>
            </a:r>
          </a:p>
        </p:txBody>
      </p:sp>
    </p:spTree>
    <p:extLst>
      <p:ext uri="{BB962C8B-B14F-4D97-AF65-F5344CB8AC3E}">
        <p14:creationId xmlns:p14="http://schemas.microsoft.com/office/powerpoint/2010/main" val="88017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рина\Desktop\Презентация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cv4.litres.ru/pub/c/cover/75334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74" y="188638"/>
            <a:ext cx="2376264" cy="3685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79912" y="188638"/>
            <a:ext cx="51125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>
                <a:cs typeface="Arial" panose="020B0604020202020204" pitchFamily="34" charset="0"/>
              </a:rPr>
              <a:t>В </a:t>
            </a:r>
            <a:r>
              <a:rPr lang="ru-RU" dirty="0" smtClean="0">
                <a:cs typeface="Arial" panose="020B0604020202020204" pitchFamily="34" charset="0"/>
              </a:rPr>
              <a:t>1965 </a:t>
            </a:r>
            <a:r>
              <a:rPr lang="ru-RU" dirty="0" smtClean="0">
                <a:cs typeface="Arial" panose="020B0604020202020204" pitchFamily="34" charset="0"/>
              </a:rPr>
              <a:t>году советское </a:t>
            </a:r>
            <a:r>
              <a:rPr lang="ru-RU" dirty="0">
                <a:cs typeface="Arial" panose="020B0604020202020204" pitchFamily="34" charset="0"/>
              </a:rPr>
              <a:t>телевидение показало многосерийный телевизионный фильм «Вызываем огонь на </a:t>
            </a:r>
            <a:r>
              <a:rPr lang="ru-RU" dirty="0" smtClean="0">
                <a:cs typeface="Arial" panose="020B0604020202020204" pitchFamily="34" charset="0"/>
              </a:rPr>
              <a:t>себя». Сюжет </a:t>
            </a:r>
            <a:r>
              <a:rPr lang="ru-RU" dirty="0">
                <a:cs typeface="Arial" panose="020B0604020202020204" pitchFamily="34" charset="0"/>
              </a:rPr>
              <a:t>его </a:t>
            </a:r>
            <a:r>
              <a:rPr lang="ru-RU" dirty="0" smtClean="0">
                <a:cs typeface="Arial" panose="020B0604020202020204" pitchFamily="34" charset="0"/>
              </a:rPr>
              <a:t>строился </a:t>
            </a:r>
            <a:r>
              <a:rPr lang="ru-RU" dirty="0">
                <a:cs typeface="Arial" panose="020B0604020202020204" pitchFamily="34" charset="0"/>
              </a:rPr>
              <a:t>вокруг деятельности интернациональной подпольной группы на немецком аэродроме, расположенном в городке Сеща. Главной героиней фильма </a:t>
            </a:r>
            <a:r>
              <a:rPr lang="ru-RU" dirty="0" smtClean="0">
                <a:cs typeface="Arial" panose="020B0604020202020204" pitchFamily="34" charset="0"/>
              </a:rPr>
              <a:t>стала глава </a:t>
            </a:r>
            <a:r>
              <a:rPr lang="ru-RU" dirty="0">
                <a:cs typeface="Arial" panose="020B0604020202020204" pitchFamily="34" charset="0"/>
              </a:rPr>
              <a:t>подпольщиков </a:t>
            </a:r>
            <a:r>
              <a:rPr lang="ru-RU" dirty="0" smtClean="0">
                <a:cs typeface="Arial" panose="020B0604020202020204" pitchFamily="34" charset="0"/>
              </a:rPr>
              <a:t>Аня Морозова.</a:t>
            </a:r>
            <a:endParaRPr lang="ru-RU" dirty="0" smtClean="0">
              <a:cs typeface="Arial" panose="020B0604020202020204" pitchFamily="34" charset="0"/>
            </a:endParaRPr>
          </a:p>
          <a:p>
            <a:pPr indent="457200" algn="just" fontAlgn="t"/>
            <a:r>
              <a:rPr lang="ru-RU" dirty="0" smtClean="0">
                <a:cs typeface="Arial" panose="020B0604020202020204" pitchFamily="34" charset="0"/>
              </a:rPr>
              <a:t>В о</a:t>
            </a:r>
            <a:r>
              <a:rPr lang="ru-RU" dirty="0" smtClean="0">
                <a:cs typeface="Arial" panose="020B0604020202020204" pitchFamily="34" charset="0"/>
              </a:rPr>
              <a:t>снову </a:t>
            </a:r>
            <a:r>
              <a:rPr lang="ru-RU" dirty="0">
                <a:cs typeface="Arial" panose="020B0604020202020204" pitchFamily="34" charset="0"/>
              </a:rPr>
              <a:t>фильма </a:t>
            </a:r>
            <a:r>
              <a:rPr lang="ru-RU" dirty="0" smtClean="0">
                <a:cs typeface="Arial" panose="020B0604020202020204" pitchFamily="34" charset="0"/>
              </a:rPr>
              <a:t>легла одноимённая повесть Овидия Горчакова, который </a:t>
            </a:r>
            <a:r>
              <a:rPr lang="ru-RU" dirty="0">
                <a:cs typeface="Arial" panose="020B0604020202020204" pitchFamily="34" charset="0"/>
              </a:rPr>
              <a:t>в годы войны был руководителем разведгруппы в тылу врага и писал о том, что хорошо </a:t>
            </a:r>
            <a:r>
              <a:rPr lang="ru-RU" dirty="0" smtClean="0">
                <a:cs typeface="Arial" panose="020B0604020202020204" pitchFamily="34" charset="0"/>
              </a:rPr>
              <a:t>знал. История </a:t>
            </a:r>
            <a:r>
              <a:rPr lang="ru-RU" dirty="0">
                <a:cs typeface="Arial" panose="020B0604020202020204" pitchFamily="34" charset="0"/>
              </a:rPr>
              <a:t>Анны Морозовой </a:t>
            </a:r>
            <a:r>
              <a:rPr lang="ru-RU" dirty="0" smtClean="0">
                <a:cs typeface="Arial" panose="020B0604020202020204" pitchFamily="34" charset="0"/>
              </a:rPr>
              <a:t>тоже документальна </a:t>
            </a:r>
            <a:r>
              <a:rPr lang="ru-RU" dirty="0">
                <a:cs typeface="Arial" panose="020B0604020202020204" pitchFamily="34" charset="0"/>
              </a:rPr>
              <a:t>— она действительно возглавляла подпольную группу в Сеще.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29318" y="4314443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Горчаков, О. Вызываем огонь на себя / Овидий Горчаков. – Москва : Вече, 2015.</a:t>
            </a:r>
          </a:p>
        </p:txBody>
      </p:sp>
    </p:spTree>
    <p:extLst>
      <p:ext uri="{BB962C8B-B14F-4D97-AF65-F5344CB8AC3E}">
        <p14:creationId xmlns:p14="http://schemas.microsoft.com/office/powerpoint/2010/main" val="108257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рина\Desktop\Презентация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sun9-62.userapi.com/c857628/v857628260/1080d5/0-eN95-g5D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96" y="237676"/>
            <a:ext cx="2520280" cy="3946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9927" y="289284"/>
            <a:ext cx="46085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>
                <a:cs typeface="Arial" panose="020B0604020202020204" pitchFamily="34" charset="0"/>
              </a:rPr>
              <a:t>Документальная повесть Альберта </a:t>
            </a:r>
            <a:r>
              <a:rPr lang="ru-RU" dirty="0" err="1" smtClean="0">
                <a:cs typeface="Arial" panose="020B0604020202020204" pitchFamily="34" charset="0"/>
              </a:rPr>
              <a:t>Цессарского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—</a:t>
            </a:r>
            <a:r>
              <a:rPr lang="ru-RU" dirty="0" smtClean="0">
                <a:cs typeface="Arial" panose="020B0604020202020204" pitchFamily="34" charset="0"/>
              </a:rPr>
              <a:t> </a:t>
            </a:r>
            <a:r>
              <a:rPr lang="ru-RU" dirty="0">
                <a:cs typeface="Arial" panose="020B0604020202020204" pitchFamily="34" charset="0"/>
              </a:rPr>
              <a:t>воспоминания об опыте автора, врача партизанского </a:t>
            </a:r>
            <a:r>
              <a:rPr lang="ru-RU" dirty="0" smtClean="0">
                <a:cs typeface="Arial" panose="020B0604020202020204" pitchFamily="34" charset="0"/>
              </a:rPr>
              <a:t>отряда, </a:t>
            </a:r>
            <a:r>
              <a:rPr lang="ru-RU" dirty="0">
                <a:cs typeface="Arial" panose="020B0604020202020204" pitchFamily="34" charset="0"/>
              </a:rPr>
              <a:t>действовавшего в годы Великой Отечественной войны под Ровно. За два года через его партизанскую медсанчасть прошло 250 раненых. Из них вернулись в строй полноценными бойцами 238 человек</a:t>
            </a:r>
            <a:r>
              <a:rPr lang="ru-RU" dirty="0" smtClean="0">
                <a:cs typeface="Arial" panose="020B0604020202020204" pitchFamily="34" charset="0"/>
              </a:rPr>
              <a:t>.</a:t>
            </a:r>
          </a:p>
          <a:p>
            <a:pPr indent="457200" algn="just"/>
            <a:r>
              <a:rPr lang="ru-RU" dirty="0">
                <a:cs typeface="Arial" panose="020B0604020202020204" pitchFamily="34" charset="0"/>
              </a:rPr>
              <a:t>"Наш же партизанский отряд непрерывно передвигался в полном составе, и санчасть — лесной госпиталь — располагалась на повозках. Таким образом, весь процесс лечения — от первой помощи на поле боя до выздоровления и возвращения раненого в строй — совершался тут же при отряде, «на ходу». </a:t>
            </a:r>
            <a:r>
              <a:rPr lang="ru-RU" dirty="0" smtClean="0">
                <a:cs typeface="Arial" panose="020B0604020202020204" pitchFamily="34" charset="0"/>
              </a:rPr>
              <a:t>Нашим </a:t>
            </a:r>
            <a:r>
              <a:rPr lang="ru-RU" dirty="0">
                <a:cs typeface="Arial" panose="020B0604020202020204" pitchFamily="34" charset="0"/>
              </a:rPr>
              <a:t>правилом было: никаких уступок обстоятельствам</a:t>
            </a:r>
            <a:r>
              <a:rPr lang="ru-RU" dirty="0" smtClean="0">
                <a:cs typeface="Arial" panose="020B0604020202020204" pitchFamily="34" charset="0"/>
              </a:rPr>
              <a:t>!</a:t>
            </a:r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</a:rPr>
              <a:t>"</a:t>
            </a:r>
            <a:r>
              <a:rPr lang="ru-RU" dirty="0" smtClean="0">
                <a:cs typeface="Arial" panose="020B0604020202020204" pitchFamily="34" charset="0"/>
              </a:rPr>
              <a:t>.</a:t>
            </a:r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5828" y="4365104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rgbClr val="002060"/>
                </a:solidFill>
              </a:rPr>
              <a:t>Цессарский</a:t>
            </a:r>
            <a:r>
              <a:rPr lang="ru-RU" dirty="0">
                <a:solidFill>
                  <a:srgbClr val="002060"/>
                </a:solidFill>
              </a:rPr>
              <a:t> А.В. Записки партизанского врача / Альберт Вениаминович </a:t>
            </a:r>
            <a:r>
              <a:rPr lang="ru-RU" dirty="0" err="1">
                <a:solidFill>
                  <a:srgbClr val="002060"/>
                </a:solidFill>
              </a:rPr>
              <a:t>Цессарский</a:t>
            </a:r>
            <a:r>
              <a:rPr lang="ru-RU" dirty="0">
                <a:solidFill>
                  <a:srgbClr val="002060"/>
                </a:solidFill>
              </a:rPr>
              <a:t>. – Москва : Детская литература, 1977. </a:t>
            </a:r>
          </a:p>
        </p:txBody>
      </p:sp>
    </p:spTree>
    <p:extLst>
      <p:ext uri="{BB962C8B-B14F-4D97-AF65-F5344CB8AC3E}">
        <p14:creationId xmlns:p14="http://schemas.microsoft.com/office/powerpoint/2010/main" val="244908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рина\Desktop\Презентация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40466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404664"/>
            <a:ext cx="41044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>
                <a:cs typeface="Arial" panose="020B0604020202020204" pitchFamily="34" charset="0"/>
              </a:rPr>
              <a:t>Книга "У войны не женское лицо", написанная в 1985 году, стала своеобразным репортажем с фронта. Обычно в книгах о войне говорится о героических подвигах, которые совершают мужчины. Между тем в боевых действиях советской армии принимали участие более миллиона женщин, столько же – в подполье и в партизанских отрядах. Они были летчицами и снайперами, пулеметчицами и зенитчицами.</a:t>
            </a:r>
            <a:endParaRPr lang="ru-RU" dirty="0" smtClean="0">
              <a:cs typeface="Arial" panose="020B0604020202020204" pitchFamily="34" charset="0"/>
            </a:endParaRPr>
          </a:p>
          <a:p>
            <a:pPr indent="457200" algn="just"/>
            <a:r>
              <a:rPr lang="ru-RU" dirty="0" smtClean="0">
                <a:cs typeface="Arial" panose="020B0604020202020204" pitchFamily="34" charset="0"/>
              </a:rPr>
              <a:t>"</a:t>
            </a:r>
            <a:r>
              <a:rPr lang="ru-RU" dirty="0">
                <a:cs typeface="Arial" panose="020B0604020202020204" pitchFamily="34" charset="0"/>
              </a:rPr>
              <a:t>У войны не женское лицо" - опыт уникального проникновения в духовный мир женщины, выживающей в нечеловеческих условиях войны.</a:t>
            </a:r>
            <a:br>
              <a:rPr lang="ru-RU" dirty="0">
                <a:cs typeface="Arial" panose="020B0604020202020204" pitchFamily="34" charset="0"/>
              </a:rPr>
            </a:br>
            <a:endParaRPr lang="ru-RU" dirty="0" smtClean="0"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0244" name="Picture 4" descr="https://1.bp.blogspot.com/-rNIRPlE62r0/V3LkVatexsI/AAAAAAAAQIg/_ppQS_4GfFgJOiPw7s4X1sBAfoFDBgXswCLcB/s1600/%25D0%2590%25D0%25BB%25D0%25B5%25D0%25BA%25D1%2581%25D0%25B8%25D0%25B5%25D0%25B2%25D0%25B8%25D1%2587%2B%25D0%25A1.%2B%25D0%2590.%2B%25C2%25AB%25D0%25A3%2B%25D0%25B2%25D0%25BE%25D0%25B9%25D0%25BD%25D1%258B%2B%25D0%25BD%25D0%25B5%2B%25D0%25B6%25D0%25B5%25D0%25BD%25D1%2581%25D0%25BA%25D0%25BE%25D0%25B5%2B%25D0%25BB%25D0%25B8%25D1%2586%25D0%25BE%25E2%2580%25A6%25C2%25B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1685"/>
            <a:ext cx="2664296" cy="3908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1640" y="4509120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Алексиевич, С.А. У войны не женское лицо / Светлана Алексиевич. - Москва : </a:t>
            </a:r>
            <a:r>
              <a:rPr lang="ru-RU" dirty="0" smtClean="0">
                <a:solidFill>
                  <a:srgbClr val="002060"/>
                </a:solidFill>
              </a:rPr>
              <a:t>Прогресс, 1988.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84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рина\Desktop\Презентация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40466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endParaRPr lang="ru-RU" b="1" dirty="0"/>
          </a:p>
        </p:txBody>
      </p:sp>
      <p:pic>
        <p:nvPicPr>
          <p:cNvPr id="9223" name="Picture 7" descr="http://4.bp.blogspot.com/-HY1SrNcfA6o/VBrJ5PRaPJI/AAAAAAAADa0/fJg_BBM5f_k/s1600/%D0%98%D0%B7%D0%BE%D0%B1%D1%80%D0%B0%D0%B6%D0%B5%D0%BD%D0%B8%D0%B5%2B0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" t="261" r="2712" b="1797"/>
          <a:stretch/>
        </p:blipFill>
        <p:spPr bwMode="auto">
          <a:xfrm>
            <a:off x="1043608" y="404663"/>
            <a:ext cx="2592288" cy="3792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13335" y="404664"/>
            <a:ext cx="45365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/>
              <a:t>Необычной эту книгу можно назвать уже исходя из того, что в ней представлены исторические и биографические исследования, сделанные на основе фотографий. </a:t>
            </a:r>
            <a:r>
              <a:rPr lang="ru-RU" dirty="0" smtClean="0"/>
              <a:t>Автор</a:t>
            </a:r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</a:rPr>
              <a:t>– </a:t>
            </a:r>
            <a:r>
              <a:rPr lang="ru-RU" dirty="0" smtClean="0"/>
              <a:t>участник </a:t>
            </a:r>
            <a:r>
              <a:rPr lang="ru-RU" dirty="0"/>
              <a:t>Великой Отечественной Войны, пехотинец, а позже фотокорреспондент Яков </a:t>
            </a:r>
            <a:r>
              <a:rPr lang="ru-RU" dirty="0" err="1"/>
              <a:t>Давидзон</a:t>
            </a:r>
            <a:r>
              <a:rPr lang="ru-RU" dirty="0" smtClean="0"/>
              <a:t>.</a:t>
            </a:r>
          </a:p>
          <a:p>
            <a:pPr indent="457200" algn="just"/>
            <a:r>
              <a:rPr lang="ru-RU" dirty="0"/>
              <a:t> В книге представлены фотографии и истории </a:t>
            </a:r>
            <a:r>
              <a:rPr lang="ru-RU" dirty="0" smtClean="0"/>
              <a:t>тех</a:t>
            </a:r>
            <a:r>
              <a:rPr lang="ru-RU" dirty="0"/>
              <a:t>, кто сражался против оккупанта не в силу воинского </a:t>
            </a:r>
            <a:r>
              <a:rPr lang="ru-RU" dirty="0" smtClean="0"/>
              <a:t>долга. Это дети и подростки, чьи лица </a:t>
            </a:r>
            <a:r>
              <a:rPr lang="ru-RU" dirty="0"/>
              <a:t>нужно просто видеть. Яков </a:t>
            </a:r>
            <a:r>
              <a:rPr lang="ru-RU" dirty="0" err="1"/>
              <a:t>Давидзон</a:t>
            </a:r>
            <a:r>
              <a:rPr lang="ru-RU" dirty="0"/>
              <a:t> четко </a:t>
            </a:r>
            <a:r>
              <a:rPr lang="ru-RU" dirty="0" smtClean="0"/>
              <a:t>указывает, </a:t>
            </a:r>
            <a:r>
              <a:rPr lang="ru-RU" dirty="0"/>
              <a:t>кто именно изображен на снимке и при каких обстоятельствах фотография была сделана. Это отдельная история, мемуарная линия повествования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7157" y="4437112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Давидзон</a:t>
            </a:r>
            <a:r>
              <a:rPr lang="ru-RU" dirty="0">
                <a:solidFill>
                  <a:srgbClr val="002060"/>
                </a:solidFill>
              </a:rPr>
              <a:t>, Я. Орлята партизанских лесов / Яков </a:t>
            </a:r>
            <a:r>
              <a:rPr lang="ru-RU" dirty="0" err="1" smtClean="0">
                <a:solidFill>
                  <a:srgbClr val="002060"/>
                </a:solidFill>
              </a:rPr>
              <a:t>Давидзон</a:t>
            </a:r>
            <a:r>
              <a:rPr lang="ru-RU" dirty="0">
                <a:solidFill>
                  <a:srgbClr val="002060"/>
                </a:solidFill>
              </a:rPr>
              <a:t>. – Москва : Веселка, 1979.</a:t>
            </a:r>
          </a:p>
        </p:txBody>
      </p:sp>
    </p:spTree>
    <p:extLst>
      <p:ext uri="{BB962C8B-B14F-4D97-AF65-F5344CB8AC3E}">
        <p14:creationId xmlns:p14="http://schemas.microsoft.com/office/powerpoint/2010/main" val="48331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64088" y="40466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endParaRPr lang="ru-RU" b="1" dirty="0"/>
          </a:p>
        </p:txBody>
      </p:sp>
      <p:pic>
        <p:nvPicPr>
          <p:cNvPr id="7172" name="Picture 4" descr="https://krot.info/uploads/posts/2020-01/1579209234_8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vatars.mds.yandex.net/get-zen_doc/751940/pub_5d178c07913f0600acb02137_5d178c296ef88600ac0369e3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8" y="-1817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53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рина\Desktop\Презентация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49"/>
            <a:ext cx="5181600" cy="6864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476672"/>
            <a:ext cx="35283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dirty="0"/>
              <a:t>День партизан и подпольщиков – новая дата в календаре памятных дат России, </a:t>
            </a:r>
            <a:r>
              <a:rPr lang="ru-RU" dirty="0" smtClean="0"/>
              <a:t>пополнившая его в </a:t>
            </a:r>
            <a:r>
              <a:rPr lang="ru-RU" dirty="0"/>
              <a:t>2010 году</a:t>
            </a:r>
            <a:r>
              <a:rPr lang="ru-RU" dirty="0" smtClean="0"/>
              <a:t>. </a:t>
            </a:r>
          </a:p>
          <a:p>
            <a:pPr indent="457200"/>
            <a:r>
              <a:rPr lang="ru-RU" dirty="0" smtClean="0"/>
              <a:t>Именно </a:t>
            </a:r>
            <a:r>
              <a:rPr lang="ru-RU" dirty="0"/>
              <a:t>29 июня 1941 года вышла Директива Совнаркома СССР и ЦК ВКП(б), адресованная партийным и советским организациям прифронтовых регионов районов страны</a:t>
            </a:r>
            <a:r>
              <a:rPr lang="ru-RU" dirty="0" smtClean="0"/>
              <a:t>. </a:t>
            </a:r>
            <a:r>
              <a:rPr lang="ru-RU" dirty="0"/>
              <a:t>В Директиве была сформулирована необходимость организации на захваченной врагом территории партизанских отрядов.</a:t>
            </a:r>
          </a:p>
        </p:txBody>
      </p:sp>
    </p:spTree>
    <p:extLst>
      <p:ext uri="{BB962C8B-B14F-4D97-AF65-F5344CB8AC3E}">
        <p14:creationId xmlns:p14="http://schemas.microsoft.com/office/powerpoint/2010/main" val="79377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рина\Desktop\Презентация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6" y="-27384"/>
            <a:ext cx="91654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84168" y="431014"/>
            <a:ext cx="28083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/>
              <a:t>Директивой предписывалось: «в занятых врагом областях создавать партизанские отряды и диверсионные группы для борьбы с частями армии противника..., создавать для врага и всех его пособников невыносимые условия, преследовать их на каждом шагу и уничтожать, срывать все их мероприятия».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8" name="Picture 6" descr="C:\Users\Ирина\Desktop\Презентация\Картинки\img11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20" y="188640"/>
            <a:ext cx="1872207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Ирина\Desktop\Презентация\Картинки\img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08720"/>
            <a:ext cx="2016223" cy="309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Ирина\Desktop\Презентация\Картинки\RNXOh4j5Eg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" t="2211" r="4391"/>
          <a:stretch/>
        </p:blipFill>
        <p:spPr bwMode="auto">
          <a:xfrm>
            <a:off x="3799342" y="2276872"/>
            <a:ext cx="2060620" cy="3184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6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рина\Desktop\Презентация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429232"/>
            <a:ext cx="3960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/>
              <a:t>Советские партизаны </a:t>
            </a:r>
            <a:r>
              <a:rPr lang="ru-RU" dirty="0" smtClean="0"/>
              <a:t> и подпольщики — </a:t>
            </a:r>
            <a:r>
              <a:rPr lang="ru-RU" dirty="0"/>
              <a:t>составная часть антифашистского движения </a:t>
            </a:r>
            <a:r>
              <a:rPr lang="ru-RU" dirty="0" smtClean="0"/>
              <a:t>Сопротивления </a:t>
            </a:r>
            <a:r>
              <a:rPr lang="ru-RU" dirty="0">
                <a:solidFill>
                  <a:prstClr val="black"/>
                </a:solidFill>
              </a:rPr>
              <a:t>— </a:t>
            </a:r>
            <a:r>
              <a:rPr lang="ru-RU" dirty="0" smtClean="0"/>
              <a:t>боролись </a:t>
            </a:r>
            <a:r>
              <a:rPr lang="ru-RU" dirty="0"/>
              <a:t>методами партизанской войны с Германией и её союзниками на оккупированных </a:t>
            </a:r>
            <a:r>
              <a:rPr lang="ru-RU" dirty="0" smtClean="0"/>
              <a:t>территориях </a:t>
            </a:r>
            <a:r>
              <a:rPr lang="ru-RU" dirty="0"/>
              <a:t>СССР в период Великой Отечественной войны. Основной целью партизанской войны было разрушение системы обеспечения фронта — нарушение связи и коммуникаций, работы </a:t>
            </a:r>
            <a:r>
              <a:rPr lang="ru-RU" dirty="0" smtClean="0"/>
              <a:t> </a:t>
            </a:r>
            <a:r>
              <a:rPr lang="ru-RU" dirty="0"/>
              <a:t>автомобильного и железнодорожного сообщения (так называемая </a:t>
            </a:r>
            <a:r>
              <a:rPr lang="ru-RU" dirty="0" smtClean="0"/>
              <a:t>рельсовая война).</a:t>
            </a:r>
            <a:endParaRPr lang="ru-RU" dirty="0"/>
          </a:p>
        </p:txBody>
      </p:sp>
      <p:pic>
        <p:nvPicPr>
          <p:cNvPr id="4098" name="Picture 2" descr="http://cp16.nevsepic.com.ua/263/26268/thumbs/1455872627-0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7" y="260648"/>
            <a:ext cx="4176464" cy="5415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39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рина\Desktop\Презентация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0982" y="147591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dirty="0"/>
              <a:t>Партизанами было уничтожено, ранено и захвачено в плен более миллиона фашистов и их пособников</a:t>
            </a:r>
            <a:r>
              <a:rPr lang="ru-RU" dirty="0" smtClean="0"/>
              <a:t>, </a:t>
            </a:r>
            <a:r>
              <a:rPr lang="ru-RU" dirty="0"/>
              <a:t>уничтожено более четырех тысяч танков и бронемашин, 65 тысяч автомашин, 1100 самолетов противника. В массовых операциях было разрушено и повреждено 1600 железнодорожных мостов, пущено под откос более 20 тысяч железнодорожных эшелонов гитлеровских войск.</a:t>
            </a:r>
          </a:p>
        </p:txBody>
      </p:sp>
      <p:pic>
        <p:nvPicPr>
          <p:cNvPr id="5122" name="Picture 2" descr="https://permartmuseum.ru/uploads/2019/10/23/R975-975_3dfd8e93b7f303111ecd2a3018c919f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87"/>
          <a:stretch/>
        </p:blipFill>
        <p:spPr bwMode="auto">
          <a:xfrm>
            <a:off x="683568" y="2020977"/>
            <a:ext cx="7920880" cy="450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49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рина\Desktop\Презентация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ds04.infourok.ru/uploads/ex/0d21/0016b5e8-8a6f311b/2/img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3" r="1700"/>
          <a:stretch/>
        </p:blipFill>
        <p:spPr bwMode="auto">
          <a:xfrm>
            <a:off x="323526" y="116632"/>
            <a:ext cx="487906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36096" y="590777"/>
            <a:ext cx="33174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/>
              <a:t>Всего за годы войны в </a:t>
            </a:r>
            <a:r>
              <a:rPr lang="ru-RU" dirty="0" smtClean="0"/>
              <a:t>тылу </a:t>
            </a:r>
            <a:r>
              <a:rPr lang="ru-RU" dirty="0"/>
              <a:t>врага на оккупированной территории СССР действовали 6 200 партизанских отрядов и </a:t>
            </a:r>
            <a:r>
              <a:rPr lang="ru-RU" dirty="0" smtClean="0"/>
              <a:t>соединений </a:t>
            </a:r>
            <a:r>
              <a:rPr lang="ru-RU" dirty="0">
                <a:solidFill>
                  <a:prstClr val="black"/>
                </a:solidFill>
              </a:rPr>
              <a:t>— </a:t>
            </a:r>
            <a:r>
              <a:rPr lang="ru-RU" dirty="0" smtClean="0"/>
              <a:t>более </a:t>
            </a:r>
            <a:r>
              <a:rPr lang="ru-RU" dirty="0"/>
              <a:t>одного миллиона подпольщиков и партизан всех возрастов, включая женщин и детей</a:t>
            </a:r>
            <a:r>
              <a:rPr lang="ru-RU" dirty="0" smtClean="0"/>
              <a:t>.</a:t>
            </a:r>
          </a:p>
          <a:p>
            <a:pPr indent="457200" algn="just"/>
            <a:r>
              <a:rPr lang="ru-RU" dirty="0"/>
              <a:t>За проявленные мужество и героизм </a:t>
            </a:r>
            <a:r>
              <a:rPr lang="ru-RU" dirty="0" smtClean="0"/>
              <a:t>более </a:t>
            </a:r>
            <a:r>
              <a:rPr lang="ru-RU" dirty="0"/>
              <a:t>311 тысяч партизан были награждены государственными наградами СССР, из них 248 человек стали Героями Советского </a:t>
            </a:r>
            <a:r>
              <a:rPr lang="ru-RU" dirty="0" smtClean="0"/>
              <a:t>Союза.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01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рина\Desktop\Презентация\img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16632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>
                <a:cs typeface="Arial" panose="020B0604020202020204" pitchFamily="34" charset="0"/>
              </a:rPr>
              <a:t>Предлагаем вам вспомнить некоторые книги, </a:t>
            </a:r>
            <a:r>
              <a:rPr lang="ru-RU" dirty="0" smtClean="0">
                <a:cs typeface="Arial" panose="020B0604020202020204" pitchFamily="34" charset="0"/>
              </a:rPr>
              <a:t>в которых раскрывается </a:t>
            </a:r>
            <a:r>
              <a:rPr lang="ru-RU" dirty="0">
                <a:cs typeface="Arial" panose="020B0604020202020204" pitchFamily="34" charset="0"/>
              </a:rPr>
              <a:t>деятельность советских партизан и подпольщиков в годы Великой Отечественной войны.</a:t>
            </a:r>
          </a:p>
        </p:txBody>
      </p:sp>
      <p:pic>
        <p:nvPicPr>
          <p:cNvPr id="9" name="Picture 2" descr="Быстров В. - Герои подполья. О борьбе советских патриотов в тылу немецко-фашистских захватчиков в годы Великой Отечественной войны. Выпуск первый скачать бесплатн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338" y="743557"/>
            <a:ext cx="1660774" cy="2454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sun9-62.userapi.com/c857628/v857628260/1080d5/0-eN95-g5D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2204"/>
            <a:ext cx="1533622" cy="2401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Александр Фадеев.&#10;МОЛОДАЯ ГВАРДИЯ.&#10;2005 год издания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"/>
          <a:stretch/>
        </p:blipFill>
        <p:spPr bwMode="auto">
          <a:xfrm>
            <a:off x="377400" y="1353184"/>
            <a:ext cx="1746328" cy="2697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Илья Вергасов - Крымские тетради обложка книг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943" y="1971017"/>
            <a:ext cx="1674705" cy="2612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1.bp.blogspot.com/-rNIRPlE62r0/V3LkVatexsI/AAAAAAAAQIg/_ppQS_4GfFgJOiPw7s4X1sBAfoFDBgXswCLcB/s1600/%25D0%2590%25D0%25BB%25D0%25B5%25D0%25BA%25D1%2581%25D0%25B8%25D0%25B5%25D0%25B2%25D0%25B8%25D1%2587%2B%25D0%25A1.%2B%25D0%2590.%2B%25C2%25AB%25D0%25A3%2B%25D0%25B2%25D0%25BE%25D0%25B9%25D0%25BD%25D1%258B%2B%25D0%25BD%25D0%25B5%2B%25D0%25B6%25D0%25B5%25D0%25BD%25D1%2581%25D0%25BA%25D0%25BE%25D0%25B5%2B%25D0%25BB%25D0%25B8%25D1%2586%25D0%25BE%25E2%2580%25A6%25C2%25BB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62" y="2996951"/>
            <a:ext cx="1728192" cy="2535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cv4.litres.ru/pub/c/cover/753344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733" y="2996951"/>
            <a:ext cx="1494058" cy="2317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http://4.bp.blogspot.com/-HY1SrNcfA6o/VBrJ5PRaPJI/AAAAAAAADa0/fJg_BBM5f_k/s1600/%D0%98%D0%B7%D0%BE%D0%B1%D1%80%D0%B0%D0%B6%D0%B5%D0%BD%D0%B8%D0%B5%2B009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" t="261" r="2712" b="1797"/>
          <a:stretch/>
        </p:blipFill>
        <p:spPr bwMode="auto">
          <a:xfrm>
            <a:off x="4824028" y="3540022"/>
            <a:ext cx="1512168" cy="2212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96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рина\Desktop\Презентация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404664"/>
            <a:ext cx="44644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/>
              <a:t>Александр </a:t>
            </a:r>
            <a:r>
              <a:rPr lang="ru-RU" dirty="0"/>
              <a:t>Фадеев в 1946 году написал роман «Молодая гвардия» на основе реальных событий: в Краснодоне совсем молодые ребята, вчерашние школьники, оказавшись в оккупации, сумели объединиться и оказать врагу ожесточенное сопротивление. Они сражались, как могли, за свои юношеские идеалы, за чувство собственного достоинства, за Родину. Организация была раскрыта врагом, и большинство ее участников погибло</a:t>
            </a:r>
            <a:r>
              <a:rPr lang="ru-RU" dirty="0" smtClean="0"/>
              <a:t>.</a:t>
            </a:r>
          </a:p>
          <a:p>
            <a:pPr indent="457200" algn="just"/>
            <a:r>
              <a:rPr lang="ru-RU" dirty="0"/>
              <a:t>Трагическая история юных героев со временем не потеряла своей актуальности, ведь честь и достоинство, любовь и дружба всегда противостоят страху, приспособленчеству, </a:t>
            </a:r>
            <a:r>
              <a:rPr lang="ru-RU" dirty="0" smtClean="0"/>
              <a:t>предательству.</a:t>
            </a:r>
          </a:p>
          <a:p>
            <a:pPr indent="457200"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4" descr="Молодая гвардия. Александр Фадее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azbukivedia.ru/wa-data/public/shop/products/00/webp/49/51/25149/images/63234/63234.970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03648" y="4581128"/>
            <a:ext cx="2745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Фадеев, А. А. Молодая гвардия  / А. Фадеев. - Москва : </a:t>
            </a:r>
            <a:r>
              <a:rPr lang="ru-RU" dirty="0" smtClean="0">
                <a:solidFill>
                  <a:srgbClr val="002060"/>
                </a:solidFill>
              </a:rPr>
              <a:t>Детская литература, 2015.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7" name="Picture 9" descr="Александр Фадеев.&#10;МОЛОДАЯ ГВАРДИЯ.&#10;2005 год издани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"/>
          <a:stretch/>
        </p:blipFill>
        <p:spPr bwMode="auto">
          <a:xfrm>
            <a:off x="1258596" y="257888"/>
            <a:ext cx="2746846" cy="4243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19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рина\Desktop\Презентация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Быстров В. - Герои подполья. О борьбе советских патриотов в тылу немецко-фашистских захватчиков в годы Великой Отечественной войны. Выпуск первый скачать бесплатн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2520280" cy="3725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6171" y="260648"/>
            <a:ext cx="526983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>
                <a:cs typeface="Arial" panose="020B0604020202020204" pitchFamily="34" charset="0"/>
              </a:rPr>
              <a:t>Книга о </a:t>
            </a:r>
            <a:r>
              <a:rPr lang="ru-RU" dirty="0" smtClean="0">
                <a:cs typeface="Arial" panose="020B0604020202020204" pitchFamily="34" charset="0"/>
              </a:rPr>
              <a:t>подпольщиках</a:t>
            </a:r>
            <a:r>
              <a:rPr lang="ru-RU" dirty="0">
                <a:cs typeface="Arial" panose="020B0604020202020204" pitchFamily="34" charset="0"/>
              </a:rPr>
              <a:t>, героически боровшихся с фашистскими </a:t>
            </a:r>
            <a:r>
              <a:rPr lang="ru-RU" dirty="0" smtClean="0">
                <a:cs typeface="Arial" panose="020B0604020202020204" pitchFamily="34" charset="0"/>
              </a:rPr>
              <a:t>захватчиками. Авторам </a:t>
            </a:r>
            <a:r>
              <a:rPr lang="ru-RU" dirty="0">
                <a:cs typeface="Arial" panose="020B0604020202020204" pitchFamily="34" charset="0"/>
              </a:rPr>
              <a:t>книги пришлось проделать большую кропотливую работу: изучить архивы — сохранившиеся письма, протоколы, донесения, листовки, газеты, документы противника, провести множество бесед с участниками или очевидцами событий, тщательно проверить по крупицам собранные факты</a:t>
            </a:r>
            <a:r>
              <a:rPr lang="ru-RU" dirty="0" smtClean="0">
                <a:cs typeface="Arial" panose="020B0604020202020204" pitchFamily="34" charset="0"/>
              </a:rPr>
              <a:t>.</a:t>
            </a:r>
          </a:p>
          <a:p>
            <a:pPr indent="457200" algn="just"/>
            <a:r>
              <a:rPr lang="ru-RU" dirty="0" smtClean="0">
                <a:cs typeface="Arial" panose="020B0604020202020204" pitchFamily="34" charset="0"/>
              </a:rPr>
              <a:t>В книге удалось собрать </a:t>
            </a:r>
            <a:r>
              <a:rPr lang="ru-RU" dirty="0">
                <a:cs typeface="Arial" panose="020B0604020202020204" pitchFamily="34" charset="0"/>
              </a:rPr>
              <a:t>интересный материал и на его основе воссоздать волнующую картину деятельности сотен подпольных организаций и групп, изумительного мужества и самоотверженности героев подполья</a:t>
            </a:r>
            <a:r>
              <a:rPr lang="ru-RU" dirty="0" smtClean="0">
                <a:cs typeface="Arial" panose="020B0604020202020204" pitchFamily="34" charset="0"/>
              </a:rPr>
              <a:t>. Каждая </a:t>
            </a:r>
            <a:r>
              <a:rPr lang="ru-RU" dirty="0">
                <a:cs typeface="Arial" panose="020B0604020202020204" pitchFamily="34" charset="0"/>
              </a:rPr>
              <a:t>статья книги раскрывает специфику, конкретные местные условия подпольной борьбы в какой‑то </a:t>
            </a:r>
            <a:r>
              <a:rPr lang="ru-RU" dirty="0" smtClean="0">
                <a:cs typeface="Arial" panose="020B0604020202020204" pitchFamily="34" charset="0"/>
              </a:rPr>
              <a:t>области</a:t>
            </a:r>
            <a:r>
              <a:rPr lang="ru-RU" dirty="0">
                <a:cs typeface="Arial" panose="020B0604020202020204" pitchFamily="34" charset="0"/>
              </a:rPr>
              <a:t>, республике </a:t>
            </a:r>
            <a:r>
              <a:rPr lang="ru-RU" dirty="0" smtClean="0">
                <a:cs typeface="Arial" panose="020B0604020202020204" pitchFamily="34" charset="0"/>
              </a:rPr>
              <a:t>или городе СССР. </a:t>
            </a:r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5891" y="4293096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Быстров, В. Герои подполья. </a:t>
            </a:r>
            <a:r>
              <a:rPr lang="ru-RU" dirty="0" smtClean="0">
                <a:solidFill>
                  <a:srgbClr val="002060"/>
                </a:solidFill>
              </a:rPr>
              <a:t>Выпуск </a:t>
            </a:r>
            <a:r>
              <a:rPr lang="ru-RU" dirty="0">
                <a:solidFill>
                  <a:srgbClr val="002060"/>
                </a:solidFill>
              </a:rPr>
              <a:t>первый / В. Быстров, - Москва : Политиздат, 1972.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8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1037</Words>
  <Application>Microsoft Office PowerPoint</Application>
  <PresentationFormat>Экран (4:3)</PresentationFormat>
  <Paragraphs>37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HP</cp:lastModifiedBy>
  <cp:revision>37</cp:revision>
  <dcterms:created xsi:type="dcterms:W3CDTF">2020-06-15T19:01:14Z</dcterms:created>
  <dcterms:modified xsi:type="dcterms:W3CDTF">2020-06-19T12:30:13Z</dcterms:modified>
</cp:coreProperties>
</file>