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BCAB919-D4F9-4F3E-B080-88ABCB7B4E80}"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2AA0F-938E-4F36-BC18-1E510B1C9559}" type="slidenum">
              <a:rPr lang="ru-RU" smtClean="0"/>
              <a:t>‹#›</a:t>
            </a:fld>
            <a:endParaRPr lang="ru-RU"/>
          </a:p>
        </p:txBody>
      </p:sp>
    </p:spTree>
    <p:extLst>
      <p:ext uri="{BB962C8B-B14F-4D97-AF65-F5344CB8AC3E}">
        <p14:creationId xmlns:p14="http://schemas.microsoft.com/office/powerpoint/2010/main" val="23038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CAB919-D4F9-4F3E-B080-88ABCB7B4E80}"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2AA0F-938E-4F36-BC18-1E510B1C9559}" type="slidenum">
              <a:rPr lang="ru-RU" smtClean="0"/>
              <a:t>‹#›</a:t>
            </a:fld>
            <a:endParaRPr lang="ru-RU"/>
          </a:p>
        </p:txBody>
      </p:sp>
    </p:spTree>
    <p:extLst>
      <p:ext uri="{BB962C8B-B14F-4D97-AF65-F5344CB8AC3E}">
        <p14:creationId xmlns:p14="http://schemas.microsoft.com/office/powerpoint/2010/main" val="354602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CAB919-D4F9-4F3E-B080-88ABCB7B4E80}"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2AA0F-938E-4F36-BC18-1E510B1C9559}" type="slidenum">
              <a:rPr lang="ru-RU" smtClean="0"/>
              <a:t>‹#›</a:t>
            </a:fld>
            <a:endParaRPr lang="ru-RU"/>
          </a:p>
        </p:txBody>
      </p:sp>
    </p:spTree>
    <p:extLst>
      <p:ext uri="{BB962C8B-B14F-4D97-AF65-F5344CB8AC3E}">
        <p14:creationId xmlns:p14="http://schemas.microsoft.com/office/powerpoint/2010/main" val="82178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CAB919-D4F9-4F3E-B080-88ABCB7B4E80}"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2AA0F-938E-4F36-BC18-1E510B1C9559}" type="slidenum">
              <a:rPr lang="ru-RU" smtClean="0"/>
              <a:t>‹#›</a:t>
            </a:fld>
            <a:endParaRPr lang="ru-RU"/>
          </a:p>
        </p:txBody>
      </p:sp>
    </p:spTree>
    <p:extLst>
      <p:ext uri="{BB962C8B-B14F-4D97-AF65-F5344CB8AC3E}">
        <p14:creationId xmlns:p14="http://schemas.microsoft.com/office/powerpoint/2010/main" val="186545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CAB919-D4F9-4F3E-B080-88ABCB7B4E80}"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2AA0F-938E-4F36-BC18-1E510B1C9559}" type="slidenum">
              <a:rPr lang="ru-RU" smtClean="0"/>
              <a:t>‹#›</a:t>
            </a:fld>
            <a:endParaRPr lang="ru-RU"/>
          </a:p>
        </p:txBody>
      </p:sp>
    </p:spTree>
    <p:extLst>
      <p:ext uri="{BB962C8B-B14F-4D97-AF65-F5344CB8AC3E}">
        <p14:creationId xmlns:p14="http://schemas.microsoft.com/office/powerpoint/2010/main" val="133618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BCAB919-D4F9-4F3E-B080-88ABCB7B4E80}" type="datetimeFigureOut">
              <a:rPr lang="ru-RU" smtClean="0"/>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52AA0F-938E-4F36-BC18-1E510B1C9559}" type="slidenum">
              <a:rPr lang="ru-RU" smtClean="0"/>
              <a:t>‹#›</a:t>
            </a:fld>
            <a:endParaRPr lang="ru-RU"/>
          </a:p>
        </p:txBody>
      </p:sp>
    </p:spTree>
    <p:extLst>
      <p:ext uri="{BB962C8B-B14F-4D97-AF65-F5344CB8AC3E}">
        <p14:creationId xmlns:p14="http://schemas.microsoft.com/office/powerpoint/2010/main" val="12575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BCAB919-D4F9-4F3E-B080-88ABCB7B4E80}" type="datetimeFigureOut">
              <a:rPr lang="ru-RU" smtClean="0"/>
              <a:t>29.10.2020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52AA0F-938E-4F36-BC18-1E510B1C9559}" type="slidenum">
              <a:rPr lang="ru-RU" smtClean="0"/>
              <a:t>‹#›</a:t>
            </a:fld>
            <a:endParaRPr lang="ru-RU"/>
          </a:p>
        </p:txBody>
      </p:sp>
    </p:spTree>
    <p:extLst>
      <p:ext uri="{BB962C8B-B14F-4D97-AF65-F5344CB8AC3E}">
        <p14:creationId xmlns:p14="http://schemas.microsoft.com/office/powerpoint/2010/main" val="214457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BCAB919-D4F9-4F3E-B080-88ABCB7B4E80}" type="datetimeFigureOut">
              <a:rPr lang="ru-RU" smtClean="0"/>
              <a:t>29.10.2020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52AA0F-938E-4F36-BC18-1E510B1C9559}" type="slidenum">
              <a:rPr lang="ru-RU" smtClean="0"/>
              <a:t>‹#›</a:t>
            </a:fld>
            <a:endParaRPr lang="ru-RU"/>
          </a:p>
        </p:txBody>
      </p:sp>
    </p:spTree>
    <p:extLst>
      <p:ext uri="{BB962C8B-B14F-4D97-AF65-F5344CB8AC3E}">
        <p14:creationId xmlns:p14="http://schemas.microsoft.com/office/powerpoint/2010/main" val="68719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CAB919-D4F9-4F3E-B080-88ABCB7B4E80}" type="datetimeFigureOut">
              <a:rPr lang="ru-RU" smtClean="0"/>
              <a:t>29.10.2020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52AA0F-938E-4F36-BC18-1E510B1C9559}" type="slidenum">
              <a:rPr lang="ru-RU" smtClean="0"/>
              <a:t>‹#›</a:t>
            </a:fld>
            <a:endParaRPr lang="ru-RU"/>
          </a:p>
        </p:txBody>
      </p:sp>
    </p:spTree>
    <p:extLst>
      <p:ext uri="{BB962C8B-B14F-4D97-AF65-F5344CB8AC3E}">
        <p14:creationId xmlns:p14="http://schemas.microsoft.com/office/powerpoint/2010/main" val="70751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CAB919-D4F9-4F3E-B080-88ABCB7B4E80}" type="datetimeFigureOut">
              <a:rPr lang="ru-RU" smtClean="0"/>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52AA0F-938E-4F36-BC18-1E510B1C9559}" type="slidenum">
              <a:rPr lang="ru-RU" smtClean="0"/>
              <a:t>‹#›</a:t>
            </a:fld>
            <a:endParaRPr lang="ru-RU"/>
          </a:p>
        </p:txBody>
      </p:sp>
    </p:spTree>
    <p:extLst>
      <p:ext uri="{BB962C8B-B14F-4D97-AF65-F5344CB8AC3E}">
        <p14:creationId xmlns:p14="http://schemas.microsoft.com/office/powerpoint/2010/main" val="351431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CAB919-D4F9-4F3E-B080-88ABCB7B4E80}" type="datetimeFigureOut">
              <a:rPr lang="ru-RU" smtClean="0"/>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52AA0F-938E-4F36-BC18-1E510B1C9559}" type="slidenum">
              <a:rPr lang="ru-RU" smtClean="0"/>
              <a:t>‹#›</a:t>
            </a:fld>
            <a:endParaRPr lang="ru-RU"/>
          </a:p>
        </p:txBody>
      </p:sp>
    </p:spTree>
    <p:extLst>
      <p:ext uri="{BB962C8B-B14F-4D97-AF65-F5344CB8AC3E}">
        <p14:creationId xmlns:p14="http://schemas.microsoft.com/office/powerpoint/2010/main" val="307381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AB919-D4F9-4F3E-B080-88ABCB7B4E80}" type="datetimeFigureOut">
              <a:rPr lang="ru-RU" smtClean="0"/>
              <a:t>29.10.2020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2AA0F-938E-4F36-BC18-1E510B1C9559}" type="slidenum">
              <a:rPr lang="ru-RU" smtClean="0"/>
              <a:t>‹#›</a:t>
            </a:fld>
            <a:endParaRPr lang="ru-RU"/>
          </a:p>
        </p:txBody>
      </p:sp>
    </p:spTree>
    <p:extLst>
      <p:ext uri="{BB962C8B-B14F-4D97-AF65-F5344CB8AC3E}">
        <p14:creationId xmlns:p14="http://schemas.microsoft.com/office/powerpoint/2010/main" val="1658623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04663"/>
            <a:ext cx="8280920" cy="2304257"/>
          </a:xfrm>
        </p:spPr>
        <p:txBody>
          <a:bodyPr>
            <a:normAutofit fontScale="90000"/>
          </a:bodyPr>
          <a:lstStyle/>
          <a:p>
            <a:r>
              <a:rPr lang="ru-RU" sz="4900" b="1" i="1" dirty="0" smtClean="0">
                <a:solidFill>
                  <a:srgbClr val="0070C0"/>
                </a:solidFill>
                <a:latin typeface="+mn-lt"/>
              </a:rPr>
              <a:t>«Он весь - дитя добра и света»</a:t>
            </a:r>
            <a:r>
              <a:rPr lang="ru-RU" sz="2000" b="1" dirty="0" smtClean="0">
                <a:solidFill>
                  <a:srgbClr val="0070C0"/>
                </a:solidFill>
              </a:rPr>
              <a:t/>
            </a:r>
            <a:br>
              <a:rPr lang="ru-RU" sz="2000" b="1" dirty="0" smtClean="0">
                <a:solidFill>
                  <a:srgbClr val="0070C0"/>
                </a:solidFill>
              </a:rPr>
            </a:br>
            <a:r>
              <a:rPr lang="ru-RU" sz="2800" dirty="0"/>
              <a:t>О</a:t>
            </a:r>
            <a:r>
              <a:rPr lang="ru-RU" sz="2800" dirty="0" smtClean="0"/>
              <a:t>собо </a:t>
            </a:r>
            <a:r>
              <a:rPr lang="ru-RU" sz="2800" dirty="0" smtClean="0"/>
              <a:t>ценные издания произведений А.А. </a:t>
            </a:r>
            <a:r>
              <a:rPr lang="ru-RU" sz="2800" dirty="0" smtClean="0"/>
              <a:t>Блока</a:t>
            </a:r>
            <a:br>
              <a:rPr lang="ru-RU" sz="2800" dirty="0" smtClean="0"/>
            </a:br>
            <a:r>
              <a:rPr lang="ru-RU" sz="2800" dirty="0" smtClean="0"/>
              <a:t> </a:t>
            </a:r>
            <a:r>
              <a:rPr lang="ru-RU" sz="2800" dirty="0" smtClean="0"/>
              <a:t>и критические работы современников поэта </a:t>
            </a:r>
            <a:br>
              <a:rPr lang="ru-RU" sz="2800" dirty="0" smtClean="0"/>
            </a:br>
            <a:r>
              <a:rPr lang="ru-RU" sz="2800" dirty="0" smtClean="0"/>
              <a:t>из фонда отдела редкой книги </a:t>
            </a:r>
            <a:br>
              <a:rPr lang="ru-RU" sz="2800" dirty="0" smtClean="0"/>
            </a:br>
            <a:r>
              <a:rPr lang="ru-RU" sz="2800" dirty="0" smtClean="0"/>
              <a:t>ККУНБ им. А.С. Пушкина</a:t>
            </a:r>
            <a:br>
              <a:rPr lang="ru-RU" sz="2800" dirty="0" smtClean="0"/>
            </a:br>
            <a:endParaRPr lang="ru-RU" sz="2800" dirty="0"/>
          </a:p>
        </p:txBody>
      </p:sp>
      <p:sp>
        <p:nvSpPr>
          <p:cNvPr id="3" name="Подзаголовок 2"/>
          <p:cNvSpPr>
            <a:spLocks noGrp="1"/>
          </p:cNvSpPr>
          <p:nvPr>
            <p:ph type="subTitle" idx="1"/>
          </p:nvPr>
        </p:nvSpPr>
        <p:spPr>
          <a:xfrm>
            <a:off x="611560" y="5661248"/>
            <a:ext cx="7920880" cy="1008112"/>
          </a:xfrm>
        </p:spPr>
        <p:txBody>
          <a:bodyPr>
            <a:normAutofit lnSpcReduction="10000"/>
          </a:bodyPr>
          <a:lstStyle/>
          <a:p>
            <a:r>
              <a:rPr lang="ru-RU" sz="2800" i="1" dirty="0" smtClean="0">
                <a:solidFill>
                  <a:schemeClr val="tx2"/>
                </a:solidFill>
              </a:rPr>
              <a:t>к 140-летию со </a:t>
            </a:r>
            <a:r>
              <a:rPr lang="ru-RU" sz="2800" i="1" smtClean="0">
                <a:solidFill>
                  <a:schemeClr val="tx2"/>
                </a:solidFill>
              </a:rPr>
              <a:t>дня рождения</a:t>
            </a:r>
            <a:endParaRPr lang="ru-RU" sz="2800" i="1" dirty="0" smtClean="0">
              <a:solidFill>
                <a:schemeClr val="tx2"/>
              </a:solidFill>
            </a:endParaRPr>
          </a:p>
          <a:p>
            <a:r>
              <a:rPr lang="ru-RU" sz="2800" dirty="0" smtClean="0">
                <a:solidFill>
                  <a:schemeClr val="tx2"/>
                </a:solidFill>
              </a:rPr>
              <a:t>(28 ноября 1880 – 7 августа 1921)</a:t>
            </a:r>
          </a:p>
          <a:p>
            <a:endParaRPr lang="ru-RU" dirty="0">
              <a:solidFill>
                <a:schemeClr val="tx2"/>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6782" y="2780928"/>
            <a:ext cx="2376264" cy="279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650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274637"/>
            <a:ext cx="4114800" cy="6130103"/>
          </a:xfrm>
        </p:spPr>
        <p:txBody>
          <a:bodyPr>
            <a:normAutofit/>
          </a:bodyPr>
          <a:lstStyle/>
          <a:p>
            <a:r>
              <a:rPr lang="ru-RU" sz="2000" b="1" i="1" dirty="0" smtClean="0">
                <a:latin typeface="Times New Roman" panose="02020603050405020304" pitchFamily="18" charset="0"/>
                <a:cs typeface="Times New Roman" panose="02020603050405020304" pitchFamily="18" charset="0"/>
              </a:rPr>
              <a:t>Блок, А. А. </a:t>
            </a:r>
            <a:r>
              <a:rPr lang="ru-RU" sz="2000" b="1" i="1" dirty="0">
                <a:latin typeface="Times New Roman" panose="02020603050405020304" pitchFamily="18" charset="0"/>
                <a:cs typeface="Times New Roman" panose="02020603050405020304" pitchFamily="18" charset="0"/>
              </a:rPr>
              <a:t>Двенадцать. </a:t>
            </a:r>
            <a:r>
              <a:rPr lang="ru-RU" sz="2000" b="1" i="1" dirty="0" smtClean="0">
                <a:latin typeface="Times New Roman" panose="02020603050405020304" pitchFamily="18" charset="0"/>
                <a:cs typeface="Times New Roman" panose="02020603050405020304" pitchFamily="18" charset="0"/>
              </a:rPr>
              <a:t>Скифы</a:t>
            </a:r>
            <a:br>
              <a:rPr lang="ru-RU" sz="2000" b="1" i="1"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Петроград, 1924.</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Обложка работы художника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В.Д. Замирайло</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endParaRPr lang="ru-RU" sz="20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260648"/>
            <a:ext cx="4114800" cy="5865515"/>
          </a:xfrm>
        </p:spPr>
        <p:txBody>
          <a:bodyPr/>
          <a:lstStyle/>
          <a:p>
            <a:endParaRPr lang="ru-RU" dirty="0"/>
          </a:p>
        </p:txBody>
      </p:sp>
      <p:pic>
        <p:nvPicPr>
          <p:cNvPr id="2050" name="Picture 2" descr="D:\Users\vav\Pictures\Мои сканированные изображения\2020-10 (окт)\сканирование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4248472" cy="6000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890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224136"/>
          </a:xfrm>
        </p:spPr>
        <p:txBody>
          <a:bodyPr>
            <a:normAutofit/>
          </a:bodyPr>
          <a:lstStyle/>
          <a:p>
            <a:r>
              <a:rPr lang="ru-RU" sz="2000" b="1" i="1" dirty="0" smtClean="0">
                <a:latin typeface="Times New Roman" panose="02020603050405020304" pitchFamily="18" charset="0"/>
                <a:cs typeface="Times New Roman" panose="02020603050405020304" pitchFamily="18" charset="0"/>
              </a:rPr>
              <a:t>Чуковский, К. </a:t>
            </a:r>
            <a:r>
              <a:rPr lang="ru-RU" sz="2000" b="1" i="1" dirty="0">
                <a:latin typeface="Times New Roman" panose="02020603050405020304" pitchFamily="18" charset="0"/>
                <a:cs typeface="Times New Roman" panose="02020603050405020304" pitchFamily="18" charset="0"/>
              </a:rPr>
              <a:t>И. От Чехова до наших дней </a:t>
            </a:r>
            <a:r>
              <a:rPr lang="ru-RU" sz="2000" b="1" i="1" dirty="0" smtClean="0">
                <a:latin typeface="Times New Roman" panose="02020603050405020304" pitchFamily="18" charset="0"/>
                <a:cs typeface="Times New Roman" panose="02020603050405020304" pitchFamily="18" charset="0"/>
              </a:rPr>
              <a:t>: </a:t>
            </a:r>
            <a:br>
              <a:rPr lang="ru-RU" sz="2000" b="1" i="1" dirty="0" smtClean="0">
                <a:latin typeface="Times New Roman" panose="02020603050405020304" pitchFamily="18" charset="0"/>
                <a:cs typeface="Times New Roman" panose="02020603050405020304" pitchFamily="18" charset="0"/>
              </a:rPr>
            </a:br>
            <a:r>
              <a:rPr lang="ru-RU" sz="2000" b="1" i="1" dirty="0" smtClean="0">
                <a:latin typeface="Times New Roman" panose="02020603050405020304" pitchFamily="18" charset="0"/>
                <a:cs typeface="Times New Roman" panose="02020603050405020304" pitchFamily="18" charset="0"/>
              </a:rPr>
              <a:t>литературные </a:t>
            </a:r>
            <a:r>
              <a:rPr lang="ru-RU" sz="2000" b="1" i="1" dirty="0">
                <a:latin typeface="Times New Roman" panose="02020603050405020304" pitchFamily="18" charset="0"/>
                <a:cs typeface="Times New Roman" panose="02020603050405020304" pitchFamily="18" charset="0"/>
              </a:rPr>
              <a:t>портреты : </a:t>
            </a:r>
            <a:r>
              <a:rPr lang="ru-RU" sz="2000" b="1" i="1" dirty="0" smtClean="0">
                <a:latin typeface="Times New Roman" panose="02020603050405020304" pitchFamily="18" charset="0"/>
                <a:cs typeface="Times New Roman" panose="02020603050405020304" pitchFamily="18" charset="0"/>
              </a:rPr>
              <a:t>характеристики</a:t>
            </a:r>
            <a:br>
              <a:rPr lang="ru-RU" sz="2000" b="1" i="1"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Санкт-Петербург : Т-во М. О. Вольф, </a:t>
            </a:r>
            <a:r>
              <a:rPr lang="ru-RU" sz="2000" dirty="0" smtClean="0">
                <a:latin typeface="Times New Roman" panose="02020603050405020304" pitchFamily="18" charset="0"/>
                <a:cs typeface="Times New Roman" panose="02020603050405020304" pitchFamily="18" charset="0"/>
              </a:rPr>
              <a:t>1908.</a:t>
            </a:r>
            <a:endParaRPr lang="ru-RU" sz="2000" b="1" i="1" dirty="0">
              <a:latin typeface="Times New Roman" panose="02020603050405020304" pitchFamily="18" charset="0"/>
              <a:cs typeface="Times New Roman" panose="02020603050405020304" pitchFamily="18" charset="0"/>
            </a:endParaRPr>
          </a:p>
        </p:txBody>
      </p:sp>
      <p:pic>
        <p:nvPicPr>
          <p:cNvPr id="3074" name="Picture 2" descr="D:\Users\vav\Pictures\Мои сканированные изображения\2020-10 (окт)\сканирование0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6090"/>
            <a:ext cx="3600400" cy="516081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Users\vav\Pictures\Мои сканированные изображения\2020-10 (окт)\сканирование0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416090"/>
            <a:ext cx="3600400" cy="511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216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274638"/>
            <a:ext cx="4186808" cy="5890666"/>
          </a:xfrm>
        </p:spPr>
        <p:txBody>
          <a:bodyPr>
            <a:normAutofit/>
          </a:bodyPr>
          <a:lstStyle/>
          <a:p>
            <a:r>
              <a:rPr lang="ru-RU" sz="2000" b="1" i="1" dirty="0" smtClean="0">
                <a:latin typeface="Times New Roman" panose="02020603050405020304" pitchFamily="18" charset="0"/>
                <a:cs typeface="Times New Roman" panose="02020603050405020304" pitchFamily="18" charset="0"/>
              </a:rPr>
              <a:t>Садовской, Б. </a:t>
            </a:r>
            <a:r>
              <a:rPr lang="ru-RU" sz="2000" b="1" i="1" dirty="0">
                <a:latin typeface="Times New Roman" panose="02020603050405020304" pitchFamily="18" charset="0"/>
                <a:cs typeface="Times New Roman" panose="02020603050405020304" pitchFamily="18" charset="0"/>
              </a:rPr>
              <a:t>А. </a:t>
            </a:r>
            <a:r>
              <a:rPr lang="ru-RU" sz="2000" b="1" i="1" dirty="0" smtClean="0">
                <a:latin typeface="Times New Roman" panose="02020603050405020304" pitchFamily="18" charset="0"/>
                <a:cs typeface="Times New Roman" panose="02020603050405020304" pitchFamily="18" charset="0"/>
              </a:rPr>
              <a:t/>
            </a:r>
            <a:br>
              <a:rPr lang="ru-RU" sz="2000" b="1" i="1" dirty="0" smtClean="0">
                <a:latin typeface="Times New Roman" panose="02020603050405020304" pitchFamily="18" charset="0"/>
                <a:cs typeface="Times New Roman" panose="02020603050405020304" pitchFamily="18" charset="0"/>
              </a:rPr>
            </a:br>
            <a:r>
              <a:rPr lang="ru-RU" sz="2000" b="1" i="1" dirty="0" smtClean="0">
                <a:latin typeface="Times New Roman" panose="02020603050405020304" pitchFamily="18" charset="0"/>
                <a:cs typeface="Times New Roman" panose="02020603050405020304" pitchFamily="18" charset="0"/>
              </a:rPr>
              <a:t>Озимь </a:t>
            </a:r>
            <a:r>
              <a:rPr lang="ru-RU" sz="2000" b="1" i="1" dirty="0">
                <a:latin typeface="Times New Roman" panose="02020603050405020304" pitchFamily="18" charset="0"/>
                <a:cs typeface="Times New Roman" panose="02020603050405020304" pitchFamily="18" charset="0"/>
              </a:rPr>
              <a:t>: статьи о </a:t>
            </a:r>
            <a:r>
              <a:rPr lang="ru-RU" sz="2000" b="1" i="1" dirty="0" smtClean="0">
                <a:latin typeface="Times New Roman" panose="02020603050405020304" pitchFamily="18" charset="0"/>
                <a:cs typeface="Times New Roman" panose="02020603050405020304" pitchFamily="18" charset="0"/>
              </a:rPr>
              <a:t>русской </a:t>
            </a:r>
            <a:r>
              <a:rPr lang="ru-RU" sz="2000" b="1" i="1" dirty="0">
                <a:latin typeface="Times New Roman" panose="02020603050405020304" pitchFamily="18" charset="0"/>
                <a:cs typeface="Times New Roman" panose="02020603050405020304" pitchFamily="18" charset="0"/>
              </a:rPr>
              <a:t>поэзии</a:t>
            </a:r>
            <a:br>
              <a:rPr lang="ru-RU" sz="2000" b="1" i="1"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Петроград : </a:t>
            </a:r>
            <a:r>
              <a:rPr lang="ru-RU" sz="2000" dirty="0" smtClean="0">
                <a:latin typeface="Times New Roman" panose="02020603050405020304" pitchFamily="18" charset="0"/>
                <a:cs typeface="Times New Roman" panose="02020603050405020304" pitchFamily="18" charset="0"/>
              </a:rPr>
              <a:t>типография </a:t>
            </a:r>
            <a:r>
              <a:rPr lang="ru-RU" sz="2000" dirty="0">
                <a:latin typeface="Times New Roman" panose="02020603050405020304" pitchFamily="18" charset="0"/>
                <a:cs typeface="Times New Roman" panose="02020603050405020304" pitchFamily="18" charset="0"/>
              </a:rPr>
              <a:t>"Сириус", 1915</a:t>
            </a:r>
            <a:r>
              <a:rPr lang="ru-RU" sz="2000" dirty="0" smtClean="0">
                <a:latin typeface="Times New Roman" panose="02020603050405020304" pitchFamily="18" charset="0"/>
                <a:cs typeface="Times New Roman" panose="02020603050405020304" pitchFamily="18" charset="0"/>
              </a:rPr>
              <a:t>.</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Книга критических статей поэта, прозаика, критика и литературоведа Серебряного века Бориса Александровича </a:t>
            </a:r>
            <a:r>
              <a:rPr lang="ru-RU" sz="2000" dirty="0" smtClean="0">
                <a:latin typeface="Times New Roman" panose="02020603050405020304" pitchFamily="18" charset="0"/>
                <a:cs typeface="Times New Roman" panose="02020603050405020304" pitchFamily="18" charset="0"/>
              </a:rPr>
              <a:t>Садовского.</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Его сочинения, отличавшиеся беспощадностью, </a:t>
            </a:r>
            <a:r>
              <a:rPr lang="ru-RU" sz="2000" dirty="0">
                <a:latin typeface="Times New Roman" panose="02020603050405020304" pitchFamily="18" charset="0"/>
                <a:cs typeface="Times New Roman" panose="02020603050405020304" pitchFamily="18" charset="0"/>
              </a:rPr>
              <a:t>иногда вызывали общественный резонанс. Например, руководство газеты «Речь» так возмутилось содержанием настоящего сборника статей Садовского, что решило исключить его из числа своих сотрудников.</a:t>
            </a:r>
          </a:p>
        </p:txBody>
      </p:sp>
      <p:sp>
        <p:nvSpPr>
          <p:cNvPr id="3" name="Объект 2"/>
          <p:cNvSpPr>
            <a:spLocks noGrp="1"/>
          </p:cNvSpPr>
          <p:nvPr>
            <p:ph idx="1"/>
          </p:nvPr>
        </p:nvSpPr>
        <p:spPr>
          <a:xfrm>
            <a:off x="457200" y="260648"/>
            <a:ext cx="4114800" cy="5865515"/>
          </a:xfrm>
        </p:spPr>
        <p:txBody>
          <a:bodyPr/>
          <a:lstStyle/>
          <a:p>
            <a:endParaRPr lang="ru-RU" dirty="0"/>
          </a:p>
        </p:txBody>
      </p:sp>
      <p:pic>
        <p:nvPicPr>
          <p:cNvPr id="4098" name="Picture 2" descr="D:\Users\vav\Pictures\Мои сканированные изображения\2020-10 (окт)\сканирование0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91247"/>
            <a:ext cx="398282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508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274638"/>
            <a:ext cx="4114800" cy="5890666"/>
          </a:xfrm>
        </p:spPr>
        <p:txBody>
          <a:bodyPr>
            <a:normAutofit/>
          </a:bodyPr>
          <a:lstStyle/>
          <a:p>
            <a:r>
              <a:rPr lang="ru-RU" sz="2000" b="1" i="1" dirty="0" smtClean="0">
                <a:latin typeface="Times New Roman" panose="02020603050405020304" pitchFamily="18" charset="0"/>
                <a:cs typeface="Times New Roman" panose="02020603050405020304" pitchFamily="18" charset="0"/>
              </a:rPr>
              <a:t>Об Александре Блоке : </a:t>
            </a:r>
            <a:br>
              <a:rPr lang="ru-RU" sz="2000" b="1" i="1" dirty="0" smtClean="0">
                <a:latin typeface="Times New Roman" panose="02020603050405020304" pitchFamily="18" charset="0"/>
                <a:cs typeface="Times New Roman" panose="02020603050405020304" pitchFamily="18" charset="0"/>
              </a:rPr>
            </a:br>
            <a:r>
              <a:rPr lang="ru-RU" sz="2000" b="1" i="1" dirty="0" smtClean="0">
                <a:latin typeface="Times New Roman" panose="02020603050405020304" pitchFamily="18" charset="0"/>
                <a:cs typeface="Times New Roman" panose="02020603050405020304" pitchFamily="18" charset="0"/>
              </a:rPr>
              <a:t>сборник статей</a:t>
            </a:r>
            <a:br>
              <a:rPr lang="ru-RU" sz="2000" b="1" i="1"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Петербург, 1921</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Книга </a:t>
            </a:r>
            <a:r>
              <a:rPr lang="ru-RU" sz="1600" dirty="0">
                <a:latin typeface="Times New Roman" panose="02020603050405020304" pitchFamily="18" charset="0"/>
                <a:cs typeface="Times New Roman" panose="02020603050405020304" pitchFamily="18" charset="0"/>
              </a:rPr>
              <a:t>посвящена памяти А</a:t>
            </a:r>
            <a:r>
              <a:rPr lang="ru-RU" sz="1600" dirty="0" smtClean="0">
                <a:latin typeface="Times New Roman" panose="02020603050405020304" pitchFamily="18" charset="0"/>
                <a:cs typeface="Times New Roman" panose="02020603050405020304" pitchFamily="18" charset="0"/>
              </a:rPr>
              <a:t>. Блока</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Статьи: </a:t>
            </a:r>
            <a:r>
              <a:rPr lang="ru-RU" sz="1600" dirty="0">
                <a:latin typeface="Times New Roman" panose="02020603050405020304" pitchFamily="18" charset="0"/>
                <a:cs typeface="Times New Roman" panose="02020603050405020304" pitchFamily="18" charset="0"/>
              </a:rPr>
              <a:t>В пути погибший </a:t>
            </a:r>
            <a:r>
              <a:rPr lang="ru-RU" sz="1600" dirty="0" smtClean="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Б</a:t>
            </a:r>
            <a:r>
              <a:rPr lang="ru-RU" sz="1600" dirty="0" smtClean="0">
                <a:latin typeface="Times New Roman" panose="02020603050405020304" pitchFamily="18" charset="0"/>
                <a:cs typeface="Times New Roman" panose="02020603050405020304" pitchFamily="18" charset="0"/>
              </a:rPr>
              <a:t>. Энгельгардт</a:t>
            </a:r>
            <a:r>
              <a:rPr lang="ru-RU" sz="1600" dirty="0" smtClean="0">
                <a:latin typeface="Times New Roman" panose="02020603050405020304" pitchFamily="18" charset="0"/>
                <a:cs typeface="Times New Roman" panose="02020603050405020304" pitchFamily="18" charset="0"/>
              </a:rPr>
              <a:t>)</a:t>
            </a:r>
            <a:r>
              <a:rPr lang="ru-RU" sz="1600" dirty="0">
                <a:solidFill>
                  <a:prstClr val="black"/>
                </a:solidFill>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Судьба Блока (Б</a:t>
            </a:r>
            <a:r>
              <a:rPr lang="ru-RU" sz="1600" dirty="0" smtClean="0">
                <a:latin typeface="Times New Roman" panose="02020603050405020304" pitchFamily="18" charset="0"/>
                <a:cs typeface="Times New Roman" panose="02020603050405020304" pitchFamily="18" charset="0"/>
              </a:rPr>
              <a:t>. Эйхенбаум</a:t>
            </a:r>
            <a:r>
              <a:rPr lang="ru-RU" sz="1600" dirty="0" smtClean="0">
                <a:latin typeface="Times New Roman" panose="02020603050405020304" pitchFamily="18" charset="0"/>
                <a:cs typeface="Times New Roman" panose="02020603050405020304" pitchFamily="18" charset="0"/>
              </a:rPr>
              <a:t>)</a:t>
            </a:r>
            <a:r>
              <a:rPr lang="ru-RU" sz="1600" dirty="0">
                <a:solidFill>
                  <a:prstClr val="black"/>
                </a:solidFill>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Поэзия </a:t>
            </a:r>
            <a:r>
              <a:rPr lang="ru-RU" sz="1600" dirty="0">
                <a:latin typeface="Times New Roman" panose="02020603050405020304" pitchFamily="18" charset="0"/>
                <a:cs typeface="Times New Roman" panose="02020603050405020304" pitchFamily="18" charset="0"/>
              </a:rPr>
              <a:t>Блока (В</a:t>
            </a:r>
            <a:r>
              <a:rPr lang="ru-RU" sz="1600" dirty="0" smtClean="0">
                <a:latin typeface="Times New Roman" panose="02020603050405020304" pitchFamily="18" charset="0"/>
                <a:cs typeface="Times New Roman" panose="02020603050405020304" pitchFamily="18" charset="0"/>
              </a:rPr>
              <a:t>. Жирмунский</a:t>
            </a:r>
            <a:r>
              <a:rPr lang="ru-RU" sz="1600" dirty="0">
                <a:latin typeface="Times New Roman" panose="02020603050405020304" pitchFamily="18" charset="0"/>
                <a:cs typeface="Times New Roman" panose="02020603050405020304" pitchFamily="18" charset="0"/>
              </a:rPr>
              <a:t>) </a:t>
            </a:r>
            <a:r>
              <a:rPr lang="ru-RU" sz="1600" dirty="0" smtClean="0">
                <a:solidFill>
                  <a:prstClr val="black"/>
                </a:solidFill>
                <a:latin typeface="Times New Roman" panose="02020603050405020304" pitchFamily="18" charset="0"/>
                <a:cs typeface="Times New Roman" panose="02020603050405020304" pitchFamily="18" charset="0"/>
              </a:rPr>
              <a:t>–</a:t>
            </a:r>
            <a:br>
              <a:rPr lang="ru-RU" sz="1600" dirty="0" smtClean="0">
                <a:solidFill>
                  <a:prstClr val="black"/>
                </a:solidFill>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О первом томе Блока </a:t>
            </a:r>
            <a:r>
              <a:rPr lang="ru-RU" sz="1600" dirty="0" smtClean="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В</a:t>
            </a:r>
            <a:r>
              <a:rPr lang="ru-RU" sz="1600" dirty="0" smtClean="0">
                <a:latin typeface="Times New Roman" panose="02020603050405020304" pitchFamily="18" charset="0"/>
                <a:cs typeface="Times New Roman" panose="02020603050405020304" pitchFamily="18" charset="0"/>
              </a:rPr>
              <a:t>. Пяст</a:t>
            </a:r>
            <a:r>
              <a:rPr lang="ru-RU" sz="1600" dirty="0">
                <a:latin typeface="Times New Roman" panose="02020603050405020304" pitchFamily="18" charset="0"/>
                <a:cs typeface="Times New Roman" panose="02020603050405020304" pitchFamily="18" charset="0"/>
              </a:rPr>
              <a:t>) </a:t>
            </a:r>
            <a:r>
              <a:rPr lang="ru-RU" sz="1600" dirty="0">
                <a:solidFill>
                  <a:prstClr val="black"/>
                </a:solidFill>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Блок </a:t>
            </a:r>
            <a:r>
              <a:rPr lang="ru-RU" sz="1600" dirty="0">
                <a:latin typeface="Times New Roman" panose="02020603050405020304" pitchFamily="18" charset="0"/>
                <a:cs typeface="Times New Roman" panose="02020603050405020304" pitchFamily="18" charset="0"/>
              </a:rPr>
              <a:t>и Гейне (Ю</a:t>
            </a:r>
            <a:r>
              <a:rPr lang="ru-RU" sz="1600" dirty="0" smtClean="0">
                <a:latin typeface="Times New Roman" panose="02020603050405020304" pitchFamily="18" charset="0"/>
                <a:cs typeface="Times New Roman" panose="02020603050405020304" pitchFamily="18" charset="0"/>
              </a:rPr>
              <a:t>. Тынянов</a:t>
            </a:r>
            <a:r>
              <a:rPr lang="ru-RU" sz="1600" dirty="0">
                <a:latin typeface="Times New Roman" panose="02020603050405020304" pitchFamily="18" charset="0"/>
                <a:cs typeface="Times New Roman" panose="02020603050405020304" pitchFamily="18" charset="0"/>
              </a:rPr>
              <a:t>) </a:t>
            </a:r>
            <a:r>
              <a:rPr lang="ru-RU" sz="1600" dirty="0">
                <a:solidFill>
                  <a:prstClr val="black"/>
                </a:solidFill>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Блок </a:t>
            </a:r>
            <a:r>
              <a:rPr lang="ru-RU" sz="1600" dirty="0">
                <a:latin typeface="Times New Roman" panose="02020603050405020304" pitchFamily="18" charset="0"/>
                <a:cs typeface="Times New Roman" panose="02020603050405020304" pitchFamily="18" charset="0"/>
              </a:rPr>
              <a:t>и Вл</a:t>
            </a:r>
            <a:r>
              <a:rPr lang="ru-RU" sz="1600" dirty="0" smtClean="0">
                <a:latin typeface="Times New Roman" panose="02020603050405020304" pitchFamily="18" charset="0"/>
                <a:cs typeface="Times New Roman" panose="02020603050405020304" pitchFamily="18" charset="0"/>
              </a:rPr>
              <a:t>. Соловьев </a:t>
            </a:r>
            <a:r>
              <a:rPr lang="ru-RU" sz="1600" dirty="0">
                <a:latin typeface="Times New Roman" panose="02020603050405020304" pitchFamily="18" charset="0"/>
                <a:cs typeface="Times New Roman" panose="02020603050405020304" pitchFamily="18" charset="0"/>
              </a:rPr>
              <a:t>(А</a:t>
            </a:r>
            <a:r>
              <a:rPr lang="ru-RU" sz="1600" dirty="0" smtClean="0">
                <a:latin typeface="Times New Roman" panose="02020603050405020304" pitchFamily="18" charset="0"/>
                <a:cs typeface="Times New Roman" panose="02020603050405020304" pitchFamily="18" charset="0"/>
              </a:rPr>
              <a:t>. Слонимский</a:t>
            </a:r>
            <a:r>
              <a:rPr lang="ru-RU" sz="1600" dirty="0">
                <a:latin typeface="Times New Roman" panose="02020603050405020304" pitchFamily="18" charset="0"/>
                <a:cs typeface="Times New Roman" panose="02020603050405020304" pitchFamily="18" charset="0"/>
              </a:rPr>
              <a:t>) </a:t>
            </a:r>
            <a:r>
              <a:rPr lang="ru-RU" sz="1600" dirty="0">
                <a:solidFill>
                  <a:prstClr val="black"/>
                </a:solidFill>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Непостижимый </a:t>
            </a:r>
            <a:r>
              <a:rPr lang="ru-RU" sz="1600" dirty="0">
                <a:latin typeface="Times New Roman" panose="02020603050405020304" pitchFamily="18" charset="0"/>
                <a:cs typeface="Times New Roman" panose="02020603050405020304" pitchFamily="18" charset="0"/>
              </a:rPr>
              <a:t>город (Н</a:t>
            </a:r>
            <a:r>
              <a:rPr lang="ru-RU" sz="1600" dirty="0" smtClean="0">
                <a:latin typeface="Times New Roman" panose="02020603050405020304" pitchFamily="18" charset="0"/>
                <a:cs typeface="Times New Roman" panose="02020603050405020304" pitchFamily="18" charset="0"/>
              </a:rPr>
              <a:t>. Анциферов</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О </a:t>
            </a:r>
            <a:r>
              <a:rPr lang="ru-RU" sz="1600" dirty="0">
                <a:latin typeface="Times New Roman" panose="02020603050405020304" pitchFamily="18" charset="0"/>
                <a:cs typeface="Times New Roman" panose="02020603050405020304" pitchFamily="18" charset="0"/>
              </a:rPr>
              <a:t>чтении Блоком стихов (В</a:t>
            </a:r>
            <a:r>
              <a:rPr lang="ru-RU" sz="1600" dirty="0" smtClean="0">
                <a:latin typeface="Times New Roman" panose="02020603050405020304" pitchFamily="18" charset="0"/>
                <a:cs typeface="Times New Roman" panose="02020603050405020304" pitchFamily="18" charset="0"/>
              </a:rPr>
              <a:t>. Пяст</a:t>
            </a:r>
            <a:r>
              <a:rPr lang="ru-RU" sz="1600" dirty="0">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a:xfrm>
            <a:off x="457200" y="260648"/>
            <a:ext cx="4042792" cy="5865515"/>
          </a:xfrm>
        </p:spPr>
        <p:txBody>
          <a:bodyPr/>
          <a:lstStyle/>
          <a:p>
            <a:endParaRPr lang="ru-RU" dirty="0"/>
          </a:p>
        </p:txBody>
      </p:sp>
      <p:pic>
        <p:nvPicPr>
          <p:cNvPr id="5122" name="Picture 2" descr="D:\Users\vav\Pictures\Мои сканированные изображения\2020-10 (окт)\сканирование0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76672"/>
            <a:ext cx="4044769"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863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2000" b="1" i="1" dirty="0">
                <a:latin typeface="Times New Roman" panose="02020603050405020304" pitchFamily="18" charset="0"/>
                <a:cs typeface="Times New Roman" panose="02020603050405020304" pitchFamily="18" charset="0"/>
              </a:rPr>
              <a:t>Белый, А. Поэзия слова</a:t>
            </a:r>
            <a:br>
              <a:rPr lang="ru-RU" sz="2000" b="1" i="1"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Петербург : Эпоха, 1922</a:t>
            </a:r>
            <a:r>
              <a:rPr lang="ru-RU" sz="2000" b="1" i="1" dirty="0">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a:xfrm>
            <a:off x="457200" y="1196752"/>
            <a:ext cx="8229600" cy="4929411"/>
          </a:xfrm>
        </p:spPr>
        <p:txBody>
          <a:bodyPr/>
          <a:lstStyle/>
          <a:p>
            <a:endParaRPr lang="ru-RU" dirty="0"/>
          </a:p>
        </p:txBody>
      </p:sp>
      <p:pic>
        <p:nvPicPr>
          <p:cNvPr id="6146" name="Picture 2" descr="D:\Users\vav\Pictures\Мои сканированные изображения\2020-10 (окт)\сканирование0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213942" cy="493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5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lnSpcReduction="10000"/>
          </a:bodyPr>
          <a:lstStyle/>
          <a:p>
            <a:pPr marL="0" indent="0">
              <a:buNone/>
            </a:pPr>
            <a:r>
              <a:rPr lang="ru-RU" sz="2000" i="1" dirty="0">
                <a:solidFill>
                  <a:srgbClr val="0070C0"/>
                </a:solidFill>
                <a:latin typeface="Times New Roman" panose="02020603050405020304" pitchFamily="18" charset="0"/>
                <a:cs typeface="Times New Roman" panose="02020603050405020304" pitchFamily="18" charset="0"/>
              </a:rPr>
              <a:t>О, я хочу безумно жить:</a:t>
            </a:r>
          </a:p>
          <a:p>
            <a:pPr marL="0" indent="0">
              <a:buNone/>
            </a:pPr>
            <a:r>
              <a:rPr lang="ru-RU" sz="2000" i="1" dirty="0">
                <a:solidFill>
                  <a:srgbClr val="0070C0"/>
                </a:solidFill>
                <a:latin typeface="Times New Roman" panose="02020603050405020304" pitchFamily="18" charset="0"/>
                <a:cs typeface="Times New Roman" panose="02020603050405020304" pitchFamily="18" charset="0"/>
              </a:rPr>
              <a:t>Всё сущее — увековечить,</a:t>
            </a:r>
          </a:p>
          <a:p>
            <a:pPr marL="0" indent="0">
              <a:buNone/>
            </a:pPr>
            <a:r>
              <a:rPr lang="ru-RU" sz="2000" i="1" dirty="0">
                <a:solidFill>
                  <a:srgbClr val="0070C0"/>
                </a:solidFill>
                <a:latin typeface="Times New Roman" panose="02020603050405020304" pitchFamily="18" charset="0"/>
                <a:cs typeface="Times New Roman" panose="02020603050405020304" pitchFamily="18" charset="0"/>
              </a:rPr>
              <a:t>Безличное — вочеловечить,</a:t>
            </a:r>
          </a:p>
          <a:p>
            <a:pPr marL="0" indent="0">
              <a:buNone/>
            </a:pPr>
            <a:r>
              <a:rPr lang="ru-RU" sz="2000" i="1" dirty="0">
                <a:solidFill>
                  <a:srgbClr val="0070C0"/>
                </a:solidFill>
                <a:latin typeface="Times New Roman" panose="02020603050405020304" pitchFamily="18" charset="0"/>
                <a:cs typeface="Times New Roman" panose="02020603050405020304" pitchFamily="18" charset="0"/>
              </a:rPr>
              <a:t>Несбывшееся — воплотить!</a:t>
            </a:r>
          </a:p>
          <a:p>
            <a:endParaRPr lang="ru-RU" sz="2000" i="1"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i="1" dirty="0">
                <a:solidFill>
                  <a:srgbClr val="0070C0"/>
                </a:solidFill>
                <a:latin typeface="Times New Roman" panose="02020603050405020304" pitchFamily="18" charset="0"/>
                <a:cs typeface="Times New Roman" panose="02020603050405020304" pitchFamily="18" charset="0"/>
              </a:rPr>
              <a:t>Пусть душит жизни сон тяжелый,</a:t>
            </a:r>
          </a:p>
          <a:p>
            <a:pPr marL="0" indent="0">
              <a:buNone/>
            </a:pPr>
            <a:r>
              <a:rPr lang="ru-RU" sz="2000" i="1" dirty="0">
                <a:solidFill>
                  <a:srgbClr val="0070C0"/>
                </a:solidFill>
                <a:latin typeface="Times New Roman" panose="02020603050405020304" pitchFamily="18" charset="0"/>
                <a:cs typeface="Times New Roman" panose="02020603050405020304" pitchFamily="18" charset="0"/>
              </a:rPr>
              <a:t>Пусть задыхаюсь в этом сне</a:t>
            </a:r>
            <a:r>
              <a:rPr lang="ru-RU" sz="2000" i="1" dirty="0" smtClean="0">
                <a:solidFill>
                  <a:srgbClr val="0070C0"/>
                </a:solidFill>
                <a:latin typeface="Times New Roman" panose="02020603050405020304" pitchFamily="18" charset="0"/>
                <a:cs typeface="Times New Roman" panose="02020603050405020304" pitchFamily="18" charset="0"/>
              </a:rPr>
              <a:t>, </a:t>
            </a:r>
            <a:r>
              <a:rPr lang="ru-RU" sz="2000" i="1" dirty="0">
                <a:solidFill>
                  <a:srgbClr val="0070C0"/>
                </a:solidFill>
                <a:latin typeface="Times New Roman" panose="02020603050405020304" pitchFamily="18" charset="0"/>
                <a:cs typeface="Times New Roman" panose="02020603050405020304" pitchFamily="18" charset="0"/>
              </a:rPr>
              <a:t>—</a:t>
            </a:r>
            <a:endParaRPr lang="ru-RU" sz="2000" i="1"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i="1" dirty="0">
                <a:solidFill>
                  <a:srgbClr val="0070C0"/>
                </a:solidFill>
                <a:latin typeface="Times New Roman" panose="02020603050405020304" pitchFamily="18" charset="0"/>
                <a:cs typeface="Times New Roman" panose="02020603050405020304" pitchFamily="18" charset="0"/>
              </a:rPr>
              <a:t>Быть может, юноша весёлый</a:t>
            </a:r>
          </a:p>
          <a:p>
            <a:pPr marL="0" indent="0">
              <a:buNone/>
            </a:pPr>
            <a:r>
              <a:rPr lang="ru-RU" sz="2000" i="1" dirty="0" smtClean="0">
                <a:solidFill>
                  <a:srgbClr val="0070C0"/>
                </a:solidFill>
                <a:latin typeface="Times New Roman" panose="02020603050405020304" pitchFamily="18" charset="0"/>
                <a:cs typeface="Times New Roman" panose="02020603050405020304" pitchFamily="18" charset="0"/>
              </a:rPr>
              <a:t>В </a:t>
            </a:r>
            <a:r>
              <a:rPr lang="ru-RU" sz="2000" i="1" dirty="0">
                <a:solidFill>
                  <a:srgbClr val="0070C0"/>
                </a:solidFill>
                <a:latin typeface="Times New Roman" panose="02020603050405020304" pitchFamily="18" charset="0"/>
                <a:cs typeface="Times New Roman" panose="02020603050405020304" pitchFamily="18" charset="0"/>
              </a:rPr>
              <a:t>грядущем скажет обо мне:</a:t>
            </a:r>
          </a:p>
          <a:p>
            <a:endParaRPr lang="ru-RU" sz="2000" i="1" dirty="0">
              <a:solidFill>
                <a:srgbClr val="0070C0"/>
              </a:solidFill>
              <a:latin typeface="Times New Roman" panose="02020603050405020304" pitchFamily="18" charset="0"/>
              <a:cs typeface="Times New Roman" panose="02020603050405020304" pitchFamily="18" charset="0"/>
            </a:endParaRPr>
          </a:p>
          <a:p>
            <a:pPr marL="0" indent="0">
              <a:buNone/>
            </a:pPr>
            <a:r>
              <a:rPr lang="ru-RU" sz="2000" i="1" dirty="0">
                <a:solidFill>
                  <a:srgbClr val="0070C0"/>
                </a:solidFill>
                <a:latin typeface="Times New Roman" panose="02020603050405020304" pitchFamily="18" charset="0"/>
                <a:cs typeface="Times New Roman" panose="02020603050405020304" pitchFamily="18" charset="0"/>
              </a:rPr>
              <a:t>Простим угрюмство — разве это</a:t>
            </a:r>
          </a:p>
          <a:p>
            <a:pPr marL="0" indent="0">
              <a:buNone/>
            </a:pPr>
            <a:r>
              <a:rPr lang="ru-RU" sz="2000" i="1" dirty="0" smtClean="0">
                <a:solidFill>
                  <a:srgbClr val="0070C0"/>
                </a:solidFill>
                <a:latin typeface="Times New Roman" panose="02020603050405020304" pitchFamily="18" charset="0"/>
                <a:cs typeface="Times New Roman" panose="02020603050405020304" pitchFamily="18" charset="0"/>
              </a:rPr>
              <a:t>Сокрытый </a:t>
            </a:r>
            <a:r>
              <a:rPr lang="ru-RU" sz="2000" i="1" dirty="0">
                <a:solidFill>
                  <a:srgbClr val="0070C0"/>
                </a:solidFill>
                <a:latin typeface="Times New Roman" panose="02020603050405020304" pitchFamily="18" charset="0"/>
                <a:cs typeface="Times New Roman" panose="02020603050405020304" pitchFamily="18" charset="0"/>
              </a:rPr>
              <a:t>двигатель его?</a:t>
            </a:r>
          </a:p>
          <a:p>
            <a:pPr marL="0" indent="0">
              <a:buNone/>
            </a:pPr>
            <a:r>
              <a:rPr lang="ru-RU" sz="2000" i="1" dirty="0">
                <a:solidFill>
                  <a:srgbClr val="0070C0"/>
                </a:solidFill>
                <a:latin typeface="Times New Roman" panose="02020603050405020304" pitchFamily="18" charset="0"/>
                <a:cs typeface="Times New Roman" panose="02020603050405020304" pitchFamily="18" charset="0"/>
              </a:rPr>
              <a:t>Он весь — дитя добра и света,</a:t>
            </a:r>
          </a:p>
          <a:p>
            <a:pPr marL="0" indent="0">
              <a:buNone/>
            </a:pPr>
            <a:r>
              <a:rPr lang="ru-RU" sz="2000" i="1" dirty="0">
                <a:solidFill>
                  <a:srgbClr val="0070C0"/>
                </a:solidFill>
                <a:latin typeface="Times New Roman" panose="02020603050405020304" pitchFamily="18" charset="0"/>
                <a:cs typeface="Times New Roman" panose="02020603050405020304" pitchFamily="18" charset="0"/>
              </a:rPr>
              <a:t>Он весь — свободы торжество!</a:t>
            </a:r>
          </a:p>
          <a:p>
            <a:pPr marL="0" indent="0">
              <a:buNone/>
            </a:pPr>
            <a:endParaRPr lang="ru-RU" sz="2000"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ru-RU" sz="2000" dirty="0" smtClean="0">
                <a:solidFill>
                  <a:srgbClr val="0070C0"/>
                </a:solidFill>
                <a:latin typeface="Times New Roman" panose="02020603050405020304" pitchFamily="18" charset="0"/>
                <a:cs typeface="Times New Roman" panose="02020603050405020304" pitchFamily="18" charset="0"/>
              </a:rPr>
              <a:t>                                              А</a:t>
            </a:r>
            <a:r>
              <a:rPr lang="ru-RU" sz="2000" dirty="0" smtClean="0">
                <a:solidFill>
                  <a:srgbClr val="0070C0"/>
                </a:solidFill>
                <a:latin typeface="Times New Roman" panose="02020603050405020304" pitchFamily="18" charset="0"/>
                <a:cs typeface="Times New Roman" panose="02020603050405020304" pitchFamily="18" charset="0"/>
              </a:rPr>
              <a:t>. Блок</a:t>
            </a:r>
            <a:endParaRPr lang="ru-RU" sz="2000" dirty="0">
              <a:solidFill>
                <a:srgbClr val="0070C0"/>
              </a:solidFill>
              <a:latin typeface="Times New Roman" panose="02020603050405020304" pitchFamily="18" charset="0"/>
              <a:cs typeface="Times New Roman" panose="02020603050405020304" pitchFamily="18" charset="0"/>
            </a:endParaRPr>
          </a:p>
        </p:txBody>
      </p:sp>
      <p:pic>
        <p:nvPicPr>
          <p:cNvPr id="7170" name="Picture 2" descr="C:\Users\Public\Documents\Выставки\Блок\К. Сом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082" y="620688"/>
            <a:ext cx="4059609"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412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274638"/>
            <a:ext cx="4536504" cy="5890666"/>
          </a:xfrm>
        </p:spPr>
        <p:txBody>
          <a:bodyPr>
            <a:normAutofit fontScale="90000"/>
          </a:bodyPr>
          <a:lstStyle/>
          <a:p>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2200" b="1" i="1" dirty="0" smtClean="0">
                <a:latin typeface="Times New Roman" panose="02020603050405020304" pitchFamily="18" charset="0"/>
                <a:cs typeface="Times New Roman" panose="02020603050405020304" pitchFamily="18" charset="0"/>
              </a:rPr>
              <a:t>Литературно-художественный альманах издательства «Шиповник». </a:t>
            </a:r>
            <a:br>
              <a:rPr lang="ru-RU" sz="2200" b="1" i="1"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Книга 3. Санкт-Петербург , 1907.</a:t>
            </a:r>
            <a:br>
              <a:rPr lang="ru-RU" sz="2200" dirty="0" smtClean="0">
                <a:latin typeface="Times New Roman" panose="02020603050405020304" pitchFamily="18" charset="0"/>
                <a:cs typeface="Times New Roman" panose="02020603050405020304" pitchFamily="18" charset="0"/>
              </a:rPr>
            </a:br>
            <a:r>
              <a:rPr lang="ru-RU" sz="1800" b="1" i="1" dirty="0" smtClean="0">
                <a:latin typeface="Times New Roman" panose="02020603050405020304" pitchFamily="18" charset="0"/>
                <a:cs typeface="Times New Roman" panose="02020603050405020304" pitchFamily="18" charset="0"/>
              </a:rPr>
              <a:t/>
            </a:r>
            <a:br>
              <a:rPr lang="ru-RU" sz="1800" b="1" i="1"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Альманахи издательства «Шиповник» выходили с 1907 по 1917 гг.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них печатались авторы разных направлений — символисты, реалисты, модернисты, публиковались критические статьи и переводы.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сборниках разных лет принимали участие как уже прославленные авторы (Иван Бунин, Борис Зайцев, Михаил Пришвин, Александр Блок, Валерий Брюсов, Андрей Белый), так и начинающие —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Юрий Верховский, Лариса Рейснер, О. Дымов и другие.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Иллюстрации к альманахам выполняли художники объединения «Мир искусства», ведущие мастера эпохи: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Леон Бакст, Иван Билибин, Александр Бенуа, Мстислав Добужинский, Николай Рерих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и </a:t>
            </a:r>
            <a:r>
              <a:rPr lang="ru-RU" sz="1800" dirty="0" smtClean="0">
                <a:latin typeface="Times New Roman" panose="02020603050405020304" pitchFamily="18" charset="0"/>
                <a:cs typeface="Times New Roman" panose="02020603050405020304" pitchFamily="18" charset="0"/>
              </a:rPr>
              <a:t>другие.</a:t>
            </a:r>
            <a:br>
              <a:rPr lang="ru-RU" sz="18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332656"/>
            <a:ext cx="3985360" cy="5793507"/>
          </a:xfrm>
        </p:spPr>
        <p:txBody>
          <a:bodyPr/>
          <a:lstStyle/>
          <a:p>
            <a:endParaRPr lang="ru-RU" dirty="0"/>
          </a:p>
        </p:txBody>
      </p:sp>
      <p:pic>
        <p:nvPicPr>
          <p:cNvPr id="2050" name="Picture 2" descr="D:\Users\vav\Pictures\Мои сканированные изображения\2020-10 (окт)\сканирование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3975016"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540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vav\Pictures\Мои сканированные изображения\2020-10 (окт)\сканирование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260648"/>
            <a:ext cx="4256229" cy="631630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Users\vav\Pictures\Мои сканированные изображения\2020-10 (окт)\сканирование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83650"/>
            <a:ext cx="4176464" cy="630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642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008112"/>
          </a:xfrm>
        </p:spPr>
        <p:txBody>
          <a:bodyPr>
            <a:normAutofit/>
          </a:bodyPr>
          <a:lstStyle/>
          <a:p>
            <a:r>
              <a:rPr lang="ru-RU" sz="2000" b="1" i="1" dirty="0" smtClean="0">
                <a:latin typeface="Times New Roman" panose="02020603050405020304" pitchFamily="18" charset="0"/>
                <a:cs typeface="Times New Roman" panose="02020603050405020304" pitchFamily="18" charset="0"/>
              </a:rPr>
              <a:t>Корона : литературно-художественный сборник</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Москва : Типография В. М. Саблина, 1908.</a:t>
            </a: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67744" y="1268760"/>
            <a:ext cx="4896544" cy="5256584"/>
          </a:xfrm>
        </p:spPr>
        <p:txBody>
          <a:bodyPr/>
          <a:lstStyle/>
          <a:p>
            <a:endParaRPr lang="ru-RU" dirty="0"/>
          </a:p>
        </p:txBody>
      </p:sp>
      <p:pic>
        <p:nvPicPr>
          <p:cNvPr id="4098" name="Picture 2" descr="D:\Users\vav\Pictures\Мои сканированные изображения\2020-10 (окт)\сканирование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268760"/>
            <a:ext cx="4280204" cy="530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346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476672"/>
            <a:ext cx="4038600" cy="5649491"/>
          </a:xfrm>
        </p:spPr>
        <p:txBody>
          <a:bodyPr/>
          <a:lstStyle/>
          <a:p>
            <a:endParaRPr lang="ru-RU" dirty="0"/>
          </a:p>
        </p:txBody>
      </p:sp>
      <p:sp>
        <p:nvSpPr>
          <p:cNvPr id="4" name="Объект 3"/>
          <p:cNvSpPr>
            <a:spLocks noGrp="1"/>
          </p:cNvSpPr>
          <p:nvPr>
            <p:ph sz="half" idx="2"/>
          </p:nvPr>
        </p:nvSpPr>
        <p:spPr>
          <a:xfrm>
            <a:off x="4648200" y="476672"/>
            <a:ext cx="4038600" cy="5649491"/>
          </a:xfrm>
        </p:spPr>
        <p:txBody>
          <a:bodyPr/>
          <a:lstStyle/>
          <a:p>
            <a:endParaRPr lang="ru-RU" dirty="0"/>
          </a:p>
        </p:txBody>
      </p:sp>
      <p:pic>
        <p:nvPicPr>
          <p:cNvPr id="5122" name="Picture 2" descr="D:\Users\vav\Pictures\Мои сканированные изображения\2020-10 (окт)\сканирование0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4227683" cy="533906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Users\vav\Pictures\Мои сканированные изображения\2020-10 (окт)\сканирование0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631163"/>
            <a:ext cx="414898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358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46220" y="188640"/>
            <a:ext cx="4146260" cy="6336704"/>
          </a:xfrm>
        </p:spPr>
        <p:txBody>
          <a:bodyPr>
            <a:normAutofit/>
          </a:bodyPr>
          <a:lstStyle/>
          <a:p>
            <a:r>
              <a:rPr lang="ru-RU" sz="2000" b="1" i="1" dirty="0" smtClean="0">
                <a:latin typeface="Times New Roman" panose="02020603050405020304" pitchFamily="18" charset="0"/>
                <a:cs typeface="Times New Roman" panose="02020603050405020304" pitchFamily="18" charset="0"/>
              </a:rPr>
              <a:t>Альманах Гриф </a:t>
            </a:r>
            <a:r>
              <a:rPr lang="ru-RU" sz="2000" b="1" i="1" dirty="0">
                <a:latin typeface="Times New Roman" panose="02020603050405020304" pitchFamily="18" charset="0"/>
                <a:cs typeface="Times New Roman" panose="02020603050405020304" pitchFamily="18" charset="0"/>
              </a:rPr>
              <a:t>: </a:t>
            </a:r>
            <a:r>
              <a:rPr lang="ru-RU" sz="2000" b="1" i="1" dirty="0" smtClean="0">
                <a:latin typeface="Times New Roman" panose="02020603050405020304" pitchFamily="18" charset="0"/>
                <a:cs typeface="Times New Roman" panose="02020603050405020304" pitchFamily="18" charset="0"/>
              </a:rPr>
              <a:t>1903-1913.</a:t>
            </a:r>
            <a:br>
              <a:rPr lang="ru-RU" sz="2000" b="1" i="1"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Москва, 1914.</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«Гриф» - с</a:t>
            </a:r>
            <a:r>
              <a:rPr lang="ru-RU" sz="1800" dirty="0" smtClean="0">
                <a:latin typeface="Times New Roman" panose="02020603050405020304" pitchFamily="18" charset="0"/>
                <a:cs typeface="Times New Roman" panose="02020603050405020304" pitchFamily="18" charset="0"/>
              </a:rPr>
              <a:t>имволистский альманах, основанный владельцем издательства «Гриф» Сергеем Соколовым,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печатавшимся под псевдонимом «Кречетов».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издании публиковались произведения А. Белого, А. Блока,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Иванова, Эллиса, К. Бальмонта,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М. А. Дурнова, А. А. Курсинского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и </a:t>
            </a:r>
            <a:r>
              <a:rPr lang="ru-RU" sz="1800" dirty="0" smtClean="0">
                <a:latin typeface="Times New Roman" panose="02020603050405020304" pitchFamily="18" charset="0"/>
                <a:cs typeface="Times New Roman" panose="02020603050405020304" pitchFamily="18" charset="0"/>
              </a:rPr>
              <a:t>многих других.</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1914 г. вышел юбилейный альманах с фотографиями и факсимиле участников первых выпусков.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Издание было </a:t>
            </a:r>
            <a:r>
              <a:rPr lang="ru-RU" sz="1800" dirty="0">
                <a:latin typeface="Times New Roman" panose="02020603050405020304" pitchFamily="18" charset="0"/>
                <a:cs typeface="Times New Roman" panose="02020603050405020304" pitchFamily="18" charset="0"/>
              </a:rPr>
              <a:t>напечатано в </a:t>
            </a:r>
            <a:r>
              <a:rPr lang="ru-RU" sz="1800" dirty="0" smtClean="0">
                <a:latin typeface="Times New Roman" panose="02020603050405020304" pitchFamily="18" charset="0"/>
                <a:cs typeface="Times New Roman" panose="02020603050405020304" pitchFamily="18" charset="0"/>
              </a:rPr>
              <a:t>количестве </a:t>
            </a:r>
            <a:r>
              <a:rPr lang="ru-RU" sz="1800" dirty="0">
                <a:latin typeface="Times New Roman" panose="02020603050405020304" pitchFamily="18" charset="0"/>
                <a:cs typeface="Times New Roman" panose="02020603050405020304" pitchFamily="18" charset="0"/>
              </a:rPr>
              <a:t>570 нумерованных </a:t>
            </a:r>
            <a:r>
              <a:rPr lang="ru-RU" sz="1800" dirty="0" smtClean="0">
                <a:latin typeface="Times New Roman" panose="02020603050405020304" pitchFamily="18" charset="0"/>
                <a:cs typeface="Times New Roman" panose="02020603050405020304" pitchFamily="18" charset="0"/>
              </a:rPr>
              <a:t>экземпляров.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Экземпляр ККУНБ им. А.С. Пушкина - </a:t>
            </a:r>
            <a:r>
              <a:rPr lang="ru-RU" sz="1800" dirty="0">
                <a:latin typeface="Times New Roman" panose="02020603050405020304" pitchFamily="18" charset="0"/>
                <a:cs typeface="Times New Roman" panose="02020603050405020304" pitchFamily="18" charset="0"/>
              </a:rPr>
              <a:t>№ 237.</a:t>
            </a:r>
          </a:p>
        </p:txBody>
      </p:sp>
      <p:sp>
        <p:nvSpPr>
          <p:cNvPr id="3" name="Объект 2"/>
          <p:cNvSpPr>
            <a:spLocks noGrp="1"/>
          </p:cNvSpPr>
          <p:nvPr>
            <p:ph idx="1"/>
          </p:nvPr>
        </p:nvSpPr>
        <p:spPr>
          <a:xfrm>
            <a:off x="395536" y="188640"/>
            <a:ext cx="4350684" cy="6336704"/>
          </a:xfrm>
        </p:spPr>
        <p:txBody>
          <a:bodyPr/>
          <a:lstStyle/>
          <a:p>
            <a:endParaRPr lang="ru-RU" dirty="0"/>
          </a:p>
        </p:txBody>
      </p:sp>
      <p:pic>
        <p:nvPicPr>
          <p:cNvPr id="6146" name="Picture 2" descr="D:\Users\vav\Pictures\Мои сканированные изображения\2020-10 (окт)\сканирование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4350684"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670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404664"/>
            <a:ext cx="4038600" cy="6048672"/>
          </a:xfrm>
        </p:spPr>
        <p:txBody>
          <a:bodyPr/>
          <a:lstStyle/>
          <a:p>
            <a:endParaRPr lang="ru-RU" dirty="0"/>
          </a:p>
        </p:txBody>
      </p:sp>
      <p:sp>
        <p:nvSpPr>
          <p:cNvPr id="4" name="Объект 3"/>
          <p:cNvSpPr>
            <a:spLocks noGrp="1"/>
          </p:cNvSpPr>
          <p:nvPr>
            <p:ph sz="half" idx="2"/>
          </p:nvPr>
        </p:nvSpPr>
        <p:spPr>
          <a:xfrm>
            <a:off x="4648200" y="404664"/>
            <a:ext cx="4038600" cy="6048672"/>
          </a:xfrm>
        </p:spPr>
        <p:txBody>
          <a:bodyPr/>
          <a:lstStyle/>
          <a:p>
            <a:endParaRPr lang="ru-RU" dirty="0"/>
          </a:p>
        </p:txBody>
      </p:sp>
      <p:pic>
        <p:nvPicPr>
          <p:cNvPr id="7170" name="Picture 2" descr="C:\Users\Public\Documents\Коллекции\Альманах Гриф\с. 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4176464" cy="605823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Public\Documents\Коллекции\Альманах Гриф\с. 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33726"/>
            <a:ext cx="4253520" cy="604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34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274638"/>
            <a:ext cx="3754760" cy="6106690"/>
          </a:xfrm>
        </p:spPr>
        <p:txBody>
          <a:bodyPr>
            <a:normAutofit/>
          </a:bodyPr>
          <a:lstStyle/>
          <a:p>
            <a:r>
              <a:rPr lang="ru-RU" sz="2000" b="1" i="1" dirty="0" smtClean="0">
                <a:latin typeface="Times New Roman" panose="02020603050405020304" pitchFamily="18" charset="0"/>
                <a:cs typeface="Times New Roman" panose="02020603050405020304" pitchFamily="18" charset="0"/>
              </a:rPr>
              <a:t>Блок, А. А. Россия и интеллигенция : (1907-1918)</a:t>
            </a:r>
            <a:r>
              <a:rPr lang="ru-RU" sz="1800" b="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Петербург : Алконост, 1919.</a:t>
            </a:r>
            <a:br>
              <a:rPr lang="ru-RU" sz="20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Издание включает вступительную статью А.А. Блока и семь его статей: "Религиозные </a:t>
            </a:r>
            <a:r>
              <a:rPr lang="ru-RU" sz="1800" dirty="0" smtClean="0">
                <a:latin typeface="Times New Roman" panose="02020603050405020304" pitchFamily="18" charset="0"/>
                <a:cs typeface="Times New Roman" panose="02020603050405020304" pitchFamily="18" charset="0"/>
              </a:rPr>
              <a:t>искания</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и народ" (1907), "Народ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и </a:t>
            </a:r>
            <a:r>
              <a:rPr lang="ru-RU" sz="1800" dirty="0" smtClean="0">
                <a:latin typeface="Times New Roman" panose="02020603050405020304" pitchFamily="18" charset="0"/>
                <a:cs typeface="Times New Roman" panose="02020603050405020304" pitchFamily="18" charset="0"/>
              </a:rPr>
              <a:t>интеллигенция" (1908), "Стихия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и </a:t>
            </a:r>
            <a:r>
              <a:rPr lang="ru-RU" sz="1800" dirty="0" smtClean="0">
                <a:latin typeface="Times New Roman" panose="02020603050405020304" pitchFamily="18" charset="0"/>
                <a:cs typeface="Times New Roman" panose="02020603050405020304" pitchFamily="18" charset="0"/>
              </a:rPr>
              <a:t>культура" (1908), "Ирония" (1908), "Дитя Гоголя" ((1909), "Пламень" (1913), "Интеллигенция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и </a:t>
            </a:r>
            <a:r>
              <a:rPr lang="ru-RU" sz="1800" dirty="0" smtClean="0">
                <a:latin typeface="Times New Roman" panose="02020603050405020304" pitchFamily="18" charset="0"/>
                <a:cs typeface="Times New Roman" panose="02020603050405020304" pitchFamily="18" charset="0"/>
              </a:rPr>
              <a:t>революция" (1918).</a:t>
            </a:r>
            <a:endParaRPr lang="ru-RU" sz="1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404664"/>
            <a:ext cx="4114800" cy="5976664"/>
          </a:xfrm>
        </p:spPr>
        <p:txBody>
          <a:bodyPr/>
          <a:lstStyle/>
          <a:p>
            <a:endParaRPr lang="ru-RU" dirty="0"/>
          </a:p>
        </p:txBody>
      </p:sp>
      <p:pic>
        <p:nvPicPr>
          <p:cNvPr id="8194" name="Picture 2" descr="D:\Users\vav\Pictures\Мои сканированные изображения\2020-10 (окт)\сканирование0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471" y="476672"/>
            <a:ext cx="407697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757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274638"/>
            <a:ext cx="4114800" cy="5890666"/>
          </a:xfrm>
        </p:spPr>
        <p:txBody>
          <a:bodyPr>
            <a:normAutofit/>
          </a:bodyPr>
          <a:lstStyle/>
          <a:p>
            <a:r>
              <a:rPr lang="ru-RU" sz="2000" b="1" i="1" dirty="0" smtClean="0">
                <a:latin typeface="Times New Roman" panose="02020603050405020304" pitchFamily="18" charset="0"/>
                <a:cs typeface="Times New Roman" panose="02020603050405020304" pitchFamily="18" charset="0"/>
              </a:rPr>
              <a:t>Блок, А. А. Катилина : страница из истории мировой революции</a:t>
            </a:r>
            <a:br>
              <a:rPr lang="ru-RU" sz="2000" b="1" i="1"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Петербург : Алконост, 1919.</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260648"/>
            <a:ext cx="4114800" cy="5904656"/>
          </a:xfrm>
        </p:spPr>
        <p:txBody>
          <a:bodyPr/>
          <a:lstStyle/>
          <a:p>
            <a:endParaRPr lang="ru-RU" dirty="0"/>
          </a:p>
        </p:txBody>
      </p:sp>
      <p:pic>
        <p:nvPicPr>
          <p:cNvPr id="1026" name="Picture 2" descr="D:\Users\vav\Pictures\Мои сканированные изображения\2020-10 (окт)\сканирование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06" y="332656"/>
            <a:ext cx="4231993"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891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172</Words>
  <Application>Microsoft Office PowerPoint</Application>
  <PresentationFormat>Экран (4:3)</PresentationFormat>
  <Paragraphs>29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«Он весь - дитя добра и света» Особо ценные издания произведений А.А. Блока  и критические работы современников поэта  из фонда отдела редкой книги  ККУНБ им. А.С. Пушкина </vt:lpstr>
      <vt:lpstr>   Литературно-художественный альманах издательства «Шиповник».  Книга 3. Санкт-Петербург , 1907.  Альманахи издательства «Шиповник» выходили с 1907 по 1917 гг.  В них печатались авторы разных направлений — символисты, реалисты, модернисты, публиковались критические статьи и переводы.  В сборниках разных лет принимали участие как уже прославленные авторы (Иван Бунин, Борис Зайцев, Михаил Пришвин, Александр Блок, Валерий Брюсов, Андрей Белый), так и начинающие —  Юрий Верховский, Лариса Рейснер, О. Дымов и другие.  Иллюстрации к альманахам выполняли художники объединения «Мир искусства», ведущие мастера эпохи:  Леон Бакст, Иван Билибин, Александр Бенуа, Мстислав Добужинский, Николай Рерих  и другие.    </vt:lpstr>
      <vt:lpstr>Презентация PowerPoint</vt:lpstr>
      <vt:lpstr>Корона : литературно-художественный сборник Москва : Типография В. М. Саблина, 1908.</vt:lpstr>
      <vt:lpstr>Презентация PowerPoint</vt:lpstr>
      <vt:lpstr>Альманах Гриф : 1903-1913. Москва, 1914.  «Гриф» - символистский альманах, основанный владельцем издательства «Гриф» Сергеем Соколовым,  печатавшимся под псевдонимом «Кречетов».  В издании публиковались произведения А. Белого, А. Блока,  В. Иванова, Эллиса, К. Бальмонта,  М. А. Дурнова, А. А. Курсинского  и многих других. В 1914 г. вышел юбилейный альманах с фотографиями и факсимиле участников первых выпусков.  Издание было напечатано в количестве 570 нумерованных экземпляров.  Экземпляр ККУНБ им. А.С. Пушкина - № 237.</vt:lpstr>
      <vt:lpstr>Презентация PowerPoint</vt:lpstr>
      <vt:lpstr>Блок, А. А. Россия и интеллигенция : (1907-1918) Петербург : Алконост, 1919.  Издание включает вступительную статью А.А. Блока и семь его статей: "Религиозные искания  и народ" (1907), "Народ  и интеллигенция" (1908), "Стихия  и культура" (1908), "Ирония" (1908), "Дитя Гоголя" ((1909), "Пламень" (1913), "Интеллигенция  и революция" (1918).</vt:lpstr>
      <vt:lpstr>Блок, А. А. Катилина : страница из истории мировой революции Петербург : Алконост, 1919.  </vt:lpstr>
      <vt:lpstr>Блок, А. А. Двенадцать. Скифы Петроград, 1924.  Обложка работы художника  В.Д. Замирайло </vt:lpstr>
      <vt:lpstr>Чуковский, К. И. От Чехова до наших дней :  литературные портреты : характеристики Санкт-Петербург : Т-во М. О. Вольф, 1908.</vt:lpstr>
      <vt:lpstr>Садовской, Б. А.  Озимь : статьи о русской поэзии Петроград : типография "Сириус", 1915.  Книга критических статей поэта, прозаика, критика и литературоведа Серебряного века Бориса Александровича Садовского. Его сочинения, отличавшиеся беспощадностью, иногда вызывали общественный резонанс. Например, руководство газеты «Речь» так возмутилось содержанием настоящего сборника статей Садовского, что решило исключить его из числа своих сотрудников.</vt:lpstr>
      <vt:lpstr>Об Александре Блоке :  сборник статей Петербург, 1921  Книга посвящена памяти А. Блока.  Статьи: В пути погибший (Б. Энгельгардт) – Судьба Блока (Б. Эйхенбаум) –   Поэзия Блока (В. Жирмунский) –  О первом томе Блока (В. Пяст) –  Блок и Гейне (Ю. Тынянов) –  Блок и Вл. Соловьев (А. Слонимский) – Непостижимый город (Н. Анциферов) –  О чтении Блоком стихов (В. Пяст).</vt:lpstr>
      <vt:lpstr>Белый, А. Поэзия слова Петербург : Эпоха, 1922.</vt:lpstr>
      <vt:lpstr>Презентация PowerPoint</vt:lpstr>
    </vt:vector>
  </TitlesOfParts>
  <Company>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 весь - дитя добра и света»  особо ценные издания произведений А.А. Блока и критические работы современников поэта  из фонда отдела редкой книги  ККУНБ им. А.С. Пушкина</dc:title>
  <dc:creator>Анжела В.В.</dc:creator>
  <cp:lastModifiedBy>HP</cp:lastModifiedBy>
  <cp:revision>26</cp:revision>
  <dcterms:created xsi:type="dcterms:W3CDTF">2020-10-27T12:04:16Z</dcterms:created>
  <dcterms:modified xsi:type="dcterms:W3CDTF">2020-10-29T06:34:55Z</dcterms:modified>
</cp:coreProperties>
</file>