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9" r:id="rId3"/>
    <p:sldId id="275" r:id="rId4"/>
    <p:sldId id="272" r:id="rId5"/>
    <p:sldId id="273" r:id="rId6"/>
    <p:sldId id="274" r:id="rId7"/>
    <p:sldId id="266" r:id="rId8"/>
    <p:sldId id="276" r:id="rId9"/>
    <p:sldId id="259" r:id="rId10"/>
  </p:sldIdLst>
  <p:sldSz cx="9144000" cy="6858000" type="screen4x3"/>
  <p:notesSz cx="6834188" cy="9979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6FC5D3"/>
    <a:srgbClr val="009BC0"/>
    <a:srgbClr val="B38111"/>
    <a:srgbClr val="FF9900"/>
    <a:srgbClr val="2F5BAB"/>
    <a:srgbClr val="CCFF99"/>
    <a:srgbClr val="008E40"/>
    <a:srgbClr val="CA5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935" autoAdjust="0"/>
  </p:normalViewPr>
  <p:slideViewPr>
    <p:cSldViewPr>
      <p:cViewPr varScale="1">
        <p:scale>
          <a:sx n="77" d="100"/>
          <a:sy n="77" d="100"/>
        </p:scale>
        <p:origin x="-147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94" y="-91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C75FC82-A64C-4AB9-B549-108C7AB87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6053" tIns="48026" rIns="96053" bIns="480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7A7F53-DB76-40E6-9580-2C30D3B505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6053" tIns="48026" rIns="96053" bIns="480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9F1A8C-00B6-476C-9FB9-E8971E538CEE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7CA09161-BC67-44A3-9420-0759031D09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53" tIns="48026" rIns="96053" bIns="4802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61FB77-86DF-4973-9443-86D809763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6053" tIns="48026" rIns="96053" bIns="48026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A708EC-0471-4EBE-806E-7C966FDC5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6053" tIns="48026" rIns="96053" bIns="480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9F6827-D967-4592-A900-E936AF7DD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6053" tIns="48026" rIns="96053" bIns="48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5B68BA-A36A-45E7-9F18-270266B50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01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F91F9B46-2364-4CCE-ACEF-96BE98448E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29346DD2-48DE-4F6A-B97D-2EAAB180E1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431ADA75-26FA-4334-AB58-1EA464A38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2B689-B5BE-4368-93D2-76E5FA42A0D3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xmlns="" id="{F5B8CBD9-0B16-4737-8402-74E82C195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xmlns="" id="{2572D333-D213-4D81-B99F-421649660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xmlns="" id="{D6F5E73D-5509-4E73-AD8A-910D5B67B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B934E4-79B3-4EC3-9740-DABBC1F2FDE7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xmlns="" id="{5916B8B0-1A5C-46F3-859A-2B0F94B48D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xmlns="" id="{389B94E7-36FC-4618-AB0E-6FE5A5BD5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xmlns="" id="{3736D503-6EDC-4AA1-85DA-D306F6350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A3FE3A-0B4D-47EE-8173-B803AE1EF8E1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82DBCF-5D25-4D46-B644-E99CC25B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CA53-7E51-47D0-BC1D-AA74E03AC1E2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BBA127-BF45-4926-90B2-1E03E144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CE1DA3-545B-45F4-A2A2-8CC32910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89F4-08EC-41B3-8D09-6E115CD4F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900393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9076CF-9A57-4414-B4DC-8774B2DD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259D-69F6-4416-A764-DE651876B9BD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C9ECF3-9AE7-4E4D-8654-F4A5101B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92AA4C-0136-4F52-BE1C-F14E5A7F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430B-B51A-4165-9DCA-D483C4957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430544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8506A4-23C3-4F60-9DD5-C403EE9A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5A2D-D83C-458A-B273-A5C76B104FB4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5273A3-D4FE-4B61-9CBB-4EA0B9AB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DAE535-E82E-4459-8D89-9B94B685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33B2-2C2B-4646-8253-11DF29F11F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22106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6600D6-FF6F-440D-998A-88623E9B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C6A7-6A16-4665-8871-FF888296D76B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868392-0858-48C9-AD81-55A8710D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2444FC-7D7B-46D1-9208-0ABC753A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4894-BFDC-4B5D-8DDC-C4A161504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903310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2A0194-BCFD-48AC-BEF8-77D5B1FC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0D2B-AB8F-4445-8755-153639A9A2D4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ED8792-7F70-4F80-9B45-F2020033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AE3D4E-376F-490A-BFF3-180C295A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42B-E4D6-4723-9D0F-0A069E292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449066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894BB4E-8CBA-411F-A5E9-64E3A937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1FB9-C852-41BA-A25A-B61712872FE6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F2CA592-3F83-4AF4-A9D8-3A529847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26D85AC-520D-48DE-BCE3-2F06D019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1A19-FB64-4AAC-A880-1E5FBFB5C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928743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E1633198-B5DE-49A7-9A83-84B469E0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AE3D-C8E7-4F17-9B4D-FE6FD72778A5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79A5C82-5666-40FE-8DAA-E43DB879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C16383F-2638-4CEA-94FE-199705AA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465E-F987-4444-A454-178D9AF60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684135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C054AF7F-68FA-4A9D-AE65-A8D9FDFE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5576-C3E8-432B-8F37-701A765CCF01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8EC7714-848E-4839-9C0A-8CA7D2D8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590B1367-3A92-4489-96D6-C5693C24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EDDC-A273-47FF-BAB4-5FC6AE4D0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029970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1F4556B0-9947-46DB-ABDF-D12EE3B8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D23-8396-4EFE-972F-2202AD33EB8B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575ED30A-2127-44AA-9485-65744408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C16AD80-96A0-48A4-924A-C8F13937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69C8-71AE-47FF-AE4D-57C81BA3D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282952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AB11D14-2D23-46B2-8229-EC943BF1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251C-AB50-49F7-B41A-0803EEBBE7DB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ED544D4-7B18-45A3-9510-09242453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4C64654-0133-4D47-AE0F-CF50D9DB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33BE-9A9D-451B-9A57-216A6F2AD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184498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38CA59A-30B8-4140-9AC7-492172D4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43D5-76D3-4FA1-A636-335DF4569763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97AC4E8-9BAF-4549-9DB4-A6CD449C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25B99B8-5730-4E03-978B-9A710EC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6BB7-5B84-49EA-9489-F70DA564E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057635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C9F56263-7DA2-4FF3-B795-95E5BEBCAD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6FB6586D-9522-4D87-896D-AEC17AD331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DCF10E-3078-471B-A1AB-D74C5930F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7BA01A-E13C-4AE1-A6EB-DFD4AADD9F7E}" type="datetimeFigureOut">
              <a:rPr lang="ru-RU"/>
              <a:pPr>
                <a:defRPr/>
              </a:pPr>
              <a:t>06.08.2020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50AA87-497E-464B-AFE2-E6ECE028F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963009-19EE-4DFD-88B0-0ACC4FEAC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A85872-CC6C-468A-B649-292D680551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E03C337-1E6D-4858-A73A-0F28384BA4C5}"/>
              </a:ext>
            </a:extLst>
          </p:cNvPr>
          <p:cNvSpPr/>
          <p:nvPr/>
        </p:nvSpPr>
        <p:spPr>
          <a:xfrm>
            <a:off x="574726" y="908720"/>
            <a:ext cx="7994560" cy="4493538"/>
          </a:xfrm>
          <a:prstGeom prst="rect">
            <a:avLst/>
          </a:prstGeom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ru-RU" sz="4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4400" b="1" spc="300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ГЛАВНЫХ ЦВЕТА</a:t>
            </a:r>
          </a:p>
          <a:p>
            <a:pPr algn="ctr" eaLnBrk="1" hangingPunct="1">
              <a:defRPr/>
            </a:pPr>
            <a:r>
              <a:rPr lang="ru-RU" sz="4400" b="1" spc="300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</a:t>
            </a:r>
          </a:p>
          <a:p>
            <a:pPr algn="ctr" eaLnBrk="1" hangingPunct="1">
              <a:defRPr/>
            </a:pPr>
            <a:endParaRPr lang="ru-RU" sz="20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40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</a:t>
            </a:r>
            <a:r>
              <a:rPr lang="ru-RU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августа - </a:t>
            </a:r>
            <a:endParaRPr lang="ru-RU" sz="40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40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</a:t>
            </a:r>
            <a:r>
              <a:rPr lang="ru-RU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Государственного </a:t>
            </a:r>
            <a:r>
              <a:rPr lang="ru-RU" sz="40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флага РФ</a:t>
            </a:r>
          </a:p>
          <a:p>
            <a:pPr algn="ctr" eaLnBrk="1" hangingPunct="1">
              <a:defRPr/>
            </a:pPr>
            <a:endParaRPr lang="ru-RU" sz="5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>
            <a:extLst>
              <a:ext uri="{FF2B5EF4-FFF2-40B4-BE49-F238E27FC236}">
                <a16:creationId xmlns:a16="http://schemas.microsoft.com/office/drawing/2014/main" xmlns="" id="{0302B31D-1184-488E-AFC9-70219F39A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848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xmlns="" id="{C12DA274-D1E1-4F87-A022-88756713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81075"/>
            <a:ext cx="69850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3" indent="3476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463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БЕЛО-СИНЕ-КРАСНЫЙ ФЛАГ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1463"/>
              </a:lnSpc>
              <a:spcBef>
                <a:spcPct val="0"/>
              </a:spcBef>
              <a:buNone/>
            </a:pP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endParaRPr lang="ru-RU" sz="14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Российский триколор имеет более чем 350‑летнюю историю. 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Впервые бело‑сине‑красный флаг был поднят на первом русском военном корабле "Орел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 царствование отца Петра I Алексея Михайловича.</a:t>
            </a:r>
            <a:endParaRPr lang="ru-RU" sz="14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n-lt"/>
                <a:cs typeface="Times New Roman" panose="02020603050405020304" pitchFamily="18" charset="0"/>
              </a:rPr>
              <a:t> В документах тех лет указано, что на флаги к корабельному строению были выданы ткани красного, белого и синего цветов. Но ни корабль «Орёл», ни его флаги не сохранились. Поэтому неизвестно, как располагались цвета на полотнищах флагов.</a:t>
            </a: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Законным же "отцом" триколора признан Петр I. </a:t>
            </a:r>
            <a:r>
              <a:rPr lang="ru-RU" sz="1400" b="0" i="0" u="none" strike="noStrike" dirty="0">
                <a:effectLst/>
                <a:latin typeface="+mn-lt"/>
              </a:rPr>
              <a:t>20 января 1705 г. можно считать днем рождения </a:t>
            </a:r>
            <a:r>
              <a:rPr lang="ru-RU" sz="1400" dirty="0">
                <a:latin typeface="+mn-lt"/>
              </a:rPr>
              <a:t>будущего русского государственного </a:t>
            </a:r>
            <a:r>
              <a:rPr lang="ru-RU" sz="1400" b="0" i="0" u="none" strike="noStrike" dirty="0">
                <a:effectLst/>
                <a:latin typeface="+mn-lt"/>
              </a:rPr>
              <a:t>флага. В этот день от имени царя был издан </a:t>
            </a:r>
            <a:r>
              <a:rPr lang="ru-RU" sz="1400" b="0" i="0" u="none" strike="noStrike" dirty="0" smtClean="0">
                <a:effectLst/>
                <a:latin typeface="+mn-lt"/>
              </a:rPr>
              <a:t>указ о </a:t>
            </a:r>
            <a:r>
              <a:rPr lang="ru-RU" sz="1400" b="0" i="0" u="none" strike="noStrike" dirty="0">
                <a:effectLst/>
                <a:latin typeface="+mn-lt"/>
              </a:rPr>
              <a:t>том, что русские морские и речные корабли должны были иметь полосатый без орла флаг "трех колеров" </a:t>
            </a:r>
            <a:r>
              <a:rPr lang="ru-RU" sz="1400" b="0" i="0" u="none" strike="noStrike" dirty="0" smtClean="0">
                <a:effectLst/>
                <a:latin typeface="+mn-lt"/>
              </a:rPr>
              <a:t>– белый, </a:t>
            </a:r>
            <a:r>
              <a:rPr lang="ru-RU" sz="1400" b="0" i="0" u="none" strike="noStrike" dirty="0">
                <a:effectLst/>
                <a:latin typeface="+mn-lt"/>
              </a:rPr>
              <a:t>синий и красный. Указ 1705 года был обязателен для всей России. Петр много раз вычерчивал трехцветный флаг в разных вариантах, но никогда не менял порядок полос: почетная верхняя, "благородная и царствующая", всегда оставалась белой, нижняя </a:t>
            </a:r>
            <a:r>
              <a:rPr lang="ru-RU" sz="1400" b="0" i="0" u="none" strike="noStrike" dirty="0" smtClean="0">
                <a:effectLst/>
                <a:latin typeface="+mn-lt"/>
              </a:rPr>
              <a:t>– красной. </a:t>
            </a:r>
            <a:r>
              <a:rPr lang="ru-RU" sz="1400" b="0" i="0" u="none" strike="noStrike" dirty="0">
                <a:effectLst/>
                <a:latin typeface="+mn-lt"/>
              </a:rPr>
              <a:t>С полным правом бело-сине-красный флаг может быть назван флагом Петра Великого. В будущем этот флаг станут называть провиантским, торговым, купеческим, коммерческим, "обывательским", гражданским и, наконец, русским национальным.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cs typeface="Times New Roman" panose="02020603050405020304" pitchFamily="18" charset="0"/>
              </a:rPr>
              <a:t>Утвержденные </a:t>
            </a:r>
            <a:r>
              <a:rPr lang="ru-RU" altLang="ru-RU" sz="1400" dirty="0">
                <a:cs typeface="Times New Roman" panose="02020603050405020304" pitchFamily="18" charset="0"/>
              </a:rPr>
              <a:t>Петром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cs typeface="Times New Roman" panose="02020603050405020304" pitchFamily="18" charset="0"/>
              </a:rPr>
              <a:t>российские флаги сохранились надолго. Под 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их </a:t>
            </a:r>
            <a:r>
              <a:rPr lang="ru-RU" altLang="ru-RU" sz="1400" dirty="0">
                <a:cs typeface="Times New Roman" panose="02020603050405020304" pitchFamily="18" charset="0"/>
              </a:rPr>
              <a:t>бело-сине-красными полотнищами 27 июня 1709 г. русские войска разбили шведов под Полтавой, в период Семилетней войны с боями прошли Восточную Пруссию и 9 октября 1760 г. вступили в Берлин. Немеркнущей славой озарили русские знамена чудо-богатыри Суворова. Под 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теми же знаменами </a:t>
            </a:r>
            <a:r>
              <a:rPr lang="ru-RU" altLang="ru-RU" sz="1400" dirty="0">
                <a:cs typeface="Times New Roman" panose="02020603050405020304" pitchFamily="18" charset="0"/>
              </a:rPr>
              <a:t>26 августа 1812 г. войска Кутузова насмерть 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стояли </a:t>
            </a:r>
            <a:r>
              <a:rPr lang="ru-RU" altLang="ru-RU" sz="1400" dirty="0">
                <a:cs typeface="Times New Roman" panose="02020603050405020304" pitchFamily="18" charset="0"/>
              </a:rPr>
              <a:t>в Бородинском бою. </a:t>
            </a:r>
            <a:endParaRPr lang="ru-RU" altLang="ru-RU" sz="12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Флаг с белой, синей и красной горизонтальными полосами долгие годы считался государственным, национальным. </a:t>
            </a:r>
            <a:endParaRPr lang="ru-RU" altLang="ru-RU" sz="12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endParaRPr lang="ru-RU" altLang="ru-RU" sz="14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63"/>
              </a:lnSpc>
              <a:spcBef>
                <a:spcPct val="0"/>
              </a:spcBef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070BCCEA-D911-4821-84B7-F89297D9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7" y="2276872"/>
            <a:ext cx="38877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2">
            <a:extLst>
              <a:ext uri="{FF2B5EF4-FFF2-40B4-BE49-F238E27FC236}">
                <a16:creationId xmlns:a16="http://schemas.microsoft.com/office/drawing/2014/main" xmlns="" id="{B424ED52-E423-41B5-8B35-428CD95FE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1340768"/>
            <a:ext cx="4536504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ru-RU" sz="1400" b="1" i="0" u="none" strike="noStrike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ГОСУДАРСТВО ДВУХ ФЛАГОВ</a:t>
            </a:r>
          </a:p>
          <a:p>
            <a:pPr algn="just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"Бело-сине-красный флаг оставался российским флагом вплоть до 1858 года, когда национальным флагом был официально признан чёрно-жёлто-белый флаг, цвета которого совпадали с цветами герба Российской империи. </a:t>
            </a:r>
            <a:endParaRPr lang="ru-RU" sz="1400" dirty="0"/>
          </a:p>
          <a:p>
            <a:pPr algn="just">
              <a:buNone/>
            </a:pPr>
            <a:r>
              <a:rPr lang="ru-RU" sz="1400" dirty="0"/>
              <a:t>В 1858 году император Александр II утвердил рисунок "с расположением гербовых черно‑желто‑белого цветов империи на знаменах, флагах и других предметах для украшений на улицах при торжественных случаях". А 1 января 1865 года вышел именной указ Александра II, в котором цвета черный, оранжевый (золотой) и белый уже прямо названы "государственными цветами России".</a:t>
            </a:r>
          </a:p>
          <a:p>
            <a:pPr algn="just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 торжественных случаях черно-желто-белые флаги предписывалось поднимать над правительственными учреждениями, а бело-сине-красные допускалось выставлять на частновладельческих постройках и гражданских судах. </a:t>
            </a:r>
          </a:p>
          <a:p>
            <a:pPr algn="just">
              <a:buNone/>
            </a:pPr>
            <a:endParaRPr lang="ru-RU" sz="1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0BE59B01-7844-4A15-B671-F780FCE3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2987"/>
            <a:ext cx="38163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xmlns="" id="{175CC858-8136-4FBB-A10B-08C84A21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2132855"/>
            <a:ext cx="3672409" cy="385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Всего 25 лет 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черно-желто-белый 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флаг просуществовал как 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официально-государственный.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 1883 году Александр III вернул бело-сине-красный флаг в качестве национального и таковым он и оставался до февраля 1917 года.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Император повелел иметь в России «один единообразный флаг, состоящий из цветов белого, синего и красного».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На Руси эти цвета имели следующие символические значения: белый 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– благородство, </a:t>
            </a:r>
            <a:r>
              <a:rPr lang="ru-RU" altLang="ru-RU" sz="1400" dirty="0">
                <a:cs typeface="Times New Roman" panose="02020603050405020304" pitchFamily="18" charset="0"/>
              </a:rPr>
              <a:t>откровенность; синий 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– верность, </a:t>
            </a:r>
            <a:r>
              <a:rPr lang="ru-RU" altLang="ru-RU" sz="1400" dirty="0">
                <a:cs typeface="Times New Roman" panose="02020603050405020304" pitchFamily="18" charset="0"/>
              </a:rPr>
              <a:t>честность, безупречность, целомудренность; красный 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– мужество, </a:t>
            </a:r>
            <a:r>
              <a:rPr lang="ru-RU" altLang="ru-RU" sz="1400" dirty="0">
                <a:cs typeface="Times New Roman" panose="02020603050405020304" pitchFamily="18" charset="0"/>
              </a:rPr>
              <a:t>смелость, великодушие, любовь.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>
            <a:extLst>
              <a:ext uri="{FF2B5EF4-FFF2-40B4-BE49-F238E27FC236}">
                <a16:creationId xmlns:a16="http://schemas.microsoft.com/office/drawing/2014/main" xmlns="" id="{1C2176A8-56CC-4D02-BD0E-122A4B18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92696"/>
            <a:ext cx="73458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8 апреля 1918 г. Декрет Всероссийского Центрального Исполнительного Комитета под названием «О флаге Российской Республики» </a:t>
            </a:r>
            <a:r>
              <a:rPr lang="ru-RU" sz="1400" dirty="0" smtClean="0"/>
              <a:t>возвестил</a:t>
            </a:r>
            <a:r>
              <a:rPr lang="ru-RU" sz="1400" dirty="0"/>
              <a:t>, что </a:t>
            </a:r>
            <a:r>
              <a:rPr lang="ru-RU" sz="1400" dirty="0" smtClean="0"/>
              <a:t>им является </a:t>
            </a:r>
            <a:r>
              <a:rPr lang="ru-RU" sz="1400" dirty="0"/>
              <a:t>боевой красный флаг, который стал национальным российским флагом. На V Всероссийском съезде Советов 10 июля 1918 г. была принята первая Конституция России, утвердившая описание флага. </a:t>
            </a:r>
            <a:endParaRPr lang="ru-RU" sz="1000" dirty="0">
              <a:solidFill>
                <a:srgbClr val="993300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400" b="0" i="0" u="none" strike="noStrike" dirty="0">
                <a:effectLst/>
                <a:cs typeface="Times New Roman" panose="02020603050405020304" pitchFamily="18" charset="0"/>
              </a:rPr>
              <a:t>Торговый, морской и военный флаг Российской Социалистической Федеративной Советской Республики состоит из полотнища красного (алого) цвета, в левом углу которого — у древка, наверху, помещены золотые буквы РСФСР или надпись: Российская Социалистическая Федеративная Советская Республика.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4E62788-45AB-4E07-9211-DD5EB63F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6952"/>
            <a:ext cx="431958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0" descr="Флаг в России 1991 год">
            <a:extLst>
              <a:ext uri="{FF2B5EF4-FFF2-40B4-BE49-F238E27FC236}">
                <a16:creationId xmlns:a16="http://schemas.microsoft.com/office/drawing/2014/main" xmlns="" id="{6CC7DE95-2088-46CF-9B31-331F8B6D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808312" cy="11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12389013-814C-4030-BCD8-CCEE1701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8E61F5-2BCD-4433-8AFB-76B6FD52C277}"/>
              </a:ext>
            </a:extLst>
          </p:cNvPr>
          <p:cNvSpPr txBox="1"/>
          <p:nvPr/>
        </p:nvSpPr>
        <p:spPr>
          <a:xfrm>
            <a:off x="1835150" y="476254"/>
            <a:ext cx="619323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400" dirty="0">
                <a:latin typeface="+mn-lt"/>
                <a:cs typeface="Arial" charset="0"/>
              </a:rPr>
              <a:t>22 августа 1991 г. было подписано постановление Верховного Совета РСФСР «Об официальном признании и использовании Национального флага РСФСР», в котором говорилось «До  установления специальным законом новой государственной символики РФ считать исторический флаг России – полотнище из равновеликих горизонтальных белой, лазоревой, алой полос – официальным флагом Российской Федерации».</a:t>
            </a:r>
          </a:p>
          <a:p>
            <a:pPr algn="just" eaLnBrk="1" hangingPunct="1">
              <a:defRPr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 декабря 2000 года президент РФ Владимир Путин подписал федеральный конституционный закон "О Государственном флаге Российской Федерации". </a:t>
            </a:r>
          </a:p>
          <a:p>
            <a:pPr algn="just" eaLnBrk="1" hangingPunct="1">
              <a:defRPr/>
            </a:pPr>
            <a:r>
              <a:rPr lang="ru-RU" sz="1400" b="0" i="0" u="none" strike="noStrike" dirty="0">
                <a:solidFill>
                  <a:srgbClr val="020C22"/>
                </a:solidFill>
                <a:effectLst/>
                <a:latin typeface="+mn-lt"/>
              </a:rPr>
              <a:t>Статья 1. Государственный флаг Российской Федерации является официальным государственным символом Российской Федерации. Государственный флаг Российской Федерации представляет собой прямоугольное полотнище из трех равновеликих горизонтальных полос: верхней </a:t>
            </a:r>
            <a:r>
              <a:rPr lang="ru-RU" sz="1400" b="0" i="0" u="none" strike="noStrike" dirty="0" smtClean="0">
                <a:solidFill>
                  <a:srgbClr val="020C22"/>
                </a:solidFill>
                <a:effectLst/>
                <a:latin typeface="+mn-lt"/>
              </a:rPr>
              <a:t>– белого, </a:t>
            </a:r>
            <a:r>
              <a:rPr lang="ru-RU" sz="1400" b="0" i="0" u="none" strike="noStrike" dirty="0">
                <a:solidFill>
                  <a:srgbClr val="020C22"/>
                </a:solidFill>
                <a:effectLst/>
                <a:latin typeface="+mn-lt"/>
              </a:rPr>
              <a:t>средней </a:t>
            </a:r>
            <a:r>
              <a:rPr lang="ru-RU" sz="1400" b="0" i="0" u="none" strike="noStrike" dirty="0" smtClean="0">
                <a:solidFill>
                  <a:srgbClr val="020C22"/>
                </a:solidFill>
                <a:effectLst/>
                <a:latin typeface="+mn-lt"/>
              </a:rPr>
              <a:t>– синего </a:t>
            </a:r>
            <a:r>
              <a:rPr lang="ru-RU" sz="1400" b="0" i="0" u="none" strike="noStrike" dirty="0">
                <a:solidFill>
                  <a:srgbClr val="020C22"/>
                </a:solidFill>
                <a:effectLst/>
                <a:latin typeface="+mn-lt"/>
              </a:rPr>
              <a:t>и нижней </a:t>
            </a:r>
            <a:r>
              <a:rPr lang="ru-RU" sz="1400" b="0" i="0" u="none" strike="noStrike" dirty="0" smtClean="0">
                <a:solidFill>
                  <a:srgbClr val="020C22"/>
                </a:solidFill>
                <a:effectLst/>
                <a:latin typeface="+mn-lt"/>
              </a:rPr>
              <a:t>– красного цвета. </a:t>
            </a:r>
            <a:r>
              <a:rPr lang="ru-RU" sz="1400" b="0" i="0" u="none" strike="noStrike" dirty="0">
                <a:solidFill>
                  <a:srgbClr val="020C22"/>
                </a:solidFill>
                <a:effectLst/>
                <a:latin typeface="+mn-lt"/>
              </a:rPr>
              <a:t>Отношение ширины флага к его длине 2:3.</a:t>
            </a:r>
            <a:endParaRPr lang="ru-RU" sz="1400" dirty="0">
              <a:latin typeface="+mn-lt"/>
              <a:cs typeface="Arial" charset="0"/>
            </a:endParaRPr>
          </a:p>
          <a:p>
            <a:pPr algn="just" eaLnBrk="1" hangingPunct="1">
              <a:defRPr/>
            </a:pPr>
            <a:endParaRPr lang="ru-RU" sz="1400" dirty="0">
              <a:latin typeface="+mn-lt"/>
              <a:cs typeface="Arial" charset="0"/>
            </a:endParaRPr>
          </a:p>
          <a:p>
            <a:pPr algn="just" eaLnBrk="1" hangingPunct="1">
              <a:defRPr/>
            </a:pPr>
            <a:endParaRPr lang="ru-RU" sz="1400" dirty="0">
              <a:latin typeface="+mn-lt"/>
              <a:cs typeface="Arial" charset="0"/>
            </a:endParaRPr>
          </a:p>
          <a:p>
            <a:pPr algn="just" eaLnBrk="1" hangingPunct="1">
              <a:defRPr/>
            </a:pPr>
            <a:endParaRPr lang="ru-RU" sz="1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341ADF-CCCF-433F-B9BA-54E504041E81}"/>
              </a:ext>
            </a:extLst>
          </p:cNvPr>
          <p:cNvSpPr txBox="1"/>
          <p:nvPr/>
        </p:nvSpPr>
        <p:spPr>
          <a:xfrm>
            <a:off x="395536" y="1207302"/>
            <a:ext cx="8424936" cy="358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Герб и флаг России Х-ХХ века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В.А. Артамонов, Г.В. Вилинбахов, С.Ф.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Фаизов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др.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 :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Юридическая литература, 1997.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560 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Голованова, М.П.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Герб, флаг, гимн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 /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М.П. Голованова.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−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Росмэн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2003.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47 с.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Дегтярев, А.Я.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Российского флага / А. Я. Дегтярев.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Москва: Военный Парад, 2000.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136 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:\Год лит\В\ФЛАГ\Для Флаг\IMG_0649.jpg">
            <a:extLst>
              <a:ext uri="{FF2B5EF4-FFF2-40B4-BE49-F238E27FC236}">
                <a16:creationId xmlns:a16="http://schemas.microsoft.com/office/drawing/2014/main" xmlns="" id="{D253EBD0-3641-4156-81A8-4A05C194F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7057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2818</TotalTime>
  <Words>468</Words>
  <Application>Microsoft Office PowerPoint</Application>
  <PresentationFormat>Экран (4:3)</PresentationFormat>
  <Paragraphs>39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V. S.</dc:creator>
  <cp:lastModifiedBy>HP</cp:lastModifiedBy>
  <cp:revision>322</cp:revision>
  <dcterms:created xsi:type="dcterms:W3CDTF">2015-07-15T11:54:17Z</dcterms:created>
  <dcterms:modified xsi:type="dcterms:W3CDTF">2020-08-06T13:52:56Z</dcterms:modified>
</cp:coreProperties>
</file>