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83" r:id="rId3"/>
    <p:sldId id="278" r:id="rId4"/>
    <p:sldId id="265" r:id="rId5"/>
    <p:sldId id="262" r:id="rId6"/>
    <p:sldId id="260" r:id="rId7"/>
    <p:sldId id="271" r:id="rId8"/>
    <p:sldId id="275" r:id="rId9"/>
    <p:sldId id="277" r:id="rId10"/>
    <p:sldId id="281" r:id="rId11"/>
    <p:sldId id="273" r:id="rId12"/>
    <p:sldId id="276" r:id="rId13"/>
    <p:sldId id="269" r:id="rId14"/>
    <p:sldId id="268" r:id="rId15"/>
    <p:sldId id="267" r:id="rId16"/>
    <p:sldId id="270" r:id="rId17"/>
    <p:sldId id="280" r:id="rId18"/>
    <p:sldId id="279" r:id="rId19"/>
    <p:sldId id="263" r:id="rId20"/>
    <p:sldId id="264" r:id="rId21"/>
    <p:sldId id="259" r:id="rId22"/>
    <p:sldId id="274" r:id="rId23"/>
    <p:sldId id="272" r:id="rId24"/>
    <p:sldId id="282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8E00"/>
    <a:srgbClr val="D69E00"/>
    <a:srgbClr val="742700"/>
    <a:srgbClr val="643200"/>
    <a:srgbClr val="9E4F00"/>
    <a:srgbClr val="990033"/>
    <a:srgbClr val="00A278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9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9BB36-5FBF-4DB7-BA22-20C1F112AFB0}" type="datetimeFigureOut">
              <a:rPr lang="ru-RU"/>
              <a:pPr>
                <a:defRPr/>
              </a:pPr>
              <a:t>04.08.2014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39A4F-1667-4306-8121-EF53F494AA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0CD9A-A4A6-4BBB-9439-7C2D87FCA5AE}" type="datetimeFigureOut">
              <a:rPr lang="ru-RU"/>
              <a:pPr>
                <a:defRPr/>
              </a:pPr>
              <a:t>04.08.2014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9569A-209B-4AAC-8C0C-807FE4B81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34625-718B-4C3D-88A8-69CD68CA79AF}" type="datetimeFigureOut">
              <a:rPr lang="ru-RU"/>
              <a:pPr>
                <a:defRPr/>
              </a:pPr>
              <a:t>04.08.2014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86C64-992A-4EA2-952F-740461D9C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477000" y="76200"/>
            <a:ext cx="2514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67139-E693-4B44-852C-CFCB499E2923}" type="datetimeFigureOut">
              <a:rPr lang="ru-RU"/>
              <a:pPr>
                <a:defRPr/>
              </a:pPr>
              <a:t>04.08.2014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76200"/>
            <a:ext cx="33528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A0725-71CC-455B-9547-0DE6354ECB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18CB3-C8C1-4F9C-A22C-147580416B22}" type="datetimeFigureOut">
              <a:rPr lang="ru-RU"/>
              <a:pPr>
                <a:defRPr/>
              </a:pPr>
              <a:t>04.08.2014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470C21-FE29-4ECD-B597-26CE8CE29F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D987E-D921-4B07-ADC0-AA626B6D16BD}" type="datetimeFigureOut">
              <a:rPr lang="ru-RU"/>
              <a:pPr>
                <a:defRPr/>
              </a:pPr>
              <a:t>04.08.2014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6A268-155E-4B8A-9B4F-34A78597A3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3AE44-04F7-476F-93F1-F5CBFD19B6FD}" type="datetimeFigureOut">
              <a:rPr lang="ru-RU"/>
              <a:pPr>
                <a:defRPr/>
              </a:pPr>
              <a:t>04.08.2014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0F402-0A9D-4177-8496-5CD7B2DA7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0F421-5D7F-4C7C-ACC7-D64E9CC1A325}" type="datetimeFigureOut">
              <a:rPr lang="ru-RU"/>
              <a:pPr>
                <a:defRPr/>
              </a:pPr>
              <a:t>04.08.2014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5EB7FA-1FC0-4B12-89B9-134CF31B7D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8CCF6-052E-4F6D-9440-8E85032E475B}" type="datetimeFigureOut">
              <a:rPr lang="ru-RU"/>
              <a:pPr>
                <a:defRPr/>
              </a:pPr>
              <a:t>04.08.2014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E7B35-0A38-41D7-8504-0F3C80FF51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9A942-E597-4D06-8B9E-7FEB97FE370B}" type="datetimeFigureOut">
              <a:rPr lang="ru-RU"/>
              <a:pPr>
                <a:defRPr/>
              </a:pPr>
              <a:t>04.08.2014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305B0-E3E0-4A66-8DE7-1D6A8996E0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36985-E4E7-481B-9B29-FA2C58B1FF2E}" type="datetimeFigureOut">
              <a:rPr lang="ru-RU"/>
              <a:pPr>
                <a:defRPr/>
              </a:pPr>
              <a:t>04.08.2014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A21F3-CD3D-45E5-B5CF-CA08B02FB0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AA19C-05D5-4601-B220-A3A41957AC93}" type="datetimeFigureOut">
              <a:rPr lang="ru-RU"/>
              <a:pPr>
                <a:defRPr/>
              </a:pPr>
              <a:t>04.08.2014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E7790-11F8-46CD-B430-E6250EF5EB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82E7787-08B5-43E3-8D23-A769C2F1A022}" type="datetimeFigureOut">
              <a:rPr lang="ru-RU"/>
              <a:pPr>
                <a:defRPr/>
              </a:pPr>
              <a:t>04.08.2014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AF0913-1972-46CA-BB61-8908105C47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89" r:id="rId4"/>
    <p:sldLayoutId id="2147483796" r:id="rId5"/>
    <p:sldLayoutId id="2147483790" r:id="rId6"/>
    <p:sldLayoutId id="2147483797" r:id="rId7"/>
    <p:sldLayoutId id="2147483798" r:id="rId8"/>
    <p:sldLayoutId id="2147483799" r:id="rId9"/>
    <p:sldLayoutId id="2147483791" r:id="rId10"/>
    <p:sldLayoutId id="2147483800" r:id="rId11"/>
    <p:sldLayoutId id="2147483792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290" y="861740"/>
            <a:ext cx="8568953" cy="72008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atin typeface="Cambria" pitchFamily="18" charset="0"/>
              </a:rPr>
              <a:t>Дворцы, соборы и замки Англии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088" y="1773238"/>
            <a:ext cx="7416800" cy="2952750"/>
          </a:xfrm>
        </p:spPr>
        <p:txBody>
          <a:bodyPr>
            <a:normAutofit/>
          </a:bodyPr>
          <a:lstStyle/>
          <a:p>
            <a:pPr algn="just"/>
            <a:endParaRPr lang="ru-RU" sz="2800" smtClean="0">
              <a:solidFill>
                <a:schemeClr val="tx1"/>
              </a:solidFill>
            </a:endParaRPr>
          </a:p>
          <a:p>
            <a:pPr algn="ctr"/>
            <a:r>
              <a:rPr lang="ru-RU" sz="2800" smtClean="0">
                <a:solidFill>
                  <a:schemeClr val="tx1"/>
                </a:solidFill>
              </a:rPr>
              <a:t>   </a:t>
            </a:r>
            <a:r>
              <a:rPr lang="ru-RU" sz="2800" smtClean="0">
                <a:solidFill>
                  <a:schemeClr val="tx1"/>
                </a:solidFill>
                <a:latin typeface="Arial" charset="0"/>
              </a:rPr>
              <a:t>Презентация подготовлена сотрудниками Краснодарской краевой универсальной научной библиотеки им. А.С. Пушкина по материалам публикаций, имеющихся в фондах библиотеки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640960" cy="105273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742700"/>
                </a:solidFill>
                <a:latin typeface="Cambria" pitchFamily="18" charset="0"/>
              </a:rPr>
              <a:t>Храм </a:t>
            </a:r>
            <a:r>
              <a:rPr lang="ru-RU" sz="4800" b="1" dirty="0" err="1" smtClean="0">
                <a:solidFill>
                  <a:srgbClr val="742700"/>
                </a:solidFill>
                <a:latin typeface="Cambria" pitchFamily="18" charset="0"/>
              </a:rPr>
              <a:t>темпл</a:t>
            </a:r>
            <a:r>
              <a:rPr lang="ru-RU" sz="4800" b="1" dirty="0" smtClean="0">
                <a:solidFill>
                  <a:srgbClr val="742700"/>
                </a:solidFill>
                <a:latin typeface="Cambria" pitchFamily="18" charset="0"/>
              </a:rPr>
              <a:t>    </a:t>
            </a:r>
            <a:r>
              <a:rPr lang="en-US" sz="4800" b="1" dirty="0" smtClean="0">
                <a:solidFill>
                  <a:srgbClr val="742700"/>
                </a:solidFill>
                <a:latin typeface="Cambria" pitchFamily="18" charset="0"/>
              </a:rPr>
              <a:t>Xii</a:t>
            </a:r>
            <a:r>
              <a:rPr lang="ru-RU" sz="4800" b="1" dirty="0" smtClean="0">
                <a:solidFill>
                  <a:srgbClr val="742700"/>
                </a:solidFill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rgbClr val="742700"/>
                </a:solidFill>
                <a:latin typeface="Cambria" pitchFamily="18" charset="0"/>
              </a:rPr>
              <a:t>в</a:t>
            </a:r>
            <a:r>
              <a:rPr lang="ru-RU" sz="4800" b="1" dirty="0" smtClean="0">
                <a:solidFill>
                  <a:srgbClr val="742700"/>
                </a:solidFill>
                <a:latin typeface="Cambria" pitchFamily="18" charset="0"/>
              </a:rPr>
              <a:t>.</a:t>
            </a:r>
            <a:endParaRPr lang="ru-RU" sz="4800" b="1" dirty="0">
              <a:solidFill>
                <a:srgbClr val="742700"/>
              </a:solidFill>
              <a:latin typeface="Cambria" pitchFamily="18" charset="0"/>
            </a:endParaRPr>
          </a:p>
        </p:txBody>
      </p:sp>
      <p:pic>
        <p:nvPicPr>
          <p:cNvPr id="21506" name="Picture 2" descr="D:\Documents and Settings\gvp\Мои документы\Сайт Дворцы Англии\церк. тамплиеров\церковь тампл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25538"/>
            <a:ext cx="57435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D:\Documents and Settings\gvp\Мои документы\Сайт Дворцы Англии\церк. тамплиеров\тампл.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1484313"/>
            <a:ext cx="2622550" cy="196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D:\Documents and Settings\gvp\Мои документы\Сайт Дворцы Англии\церк. тамплиеров\тамл. 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3644900"/>
            <a:ext cx="20161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Прямоугольник 5"/>
          <p:cNvSpPr>
            <a:spLocks noChangeArrowheads="1"/>
          </p:cNvSpPr>
          <p:nvPr/>
        </p:nvSpPr>
        <p:spPr bwMode="auto">
          <a:xfrm>
            <a:off x="0" y="4508500"/>
            <a:ext cx="5795963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Орден тамплиеров, самый влиятельный в XII-XIII веках, возводил множество прекрасных готических соборов и храмов на своем пути. Древнейший из них находится в Лондоне, где рыцари проводили свои тайные обряды посвящения. </a:t>
            </a:r>
            <a:r>
              <a:rPr lang="ru-RU" sz="1400">
                <a:latin typeface="Franklin Gothic Book" pitchFamily="34" charset="0"/>
                <a:ea typeface="Calibri" pitchFamily="34" charset="0"/>
                <a:cs typeface="Tahoma" pitchFamily="34" charset="0"/>
              </a:rPr>
              <a:t>Форма у него не вполне обычная, состоящая из двух объемов: круглой церкви, построенной в 1185 году, и пристроенной спустя 50 лет прямоугольной алтарной части. </a:t>
            </a:r>
            <a:endParaRPr lang="ru-RU" sz="2000">
              <a:latin typeface="Franklin Gothic Book" pitchFamily="34" charset="0"/>
            </a:endParaRPr>
          </a:p>
          <a:p>
            <a:endParaRPr lang="ru-RU" sz="1400">
              <a:latin typeface="Franklin Gothic Book" pitchFamily="34" charset="0"/>
            </a:endParaRPr>
          </a:p>
        </p:txBody>
      </p:sp>
      <p:pic>
        <p:nvPicPr>
          <p:cNvPr id="21510" name="Рисунок 7" descr="http://turj.ru/images/c/b/1/6/703/205021f9e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5229225"/>
            <a:ext cx="2343150" cy="13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Прямоугольник 8"/>
          <p:cNvSpPr>
            <a:spLocks noChangeArrowheads="1"/>
          </p:cNvSpPr>
          <p:nvPr/>
        </p:nvSpPr>
        <p:spPr bwMode="auto">
          <a:xfrm>
            <a:off x="0" y="5805488"/>
            <a:ext cx="56515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Главное сокровище сегодняшнего Темпла – надгробия рыцарей. Они высечены из камня в боевом облачении, подле отцов лежат сыновья, продолжившие служение. Быть похороненным в круглой церкви значило практически быть похороненным в Иерусалиме.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err="1" smtClean="0">
                <a:solidFill>
                  <a:srgbClr val="990033"/>
                </a:solidFill>
                <a:latin typeface="Cambria" pitchFamily="18" charset="0"/>
              </a:rPr>
              <a:t>Солсберийский</a:t>
            </a:r>
            <a:r>
              <a:rPr lang="ru-RU" sz="4800" b="1" dirty="0" smtClean="0">
                <a:solidFill>
                  <a:srgbClr val="990033"/>
                </a:solidFill>
              </a:rPr>
              <a:t> собор  </a:t>
            </a:r>
            <a:r>
              <a:rPr lang="en-US" sz="4800" b="1" dirty="0" smtClean="0">
                <a:solidFill>
                  <a:srgbClr val="990033"/>
                </a:solidFill>
              </a:rPr>
              <a:t>XIII</a:t>
            </a:r>
            <a:r>
              <a:rPr lang="ru-RU" sz="4800" b="1" dirty="0" smtClean="0">
                <a:solidFill>
                  <a:srgbClr val="990033"/>
                </a:solidFill>
              </a:rPr>
              <a:t> </a:t>
            </a:r>
            <a:r>
              <a:rPr lang="ru-RU" sz="2800" b="1" dirty="0" smtClean="0">
                <a:solidFill>
                  <a:srgbClr val="990033"/>
                </a:solidFill>
              </a:rPr>
              <a:t>в.</a:t>
            </a:r>
            <a:endParaRPr lang="ru-RU" sz="4800" b="1" dirty="0">
              <a:solidFill>
                <a:srgbClr val="990033"/>
              </a:solidFill>
            </a:endParaRPr>
          </a:p>
        </p:txBody>
      </p:sp>
      <p:pic>
        <p:nvPicPr>
          <p:cNvPr id="22530" name="Picture 5" descr="D:\Documents and Settings\gvp\Мои документы\Сайт Дворцы Англии\Солсберийский собор\55414805df9d6a71f114668047e3162b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108075"/>
            <a:ext cx="6335712" cy="422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6" descr="D:\Documents and Settings\gvp\Мои документы\Сайт Дворцы Англии\Солсберийский собор\0_68af2_a07c2aa5_XL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5013325"/>
            <a:ext cx="15938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7" descr="D:\Documents and Settings\gvp\Мои документы\Сайт Дворцы Англии\Солсберийский собор\2f7b66d704388226a6e8c95ed86e285d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5463" y="5229225"/>
            <a:ext cx="2160587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Box 5"/>
          <p:cNvSpPr txBox="1">
            <a:spLocks noChangeArrowheads="1"/>
          </p:cNvSpPr>
          <p:nvPr/>
        </p:nvSpPr>
        <p:spPr bwMode="auto">
          <a:xfrm>
            <a:off x="1692275" y="5373688"/>
            <a:ext cx="53276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На построение собора ушло 38 лет. Это пример раннеанглийской готики с высокими заострёнными стрельчатыми окнами, ценен тем, что стиль его почти однороден. Видный издалека великолепный шпиль собора - самый высокий в Англии (123 м). Западный фасад украшен рядами символических фигур и изображениями святых в нишах.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05273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C08E00"/>
                </a:solidFill>
                <a:latin typeface="Cambria" pitchFamily="18" charset="0"/>
              </a:rPr>
              <a:t>Йоркский собор   </a:t>
            </a:r>
            <a:r>
              <a:rPr lang="en-US" sz="4800" b="1" dirty="0" smtClean="0">
                <a:solidFill>
                  <a:srgbClr val="C08E00"/>
                </a:solidFill>
                <a:latin typeface="Cambria" pitchFamily="18" charset="0"/>
              </a:rPr>
              <a:t>xiii</a:t>
            </a:r>
            <a:r>
              <a:rPr lang="ru-RU" sz="4800" b="1" dirty="0" smtClean="0">
                <a:solidFill>
                  <a:srgbClr val="C08E00"/>
                </a:solidFill>
                <a:latin typeface="Cambria" pitchFamily="18" charset="0"/>
              </a:rPr>
              <a:t>-</a:t>
            </a:r>
            <a:r>
              <a:rPr lang="en-US" sz="4800" b="1" dirty="0" smtClean="0">
                <a:solidFill>
                  <a:srgbClr val="C08E00"/>
                </a:solidFill>
                <a:latin typeface="Cambria" pitchFamily="18" charset="0"/>
              </a:rPr>
              <a:t>xv </a:t>
            </a:r>
            <a:r>
              <a:rPr lang="ru-RU" sz="2800" b="1" dirty="0" smtClean="0">
                <a:solidFill>
                  <a:srgbClr val="C08E00"/>
                </a:solidFill>
                <a:latin typeface="Cambria" pitchFamily="18" charset="0"/>
              </a:rPr>
              <a:t>вв</a:t>
            </a:r>
            <a:r>
              <a:rPr lang="ru-RU" sz="4800" b="1" dirty="0" smtClean="0">
                <a:solidFill>
                  <a:srgbClr val="C08E00"/>
                </a:solidFill>
                <a:latin typeface="Cambria" pitchFamily="18" charset="0"/>
              </a:rPr>
              <a:t>.</a:t>
            </a:r>
            <a:endParaRPr lang="ru-RU" sz="4800" b="1" dirty="0">
              <a:solidFill>
                <a:srgbClr val="C08E00"/>
              </a:solidFill>
              <a:latin typeface="Cambria" pitchFamily="18" charset="0"/>
            </a:endParaRPr>
          </a:p>
        </p:txBody>
      </p:sp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2987675" y="4868863"/>
            <a:ext cx="439261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400">
                <a:solidFill>
                  <a:srgbClr val="222222"/>
                </a:solidFill>
                <a:latin typeface="Franklin Gothic Book" pitchFamily="34" charset="0"/>
                <a:ea typeface="Calibri" pitchFamily="34" charset="0"/>
                <a:cs typeface="Times New Roman" pitchFamily="18" charset="0"/>
              </a:rPr>
              <a:t>Йоркский кафедральный собор — самый вместительный во всей Англии. Ежегодно его посещают до двух миллионов человек. Строительство собора продолжалось целых 250 лет. Он поражает своими масштабами, а окна с витражами (самые большие среди европейских соборов) гармонично вписываются в пышное убранство собора. </a:t>
            </a:r>
            <a:r>
              <a:rPr lang="ru-RU" sz="1400">
                <a:solidFill>
                  <a:srgbClr val="222222"/>
                </a:solidFill>
                <a:latin typeface="Helvetica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400">
                <a:solidFill>
                  <a:srgbClr val="222222"/>
                </a:solidFill>
                <a:latin typeface="Helvetica" pitchFamily="34" charset="0"/>
                <a:ea typeface="Calibri" pitchFamily="34" charset="0"/>
                <a:cs typeface="Times New Roman" pitchFamily="18" charset="0"/>
              </a:rPr>
            </a:br>
            <a:endParaRPr lang="ru-RU" sz="140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3555" name="Picture 4" descr="C:\Documents and Settings\gvp\Рабочий стол\jorkskij_sobor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052513"/>
            <a:ext cx="5888037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6" descr="C:\Documents and Settings\gvp\Рабочий стол\The-Choir-Screen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4508500"/>
            <a:ext cx="27590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7" descr="D:\Documents and Settings\gvp\Мои документы\Сайт Дворцы Англии\собор Йорка\сканирование003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0288" y="3789363"/>
            <a:ext cx="1462087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05273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Дворец </a:t>
            </a:r>
            <a:r>
              <a:rPr lang="ru-RU" sz="4400" b="1" dirty="0" err="1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хэмптон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корт    </a:t>
            </a:r>
            <a:r>
              <a:rPr lang="en-US" sz="44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XVI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в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.</a:t>
            </a:r>
            <a:endParaRPr lang="ru-RU" sz="4400" b="1" dirty="0">
              <a:solidFill>
                <a:schemeClr val="accent6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24578" name="Picture 2" descr="D:\Documents and Settings\gvp\Мои документы\Сайт Дворцы Англии\Хэмптон корт\Хэмптон Корт\сканирование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1196975"/>
            <a:ext cx="4033838" cy="541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D:\Documents and Settings\gvp\Мои документы\Сайт Дворцы Англии\Хэмптон корт\Хэмптон Корт\сканирование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4365625"/>
            <a:ext cx="2989262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Прямоугольник 6"/>
          <p:cNvSpPr>
            <a:spLocks noChangeArrowheads="1"/>
          </p:cNvSpPr>
          <p:nvPr/>
        </p:nvSpPr>
        <p:spPr bwMode="auto">
          <a:xfrm>
            <a:off x="179388" y="1484313"/>
            <a:ext cx="460851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Дворец  заложен в начале </a:t>
            </a:r>
            <a:r>
              <a:rPr lang="en-US" sz="1400">
                <a:latin typeface="Franklin Gothic Book" pitchFamily="34" charset="0"/>
              </a:rPr>
              <a:t>XVI</a:t>
            </a:r>
            <a:r>
              <a:rPr lang="ru-RU" sz="1400">
                <a:latin typeface="Franklin Gothic Book" pitchFamily="34" charset="0"/>
              </a:rPr>
              <a:t> в. кардиналом Уолси, позже был передан в дар Генриху </a:t>
            </a:r>
            <a:r>
              <a:rPr lang="en-US" sz="1400">
                <a:latin typeface="Franklin Gothic Book" pitchFamily="34" charset="0"/>
              </a:rPr>
              <a:t>VIII</a:t>
            </a:r>
            <a:r>
              <a:rPr lang="ru-RU" sz="1400">
                <a:latin typeface="Franklin Gothic Book" pitchFamily="34" charset="0"/>
              </a:rPr>
              <a:t>. В течение последующих полутора столетий Хэмптон Корт оставался основной загородной резиденцией всех английских монархов, а королева Виктория открыла дворец для посещения широкой публикой. Особое обаяние дворец приобрёл благодаря слиянию английского стиля Тюдоров с французским барокко. Перед дворцом разбит французский парк, его особенность – лабиринт, засаженный живыми изгородями,  площадью в 60 акров, который пользуется большим вниманием у туристов.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05273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err="1" smtClean="0">
                <a:solidFill>
                  <a:srgbClr val="990033"/>
                </a:solidFill>
                <a:latin typeface="Cambria" pitchFamily="18" charset="0"/>
              </a:rPr>
              <a:t>Бликлинг</a:t>
            </a:r>
            <a:r>
              <a:rPr lang="ru-RU" sz="4800" b="1" dirty="0" smtClean="0">
                <a:solidFill>
                  <a:srgbClr val="990033"/>
                </a:solidFill>
                <a:latin typeface="Cambria" pitchFamily="18" charset="0"/>
              </a:rPr>
              <a:t> Холл   </a:t>
            </a:r>
            <a:r>
              <a:rPr lang="en-US" sz="4800" b="1" dirty="0" smtClean="0">
                <a:solidFill>
                  <a:srgbClr val="990033"/>
                </a:solidFill>
                <a:latin typeface="Cambria" pitchFamily="18" charset="0"/>
              </a:rPr>
              <a:t>XVII</a:t>
            </a:r>
            <a:r>
              <a:rPr lang="ru-RU" sz="4800" b="1" dirty="0" smtClean="0">
                <a:solidFill>
                  <a:srgbClr val="990033"/>
                </a:solidFill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rgbClr val="990033"/>
                </a:solidFill>
                <a:latin typeface="Cambria" pitchFamily="18" charset="0"/>
              </a:rPr>
              <a:t>в</a:t>
            </a:r>
            <a:r>
              <a:rPr lang="ru-RU" sz="4800" b="1" dirty="0" smtClean="0">
                <a:solidFill>
                  <a:srgbClr val="990033"/>
                </a:solidFill>
                <a:latin typeface="Cambria" pitchFamily="18" charset="0"/>
              </a:rPr>
              <a:t>.</a:t>
            </a:r>
            <a:endParaRPr lang="ru-RU" sz="4800" b="1" dirty="0">
              <a:solidFill>
                <a:srgbClr val="990033"/>
              </a:solidFill>
              <a:latin typeface="Cambria" pitchFamily="18" charset="0"/>
            </a:endParaRPr>
          </a:p>
        </p:txBody>
      </p:sp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250825" y="5300663"/>
            <a:ext cx="54737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Franklin Gothic Book" pitchFamily="34" charset="0"/>
              </a:rPr>
              <a:t>Фасад Бликлинг Холла  (Бликинг-холл) представляет одну из самых впечатляющих панорам усадебного дворца Англии.</a:t>
            </a:r>
          </a:p>
        </p:txBody>
      </p:sp>
      <p:pic>
        <p:nvPicPr>
          <p:cNvPr id="25603" name="Picture 2" descr="C:\Documents and Settings\gvp\Рабочий стол\dbc61ed7e9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341438"/>
            <a:ext cx="7164388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3" descr="D:\Documents and Settings\gvp\Мои документы\Сайт Дворцы Англии\Бликлинг-холл\0_6ded6_52d9a360_XL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80175" y="4797425"/>
            <a:ext cx="246062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Прямоугольник 5"/>
          <p:cNvSpPr>
            <a:spLocks noChangeArrowheads="1"/>
          </p:cNvSpPr>
          <p:nvPr/>
        </p:nvSpPr>
        <p:spPr bwMode="auto">
          <a:xfrm>
            <a:off x="2916238" y="6165850"/>
            <a:ext cx="36718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Franklin Gothic Book" pitchFamily="34" charset="0"/>
              </a:rPr>
              <a:t>Над созданием парка трудились самые </a:t>
            </a:r>
          </a:p>
          <a:p>
            <a:r>
              <a:rPr lang="ru-RU" sz="1600">
                <a:latin typeface="Franklin Gothic Book" pitchFamily="34" charset="0"/>
              </a:rPr>
              <a:t>лучшие садовники Англии.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2"/>
          <p:cNvSpPr txBox="1">
            <a:spLocks noChangeArrowheads="1"/>
          </p:cNvSpPr>
          <p:nvPr/>
        </p:nvSpPr>
        <p:spPr bwMode="auto">
          <a:xfrm>
            <a:off x="611188" y="188913"/>
            <a:ext cx="80645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Franklin Gothic Book" pitchFamily="34" charset="0"/>
              </a:rPr>
              <a:t> Бликлинг Холл славится старинной библиотекой, а ещё известен своими привидениями. Самый «именитый» призрак – дух Анны Болейн, жены короля Генриха </a:t>
            </a:r>
            <a:r>
              <a:rPr lang="en-US">
                <a:latin typeface="Franklin Gothic Book" pitchFamily="34" charset="0"/>
              </a:rPr>
              <a:t>VIII</a:t>
            </a:r>
            <a:r>
              <a:rPr lang="ru-RU">
                <a:latin typeface="Franklin Gothic Book" pitchFamily="34" charset="0"/>
              </a:rPr>
              <a:t>.</a:t>
            </a:r>
          </a:p>
        </p:txBody>
      </p:sp>
      <p:sp>
        <p:nvSpPr>
          <p:cNvPr id="26626" name="TextBox 4"/>
          <p:cNvSpPr txBox="1">
            <a:spLocks noChangeArrowheads="1"/>
          </p:cNvSpPr>
          <p:nvPr/>
        </p:nvSpPr>
        <p:spPr bwMode="auto">
          <a:xfrm>
            <a:off x="5003800" y="5805488"/>
            <a:ext cx="41402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Длинная галерея – это наиболее эффектное</a:t>
            </a:r>
          </a:p>
          <a:p>
            <a:r>
              <a:rPr lang="ru-RU" sz="1400">
                <a:latin typeface="Franklin Gothic Book" pitchFamily="34" charset="0"/>
              </a:rPr>
              <a:t> помещение дворца, на её потолке изображены</a:t>
            </a:r>
          </a:p>
          <a:p>
            <a:r>
              <a:rPr lang="ru-RU" sz="1400">
                <a:latin typeface="Franklin Gothic Book" pitchFamily="34" charset="0"/>
              </a:rPr>
              <a:t> символические аллегории учёности, с  </a:t>
            </a:r>
            <a:r>
              <a:rPr lang="en-US" sz="1400">
                <a:latin typeface="Franklin Gothic Book" pitchFamily="34" charset="0"/>
              </a:rPr>
              <a:t>XVIII</a:t>
            </a:r>
            <a:r>
              <a:rPr lang="ru-RU" sz="1400">
                <a:latin typeface="Franklin Gothic Book" pitchFamily="34" charset="0"/>
              </a:rPr>
              <a:t> в. в ней располагается библиотека.</a:t>
            </a:r>
          </a:p>
        </p:txBody>
      </p:sp>
      <p:pic>
        <p:nvPicPr>
          <p:cNvPr id="26627" name="Picture 2" descr="D:\Documents and Settings\gvp\Мои документы\Сайт Дворцы Англии\Бликлинг-холл\сканирование0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981075"/>
            <a:ext cx="3557588" cy="484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D:\Documents and Settings\gvp\Мои документы\Сайт Дворцы Англии\Бликлинг-холл\сканирование00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7900" y="1333500"/>
            <a:ext cx="308927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Box 9"/>
          <p:cNvSpPr txBox="1">
            <a:spLocks noChangeArrowheads="1"/>
          </p:cNvSpPr>
          <p:nvPr/>
        </p:nvSpPr>
        <p:spPr bwMode="auto">
          <a:xfrm>
            <a:off x="611188" y="4652963"/>
            <a:ext cx="39830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Один из владельцев замка был послом в России.</a:t>
            </a:r>
          </a:p>
          <a:p>
            <a:r>
              <a:rPr lang="ru-RU" sz="1400">
                <a:latin typeface="Franklin Gothic Book" pitchFamily="34" charset="0"/>
              </a:rPr>
              <a:t>В память об этом – комната Петра Великого, в которой висит шпалера с изображением Петра </a:t>
            </a:r>
            <a:r>
              <a:rPr lang="en-US" sz="1400">
                <a:latin typeface="Franklin Gothic Book" pitchFamily="34" charset="0"/>
              </a:rPr>
              <a:t>I</a:t>
            </a:r>
            <a:r>
              <a:rPr lang="ru-RU" sz="1400">
                <a:latin typeface="Franklin Gothic Book" pitchFamily="34" charset="0"/>
              </a:rPr>
              <a:t>, подаренная Екатериной </a:t>
            </a:r>
            <a:r>
              <a:rPr lang="en-US" sz="1400">
                <a:latin typeface="Franklin Gothic Book" pitchFamily="34" charset="0"/>
              </a:rPr>
              <a:t>II</a:t>
            </a:r>
            <a:r>
              <a:rPr lang="ru-RU" sz="1400">
                <a:latin typeface="Franklin Gothic Book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809040" cy="105273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Кенсингтонский дворец   </a:t>
            </a:r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XVII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в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.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2765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4868863"/>
            <a:ext cx="3019425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1341438"/>
            <a:ext cx="6337300" cy="343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9"/>
          <p:cNvSpPr txBox="1">
            <a:spLocks noChangeArrowheads="1"/>
          </p:cNvSpPr>
          <p:nvPr/>
        </p:nvSpPr>
        <p:spPr bwMode="auto">
          <a:xfrm>
            <a:off x="0" y="1341438"/>
            <a:ext cx="2484438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Здесь в течение долгого</a:t>
            </a:r>
          </a:p>
          <a:p>
            <a:r>
              <a:rPr lang="ru-RU" sz="1400">
                <a:latin typeface="Franklin Gothic Book" pitchFamily="34" charset="0"/>
              </a:rPr>
              <a:t>времени располагалась городская королевская резиденция. Вильгельм </a:t>
            </a:r>
            <a:r>
              <a:rPr lang="en-US" sz="1400">
                <a:latin typeface="Franklin Gothic Book" pitchFamily="34" charset="0"/>
              </a:rPr>
              <a:t>III</a:t>
            </a:r>
            <a:r>
              <a:rPr lang="ru-RU" sz="1400">
                <a:latin typeface="Franklin Gothic Book" pitchFamily="34" charset="0"/>
              </a:rPr>
              <a:t>, Мария Стюарт, Георг </a:t>
            </a:r>
            <a:r>
              <a:rPr lang="en-US" sz="1400">
                <a:latin typeface="Franklin Gothic Book" pitchFamily="34" charset="0"/>
              </a:rPr>
              <a:t>II</a:t>
            </a:r>
            <a:r>
              <a:rPr lang="ru-RU" sz="1400">
                <a:latin typeface="Franklin Gothic Book" pitchFamily="34" charset="0"/>
              </a:rPr>
              <a:t>, принцесса Маргарет, принц Чарлз, принцесса Диана – это лишь немногие из ряда знаменитых имён, связанных с Кенсингтонским дворцом в Англии.  Сегодня это резиденция  принца Уильяма и Кейт Миддлтон.</a:t>
            </a:r>
          </a:p>
        </p:txBody>
      </p:sp>
      <p:sp>
        <p:nvSpPr>
          <p:cNvPr id="27653" name="TextBox 10"/>
          <p:cNvSpPr txBox="1">
            <a:spLocks noChangeArrowheads="1"/>
          </p:cNvSpPr>
          <p:nvPr/>
        </p:nvSpPr>
        <p:spPr bwMode="auto">
          <a:xfrm>
            <a:off x="6156325" y="5732463"/>
            <a:ext cx="2808288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Статуя королевы Виктории, которая родилась в Кенсингтонском дворце, работы её дочери, принцессы Луизы.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300" b="1" dirty="0" smtClean="0">
                <a:solidFill>
                  <a:srgbClr val="C00000"/>
                </a:solidFill>
                <a:latin typeface="Cambria" pitchFamily="18" charset="0"/>
              </a:rPr>
              <a:t>Собор св. </a:t>
            </a:r>
            <a:r>
              <a:rPr lang="ru-RU" sz="5300" b="1" dirty="0" err="1" smtClean="0">
                <a:solidFill>
                  <a:srgbClr val="C00000"/>
                </a:solidFill>
                <a:latin typeface="Cambria" pitchFamily="18" charset="0"/>
              </a:rPr>
              <a:t>павла</a:t>
            </a:r>
            <a:r>
              <a:rPr lang="ru-RU" sz="5300" b="1" dirty="0" smtClean="0">
                <a:solidFill>
                  <a:srgbClr val="C00000"/>
                </a:solidFill>
                <a:latin typeface="Cambria" pitchFamily="18" charset="0"/>
              </a:rPr>
              <a:t>  </a:t>
            </a:r>
            <a:r>
              <a:rPr lang="en-US" sz="5300" b="1" dirty="0" smtClean="0">
                <a:solidFill>
                  <a:srgbClr val="C00000"/>
                </a:solidFill>
                <a:latin typeface="Cambria" pitchFamily="18" charset="0"/>
              </a:rPr>
              <a:t>XVII-xviii</a:t>
            </a:r>
            <a:r>
              <a:rPr lang="ru-RU" sz="5300" b="1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ru-RU" sz="3100" b="1" dirty="0" smtClean="0">
                <a:solidFill>
                  <a:srgbClr val="C00000"/>
                </a:solidFill>
                <a:latin typeface="Cambria" pitchFamily="18" charset="0"/>
              </a:rPr>
              <a:t>вв</a:t>
            </a:r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.</a:t>
            </a:r>
            <a:endParaRPr lang="ru-RU" sz="48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28674" name="Picture 2" descr="D:\Documents and Settings\gvp\Мои документы\Сайт Дворцы Англии\собор Св. Павла\GenerateThumbnail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125538"/>
            <a:ext cx="6226175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Прямоугольник 4"/>
          <p:cNvSpPr>
            <a:spLocks noChangeArrowheads="1"/>
          </p:cNvSpPr>
          <p:nvPr/>
        </p:nvSpPr>
        <p:spPr bwMode="auto">
          <a:xfrm>
            <a:off x="684213" y="6237288"/>
            <a:ext cx="7632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Franklin Gothic Book" pitchFamily="34" charset="0"/>
              </a:rPr>
              <a:t>Один из крупнейших в Европе,  собор Святого Павла является самым известным зданием в Лондоне, ставшим символом надежды, стойкости и силы нации.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2"/>
          <p:cNvSpPr>
            <a:spLocks noChangeArrowheads="1"/>
          </p:cNvSpPr>
          <p:nvPr/>
        </p:nvSpPr>
        <p:spPr bwMode="auto">
          <a:xfrm>
            <a:off x="539750" y="188913"/>
            <a:ext cx="842486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Собор Святого Павла в Лондоне является государственной церковью Англии и резиденцией епископа Лондонского. Он был построен в стиле английского барокко после Великого пожара в Лондоне. Имея высоту 111 метров, являлся самым высоким зданием в Лондоне с 1710 по 1962 год, а его купол до сих пор считается одним из самых высоких куполов мира. С галерей, опоясывающих купол собора, открываются эффектные виды Лондона. Великолепный интерьер собора и сегодня служит декорацией для многих государственных церемоний.</a:t>
            </a:r>
          </a:p>
        </p:txBody>
      </p:sp>
      <p:pic>
        <p:nvPicPr>
          <p:cNvPr id="29698" name="Picture 2" descr="D:\Documents and Settings\gvp\Мои документы\Сайт Дворцы Англии\собор Св. Павла\собор Св. Павла\сканирование00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700213"/>
            <a:ext cx="30797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4" descr="D:\Documents and Settings\gvp\Мои документы\Сайт Дворцы Англии\собор Св. Павла\st-pauls-cathedral-7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4941888"/>
            <a:ext cx="2484438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5" descr="D:\Documents and Settings\gvp\Мои документы\Сайт Дворцы Англии\собор Св. Павла\sobor-sv.-pavla_interjer_1_250x170_crop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4941888"/>
            <a:ext cx="2381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6" descr="D:\Documents and Settings\gvp\Мои документы\Сайт Дворцы Англии\собор Св. Павла\868d647a60671204fb6c996b9cbf87ad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4663" y="1700213"/>
            <a:ext cx="3822700" cy="294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88552" cy="105273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C00000"/>
                </a:solidFill>
                <a:latin typeface="Cambria" pitchFamily="18" charset="0"/>
              </a:rPr>
              <a:t>Букингемский дворец  </a:t>
            </a:r>
            <a:r>
              <a:rPr lang="en-US" sz="4800" b="1" dirty="0" smtClean="0">
                <a:solidFill>
                  <a:srgbClr val="C00000"/>
                </a:solidFill>
                <a:latin typeface="Cambria" pitchFamily="18" charset="0"/>
              </a:rPr>
              <a:t>XVIII</a:t>
            </a:r>
            <a:r>
              <a:rPr lang="ru-RU" sz="4800" b="1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ru-RU" sz="3100" b="1" dirty="0" smtClean="0">
                <a:solidFill>
                  <a:srgbClr val="C00000"/>
                </a:solidFill>
                <a:latin typeface="Cambria" pitchFamily="18" charset="0"/>
              </a:rPr>
              <a:t>в</a:t>
            </a:r>
            <a:r>
              <a:rPr lang="ru-RU" sz="4800" b="1" dirty="0" smtClean="0">
                <a:solidFill>
                  <a:srgbClr val="C00000"/>
                </a:solidFill>
                <a:latin typeface="Cambria" pitchFamily="18" charset="0"/>
              </a:rPr>
              <a:t>.</a:t>
            </a:r>
            <a:endParaRPr lang="ru-RU" sz="4800" dirty="0"/>
          </a:p>
        </p:txBody>
      </p:sp>
      <p:sp>
        <p:nvSpPr>
          <p:cNvPr id="30722" name="Прямоугольник 4"/>
          <p:cNvSpPr>
            <a:spLocks noChangeArrowheads="1"/>
          </p:cNvSpPr>
          <p:nvPr/>
        </p:nvSpPr>
        <p:spPr bwMode="auto">
          <a:xfrm>
            <a:off x="6372225" y="2708275"/>
            <a:ext cx="27717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400">
                <a:latin typeface="Franklin Gothic Book" pitchFamily="34" charset="0"/>
              </a:rPr>
              <a:t>Букингемский дворец – главная резиденция британских монархов и один из символов Лондона, открыт для публики в 1993 году. Первым монархом, поселившимся во дворце, стала королева  Виктория. Сейчас  здесь живут королева Елизавета </a:t>
            </a:r>
            <a:r>
              <a:rPr lang="en-US" sz="1400">
                <a:latin typeface="Franklin Gothic Book" pitchFamily="34" charset="0"/>
              </a:rPr>
              <a:t>II</a:t>
            </a:r>
            <a:r>
              <a:rPr lang="ru-RU" sz="1400">
                <a:latin typeface="Franklin Gothic Book" pitchFamily="34" charset="0"/>
              </a:rPr>
              <a:t> и её супруг принц Филип. </a:t>
            </a:r>
          </a:p>
        </p:txBody>
      </p:sp>
      <p:pic>
        <p:nvPicPr>
          <p:cNvPr id="30723" name="Picture 2" descr="D:\Documents and Settings\gvp\Мои документы\Сайт Дворцы Англии\Букингемский дворец\112-3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268413"/>
            <a:ext cx="6121400" cy="385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13" descr="D:\Documents and Settings\gvp\Мои документы\Сайт Дворцы Англии\Букингемский дворец\112-9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4941888"/>
            <a:ext cx="2663825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2" descr="D:\Documents and Settings\gvp\Мои документы\Сайт Дворцы Англии\Букингемский дворец\bukingemskij-dvorec-08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5205413"/>
            <a:ext cx="22320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23528" y="188640"/>
            <a:ext cx="8568952" cy="720080"/>
          </a:xfrm>
        </p:spPr>
        <p:txBody>
          <a:bodyPr anchor="t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atin typeface="Cambria" pitchFamily="18" charset="0"/>
              </a:rPr>
              <a:t>Дворцы, соборы и замки Англии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042988" y="836613"/>
            <a:ext cx="7416800" cy="2952750"/>
          </a:xfrm>
        </p:spPr>
        <p:txBody>
          <a:bodyPr anchor="b">
            <a:normAutofit fontScale="85000" lnSpcReduction="20000"/>
          </a:bodyPr>
          <a:lstStyle/>
          <a:p>
            <a:pPr marL="0" indent="0"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600" dirty="0">
                <a:solidFill>
                  <a:schemeClr val="tx1"/>
                </a:solidFill>
              </a:rPr>
              <a:t>С</a:t>
            </a:r>
            <a:r>
              <a:rPr lang="ru-RU" sz="1600" dirty="0" smtClean="0">
                <a:solidFill>
                  <a:schemeClr val="tx1"/>
                </a:solidFill>
              </a:rPr>
              <a:t>оединённое Королевство Великобритании и Северной Ирландии, Соединённое Королевство, Великобритания, Британия – всё это названия одного государства в Западной Европе. Расположено на Британских островах и отделено от материковой Европы Северным морем, проливами Па-де-Кале и Ла-Манш. В его состав входят Англия, Шотландия и Уэльс, находящиеся на о. Великобритания, и Северная Ирландия, занимающая одноимённый остров. Разнообразие ландшафта, культуры, искусства, а также уникальное историческое наследие сформировало нацию, умеющую гармонично сочетать сегодняшний день с бережной заботой о прошлом. Рыцарские замки, королевские дворцы, величественные соборы и ещё целый ряд достопримечательностей - всё это можно увидеть в Англии. Сами  англичане одним из главных сокровищ страны называют именно замки и дворцы. Рассказать о всех невозможно из-за их большого количества, ведь только в Англии их      несколько сотен и все они разбросаны по графствам. Некоторые из них занесены в список  Всемирного наследия ЮНЕСКО.</a:t>
            </a:r>
          </a:p>
          <a:p>
            <a:pPr marL="0" indent="0"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               Предлагаем  читателям  короткий рассказ о некоторых из них.</a:t>
            </a:r>
          </a:p>
          <a:p>
            <a:pPr marL="0" indent="0"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                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45060" name="Picture 2" descr="D:\Documents and Settings\gvp\Мои документы\Сайт Дворцы Англии\книги по Англии\сканирование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394879">
            <a:off x="300038" y="3440113"/>
            <a:ext cx="1585912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4" descr="D:\Documents and Settings\gvp\Мои документы\Сайт Дворцы Англии\книги по Англии\сканирование0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92982">
            <a:off x="6923088" y="3633788"/>
            <a:ext cx="1757362" cy="23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6" descr="D:\Documents and Settings\gvp\Мои документы\Сайт Дворцы Англии\книги по Англии\лондо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4149725"/>
            <a:ext cx="1873250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2" descr="D:\Documents and Settings\gvp\Мои документы\Мои рисунки\достопр.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63713" y="4949825"/>
            <a:ext cx="1368425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4" name="Picture 3" descr="D:\Documents and Settings\gvp\Мои документы\Мои рисунки\Шёбер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80063" y="5084763"/>
            <a:ext cx="134778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0" descr="D:\Documents and Settings\gvp\Мои документы\Сайт Дворцы Англии\Букингемский дворец\картинная галерея дворц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3141663"/>
            <a:ext cx="3960812" cy="301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D:\Documents and Settings\gvp\Мои документы\Сайт Дворцы Англии\Букингемский дворец\112-4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333375"/>
            <a:ext cx="216058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 descr="D:\Documents and Settings\gvp\Мои документы\Сайт Дворцы Англии\Букингемский дворец\1317283508_lon-32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60350"/>
            <a:ext cx="382905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Прямоугольник 7"/>
          <p:cNvSpPr>
            <a:spLocks noChangeArrowheads="1"/>
          </p:cNvSpPr>
          <p:nvPr/>
        </p:nvSpPr>
        <p:spPr bwMode="auto">
          <a:xfrm>
            <a:off x="179388" y="5516563"/>
            <a:ext cx="374491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В тронном зале, под сводами пышно  вызолоченного потолка, королева исполняет свои церемониальные обязанности.  </a:t>
            </a:r>
          </a:p>
        </p:txBody>
      </p:sp>
      <p:sp>
        <p:nvSpPr>
          <p:cNvPr id="31749" name="Прямоугольник 8"/>
          <p:cNvSpPr>
            <a:spLocks noChangeArrowheads="1"/>
          </p:cNvSpPr>
          <p:nvPr/>
        </p:nvSpPr>
        <p:spPr bwMode="auto">
          <a:xfrm>
            <a:off x="4140200" y="6165850"/>
            <a:ext cx="50038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Принадлежащая королеве коллекция живописи,одна из ценнейших в мире, находится в картинной галерее дворца. </a:t>
            </a:r>
            <a:endParaRPr lang="ru-RU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052736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Замок </a:t>
            </a:r>
            <a:r>
              <a:rPr lang="ru-RU" sz="4800" b="1" dirty="0" err="1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Бленхейм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  </a:t>
            </a:r>
            <a:r>
              <a:rPr lang="en-US" sz="48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XVIII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в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.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32770" name="Picture 3" descr="D:\Documents and Settings\gvp\Мои документы\Сайт Дворцы Англии\дворец Блэнем\Resize-of-Resize-of-46969232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508500"/>
            <a:ext cx="32480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2" descr="D:\Documents and Settings\gvp\Мои документы\Сайт Дворцы Англии\дворец Блэнем\66376738_Blenheym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143000"/>
            <a:ext cx="5688013" cy="427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Box 4"/>
          <p:cNvSpPr txBox="1">
            <a:spLocks noChangeArrowheads="1"/>
          </p:cNvSpPr>
          <p:nvPr/>
        </p:nvSpPr>
        <p:spPr bwMode="auto">
          <a:xfrm>
            <a:off x="179388" y="1989138"/>
            <a:ext cx="32400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Franklin Gothic Book" pitchFamily="34" charset="0"/>
              </a:rPr>
              <a:t>Замок Бленхейм (Бленхайм, Бленим) – королевский подарок Джону Черчиллю </a:t>
            </a:r>
            <a:r>
              <a:rPr lang="en-US" sz="1600">
                <a:latin typeface="Franklin Gothic Book" pitchFamily="34" charset="0"/>
              </a:rPr>
              <a:t>I</a:t>
            </a:r>
            <a:r>
              <a:rPr lang="ru-RU" sz="1600">
                <a:latin typeface="Franklin Gothic Book" pitchFamily="34" charset="0"/>
              </a:rPr>
              <a:t>, герцогу Мальборо, за военные победы.</a:t>
            </a:r>
          </a:p>
          <a:p>
            <a:r>
              <a:rPr lang="ru-RU" sz="1600">
                <a:latin typeface="Franklin Gothic Book" pitchFamily="34" charset="0"/>
              </a:rPr>
              <a:t>Здесь же родился Уинстон Черчилль.</a:t>
            </a:r>
          </a:p>
        </p:txBody>
      </p:sp>
      <p:sp>
        <p:nvSpPr>
          <p:cNvPr id="32773" name="TextBox 5"/>
          <p:cNvSpPr txBox="1">
            <a:spLocks noChangeArrowheads="1"/>
          </p:cNvSpPr>
          <p:nvPr/>
        </p:nvSpPr>
        <p:spPr bwMode="auto">
          <a:xfrm>
            <a:off x="3635375" y="5661025"/>
            <a:ext cx="53292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Franklin Gothic Book" pitchFamily="34" charset="0"/>
              </a:rPr>
              <a:t>Замок является шедевром стиля барокко</a:t>
            </a:r>
          </a:p>
          <a:p>
            <a:r>
              <a:rPr lang="ru-RU" sz="1600">
                <a:latin typeface="Franklin Gothic Book" pitchFamily="34" charset="0"/>
              </a:rPr>
              <a:t> и славится парком, который называют вершиной английской парковой архитектуры.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3" descr="D:\Documents and Settings\gvp\Мои документы\Сайт Дворцы Англии\дворец Блэнем\сканирование00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96975"/>
            <a:ext cx="3097213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4" descr="D:\Documents and Settings\gvp\Мои документы\Сайт Дворцы Англии\дворец Блэнем\сканирование00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1773238"/>
            <a:ext cx="3205163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Box 5"/>
          <p:cNvSpPr txBox="1">
            <a:spLocks noChangeArrowheads="1"/>
          </p:cNvSpPr>
          <p:nvPr/>
        </p:nvSpPr>
        <p:spPr bwMode="auto">
          <a:xfrm>
            <a:off x="250825" y="5516563"/>
            <a:ext cx="295275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Зал с росписями на</a:t>
            </a:r>
          </a:p>
          <a:p>
            <a:r>
              <a:rPr lang="ru-RU" sz="1400">
                <a:latin typeface="Franklin Gothic Book" pitchFamily="34" charset="0"/>
              </a:rPr>
              <a:t>стенах  Луи Лагера – одно из самых роскошных помещений в Европе.</a:t>
            </a:r>
          </a:p>
        </p:txBody>
      </p:sp>
      <p:sp>
        <p:nvSpPr>
          <p:cNvPr id="33796" name="TextBox 6"/>
          <p:cNvSpPr txBox="1">
            <a:spLocks noChangeArrowheads="1"/>
          </p:cNvSpPr>
          <p:nvPr/>
        </p:nvSpPr>
        <p:spPr bwMode="auto">
          <a:xfrm>
            <a:off x="3419475" y="6237288"/>
            <a:ext cx="32400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Вид на Длинную библиотеку с органом</a:t>
            </a:r>
          </a:p>
          <a:p>
            <a:r>
              <a:rPr lang="ru-RU" sz="1400">
                <a:latin typeface="Franklin Gothic Book" pitchFamily="34" charset="0"/>
              </a:rPr>
              <a:t>Утллиса</a:t>
            </a:r>
          </a:p>
        </p:txBody>
      </p:sp>
      <p:pic>
        <p:nvPicPr>
          <p:cNvPr id="33797" name="Picture 6" descr="D:\Documents and Settings\gvp\Мои документы\Сайт Дворцы Англии\дворец Блэнем\ib68bbbp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04025" y="4100513"/>
            <a:ext cx="2087563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Box 9"/>
          <p:cNvSpPr txBox="1">
            <a:spLocks noChangeArrowheads="1"/>
          </p:cNvSpPr>
          <p:nvPr/>
        </p:nvSpPr>
        <p:spPr bwMode="auto">
          <a:xfrm>
            <a:off x="6948488" y="5516563"/>
            <a:ext cx="15763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Красная гостиная</a:t>
            </a:r>
          </a:p>
        </p:txBody>
      </p:sp>
      <p:sp>
        <p:nvSpPr>
          <p:cNvPr id="33799" name="TextBox 10"/>
          <p:cNvSpPr txBox="1">
            <a:spLocks noChangeArrowheads="1"/>
          </p:cNvSpPr>
          <p:nvPr/>
        </p:nvSpPr>
        <p:spPr bwMode="auto">
          <a:xfrm>
            <a:off x="323850" y="260350"/>
            <a:ext cx="833755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Бленхейм – величайший дворец, намного превосходящий те, которыми владеет королевская семья. Осматривая изысканный барочный дворец, король Герцог </a:t>
            </a:r>
            <a:r>
              <a:rPr lang="en-US" sz="1400">
                <a:latin typeface="Franklin Gothic Book" pitchFamily="34" charset="0"/>
              </a:rPr>
              <a:t>III</a:t>
            </a:r>
            <a:r>
              <a:rPr lang="ru-RU" sz="1400">
                <a:latin typeface="Franklin Gothic Book" pitchFamily="34" charset="0"/>
              </a:rPr>
              <a:t> пробормотал, что у него нет «ничего, </a:t>
            </a:r>
          </a:p>
          <a:p>
            <a:r>
              <a:rPr lang="ru-RU" sz="1400">
                <a:latin typeface="Franklin Gothic Book" pitchFamily="34" charset="0"/>
              </a:rPr>
              <a:t>что бы могло с этим сравниться».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 descr="D:\Documents and Settings\gvp\Мои документы\Мои рисунки\шёбер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59761">
            <a:off x="1557338" y="3930650"/>
            <a:ext cx="19081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5" descr="D:\Documents and Settings\gvp\Мои документы\Сайт Дворцы Англии\книги по Англии\сканирование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5150">
            <a:off x="6804025" y="2781300"/>
            <a:ext cx="1890713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2" descr="D:\Documents and Settings\gvp\Мои документы\Мои рисунки\дворцы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412875"/>
            <a:ext cx="19050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2" descr="D:\Documents and Settings\gvp\Мои документы\Сайт Дворцы Англии\книги по Англии\сканирование002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51627">
            <a:off x="4438650" y="4064000"/>
            <a:ext cx="1700213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Box 6"/>
          <p:cNvSpPr txBox="1">
            <a:spLocks noChangeArrowheads="1"/>
          </p:cNvSpPr>
          <p:nvPr/>
        </p:nvSpPr>
        <p:spPr bwMode="auto">
          <a:xfrm>
            <a:off x="323850" y="188913"/>
            <a:ext cx="84963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             Чтобы подробнее узнать об этих интересных строениях Англии, познакомиться с историческими    фактами, связанными с ними, приглашаем посетить нашу библиотеку. </a:t>
            </a:r>
          </a:p>
          <a:p>
            <a:r>
              <a:rPr lang="ru-RU" sz="1400">
                <a:latin typeface="Franklin Gothic Book" pitchFamily="34" charset="0"/>
              </a:rPr>
              <a:t>             При подготовке материала были использованы издания из фонда отдела литературы по искусству:</a:t>
            </a:r>
          </a:p>
          <a:p>
            <a:r>
              <a:rPr lang="ru-RU" sz="1400">
                <a:latin typeface="Franklin Gothic Book" pitchFamily="34" charset="0"/>
              </a:rPr>
              <a:t>                                                  «Англия: дворцы и поместья» Х. Монтгомери (М., 2004);</a:t>
            </a:r>
          </a:p>
          <a:p>
            <a:r>
              <a:rPr lang="ru-RU" sz="1400">
                <a:latin typeface="Franklin Gothic Book" pitchFamily="34" charset="0"/>
              </a:rPr>
              <a:t>                                                  «Великие соборы» Б. Шюц (М., 2002);</a:t>
            </a:r>
          </a:p>
          <a:p>
            <a:r>
              <a:rPr lang="ru-RU" sz="1400">
                <a:latin typeface="Franklin Gothic Book" pitchFamily="34" charset="0"/>
              </a:rPr>
              <a:t>                                                  «Достопримечательности мира» (М., 2012);</a:t>
            </a:r>
          </a:p>
          <a:p>
            <a:r>
              <a:rPr lang="ru-RU" sz="1400">
                <a:latin typeface="Franklin Gothic Book" pitchFamily="34" charset="0"/>
              </a:rPr>
              <a:t>                                                  «Замки и дворцы Европы» У. Шёбер (М., 2002);</a:t>
            </a:r>
          </a:p>
          <a:p>
            <a:r>
              <a:rPr lang="ru-RU" sz="1400">
                <a:latin typeface="Franklin Gothic Book" pitchFamily="34" charset="0"/>
              </a:rPr>
              <a:t>                                                  «Замки мира» Д. Гуадалупи (М., 2005);</a:t>
            </a:r>
          </a:p>
          <a:p>
            <a:r>
              <a:rPr lang="ru-RU" sz="1400">
                <a:latin typeface="Franklin Gothic Book" pitchFamily="34" charset="0"/>
              </a:rPr>
              <a:t>                                                  «501 достопримечательность, которую надо увидеть» (М., 2010);          </a:t>
            </a:r>
          </a:p>
          <a:p>
            <a:r>
              <a:rPr lang="ru-RU" sz="1400">
                <a:latin typeface="Franklin Gothic Book" pitchFamily="34" charset="0"/>
              </a:rPr>
              <a:t>                                                  «100 великолепных соборов мира» (М., 2004);</a:t>
            </a:r>
          </a:p>
          <a:p>
            <a:r>
              <a:rPr lang="ru-RU" sz="1400">
                <a:latin typeface="Franklin Gothic Book" pitchFamily="34" charset="0"/>
              </a:rPr>
              <a:t>                                                  «1000 замков, крепостей и дворцов» (М., 2006);</a:t>
            </a:r>
          </a:p>
          <a:p>
            <a:r>
              <a:rPr lang="ru-RU" sz="1400">
                <a:latin typeface="Franklin Gothic Book" pitchFamily="34" charset="0"/>
              </a:rPr>
              <a:t>                                                  «Церкви и монастыри Европы»  У. Шёбер (М., 2002);</a:t>
            </a:r>
          </a:p>
          <a:p>
            <a:r>
              <a:rPr lang="ru-RU" sz="1400">
                <a:latin typeface="Franklin Gothic Book" pitchFamily="34" charset="0"/>
              </a:rPr>
              <a:t>                                                  «Чудеса архитектуры» (М., 2004).</a:t>
            </a:r>
          </a:p>
          <a:p>
            <a:r>
              <a:rPr lang="ru-RU" sz="1400">
                <a:latin typeface="Franklin Gothic Book" pitchFamily="34" charset="0"/>
              </a:rPr>
              <a:t>                       </a:t>
            </a:r>
          </a:p>
          <a:p>
            <a:r>
              <a:rPr lang="ru-RU" sz="1400">
                <a:latin typeface="Franklin Gothic Book" pitchFamily="34" charset="0"/>
              </a:rPr>
              <a:t>                                                              Ждём Вас ежедневно с 9.30 до 19.00 час.</a:t>
            </a:r>
          </a:p>
          <a:p>
            <a:r>
              <a:rPr lang="ru-RU" sz="1400">
                <a:latin typeface="Franklin Gothic Book" pitchFamily="34" charset="0"/>
              </a:rPr>
              <a:t>                                                          (выходной – пятница и последний день месяца).</a:t>
            </a:r>
          </a:p>
          <a:p>
            <a:r>
              <a:rPr lang="ru-RU" sz="1400">
                <a:latin typeface="Franklin Gothic Book" pitchFamily="34" charset="0"/>
              </a:rPr>
              <a:t>                                                             Телефон для справок 268-03-06 доп. 123.</a:t>
            </a:r>
          </a:p>
          <a:p>
            <a:r>
              <a:rPr lang="ru-RU" sz="1400">
                <a:latin typeface="Franklin Gothic Book" pitchFamily="34" charset="0"/>
              </a:rPr>
              <a:t>                                                  </a:t>
            </a:r>
          </a:p>
          <a:p>
            <a:r>
              <a:rPr lang="ru-RU" sz="1400">
                <a:latin typeface="Franklin Gothic Book" pitchFamily="34" charset="0"/>
              </a:rPr>
              <a:t>                                  </a:t>
            </a:r>
          </a:p>
          <a:p>
            <a:endParaRPr lang="ru-RU" sz="1400">
              <a:latin typeface="Franklin Gothic Book" pitchFamily="34" charset="0"/>
            </a:endParaRPr>
          </a:p>
        </p:txBody>
      </p:sp>
      <p:sp>
        <p:nvSpPr>
          <p:cNvPr id="34822" name="TextBox 7"/>
          <p:cNvSpPr txBox="1">
            <a:spLocks noChangeArrowheads="1"/>
          </p:cNvSpPr>
          <p:nvPr/>
        </p:nvSpPr>
        <p:spPr bwMode="auto">
          <a:xfrm>
            <a:off x="6227763" y="5805488"/>
            <a:ext cx="29162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Материал подготовлен  библиотекарем высшей </a:t>
            </a:r>
          </a:p>
          <a:p>
            <a:r>
              <a:rPr lang="ru-RU" sz="1400">
                <a:latin typeface="Franklin Gothic Book" pitchFamily="34" charset="0"/>
              </a:rPr>
              <a:t>категории Гавриш Т.В.</a:t>
            </a:r>
          </a:p>
          <a:p>
            <a:endParaRPr lang="ru-RU" sz="1400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476375" y="2349500"/>
            <a:ext cx="66786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/>
              <a:t>Краснодарская краевая универсальная научная библиотека </a:t>
            </a:r>
          </a:p>
          <a:p>
            <a:pPr algn="ctr"/>
            <a:r>
              <a:rPr lang="ru-RU"/>
              <a:t>им. А.С. Пушкина</a:t>
            </a:r>
          </a:p>
          <a:p>
            <a:pPr algn="ctr"/>
            <a:r>
              <a:rPr lang="ru-RU"/>
              <a:t>г.Краснодар, ул. Красная, д. 8.</a:t>
            </a:r>
          </a:p>
          <a:p>
            <a:pPr algn="ctr"/>
            <a:r>
              <a:rPr lang="ru-RU"/>
              <a:t>Телефон для справок 8(861) 268-53-45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990033"/>
                </a:solidFill>
                <a:latin typeface="Cambria" pitchFamily="18" charset="0"/>
              </a:rPr>
              <a:t>Вестминстерское аббатство</a:t>
            </a:r>
            <a:endParaRPr lang="ru-RU" sz="4400" b="1" dirty="0">
              <a:solidFill>
                <a:srgbClr val="990033"/>
              </a:solidFill>
              <a:latin typeface="Cambria" pitchFamily="18" charset="0"/>
            </a:endParaRPr>
          </a:p>
        </p:txBody>
      </p:sp>
      <p:pic>
        <p:nvPicPr>
          <p:cNvPr id="14338" name="Picture 2" descr="D:\Documents and Settings\gvp\Мои документы\Сайт Дворцы Англии\Вестминстерское аббатство\сканирование00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96975"/>
            <a:ext cx="3944937" cy="538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D:\Documents and Settings\gvp\Мои документы\Сайт Дворцы Англии\Вестминстерское аббатство\сканирование00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4724400"/>
            <a:ext cx="2243137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4356100" y="1341438"/>
            <a:ext cx="4608513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Нигде нельзя почувствовать английскую историю, традиции и особенности национального характера в большей мере, чем в этом храме, возрастом  старше тысячелетия. Самый яркий пример средневековой архитектуры в центре Лондона является главной достопримечательностью столицы.  В Вестминстерском аббатстве проходили коронации всех 37 британских королей и королев и их свадебные церемонии. Здесь же находятся захоронения английских монархов и величайших деятелей Британии. Иначе аббатство ещё называют открытая книга английской истории или музей истории страны. Интересно Вестминстерское аббатство своей архитектурой: самый высокий центральный неф (31 м),  зал капитула, часовня Богоматери, часовня Св. Эдуарда, уголок поэтов, капеллы королей…</a:t>
            </a:r>
          </a:p>
          <a:p>
            <a:endParaRPr lang="ru-RU" sz="1400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05273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990033"/>
                </a:solidFill>
                <a:latin typeface="Cambria" pitchFamily="18" charset="0"/>
              </a:rPr>
              <a:t>Замок Лидс   </a:t>
            </a:r>
            <a:r>
              <a:rPr lang="en-US" sz="4800" b="1" dirty="0" smtClean="0">
                <a:solidFill>
                  <a:srgbClr val="990033"/>
                </a:solidFill>
                <a:latin typeface="Cambria" pitchFamily="18" charset="0"/>
              </a:rPr>
              <a:t>Ix</a:t>
            </a:r>
            <a:r>
              <a:rPr lang="ru-RU" sz="4800" b="1" dirty="0" smtClean="0">
                <a:solidFill>
                  <a:srgbClr val="990033"/>
                </a:solidFill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rgbClr val="990033"/>
                </a:solidFill>
                <a:latin typeface="Cambria" pitchFamily="18" charset="0"/>
              </a:rPr>
              <a:t>в</a:t>
            </a:r>
            <a:r>
              <a:rPr lang="ru-RU" sz="4800" b="1" dirty="0" smtClean="0">
                <a:solidFill>
                  <a:srgbClr val="990033"/>
                </a:solidFill>
                <a:latin typeface="Cambria" pitchFamily="18" charset="0"/>
              </a:rPr>
              <a:t>.</a:t>
            </a:r>
            <a:endParaRPr lang="ru-RU" sz="4800" b="1" dirty="0">
              <a:solidFill>
                <a:srgbClr val="990033"/>
              </a:solidFill>
              <a:latin typeface="Cambria" pitchFamily="18" charset="0"/>
            </a:endParaRPr>
          </a:p>
        </p:txBody>
      </p:sp>
      <p:sp>
        <p:nvSpPr>
          <p:cNvPr id="15362" name="Прямоугольник 5"/>
          <p:cNvSpPr>
            <a:spLocks noChangeArrowheads="1"/>
          </p:cNvSpPr>
          <p:nvPr/>
        </p:nvSpPr>
        <p:spPr bwMode="auto">
          <a:xfrm>
            <a:off x="323850" y="5661025"/>
            <a:ext cx="61198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Franklin Gothic Book" pitchFamily="34" charset="0"/>
              </a:rPr>
              <a:t>Одна из самых красивых и романтичных древних крепостей, Англии, ставшая домом для многих средневековых королев</a:t>
            </a:r>
            <a:r>
              <a:rPr lang="ru-RU">
                <a:latin typeface="Franklin Gothic Book" pitchFamily="34" charset="0"/>
              </a:rPr>
              <a:t>.</a:t>
            </a:r>
          </a:p>
        </p:txBody>
      </p:sp>
      <p:pic>
        <p:nvPicPr>
          <p:cNvPr id="15363" name="Picture 5" descr="D:\Documents and Settings\gvp\Мои документы\Сайт Дворцы Англии\Замок Лидс\leeds-castle-kent_101947-1280x8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268413"/>
            <a:ext cx="6681787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" descr="D:\Documents and Settings\gvp\Мои документы\Сайт Дворцы Англии\Замок Лидс\iCA8P0BQ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4797425"/>
            <a:ext cx="280828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809040" cy="98072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err="1" smtClean="0">
                <a:solidFill>
                  <a:srgbClr val="990033"/>
                </a:solidFill>
                <a:latin typeface="Cambria" pitchFamily="18" charset="0"/>
              </a:rPr>
              <a:t>Виндзорский</a:t>
            </a:r>
            <a:r>
              <a:rPr lang="ru-RU" sz="4800" b="1" dirty="0" smtClean="0">
                <a:solidFill>
                  <a:srgbClr val="990033"/>
                </a:solidFill>
                <a:latin typeface="Cambria" pitchFamily="18" charset="0"/>
              </a:rPr>
              <a:t> замок   </a:t>
            </a:r>
            <a:r>
              <a:rPr lang="en-US" sz="4800" b="1" dirty="0" smtClean="0">
                <a:solidFill>
                  <a:srgbClr val="990033"/>
                </a:solidFill>
                <a:latin typeface="Cambria" pitchFamily="18" charset="0"/>
              </a:rPr>
              <a:t>XI</a:t>
            </a:r>
            <a:r>
              <a:rPr lang="ru-RU" sz="2800" b="1" dirty="0" smtClean="0">
                <a:solidFill>
                  <a:srgbClr val="990033"/>
                </a:solidFill>
                <a:latin typeface="Cambria" pitchFamily="18" charset="0"/>
              </a:rPr>
              <a:t> в</a:t>
            </a:r>
            <a:r>
              <a:rPr lang="ru-RU" sz="4800" b="1" dirty="0" smtClean="0">
                <a:solidFill>
                  <a:srgbClr val="990033"/>
                </a:solidFill>
                <a:latin typeface="Cambria" pitchFamily="18" charset="0"/>
              </a:rPr>
              <a:t>.</a:t>
            </a:r>
            <a:endParaRPr lang="ru-RU" sz="48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3716338"/>
            <a:ext cx="4081462" cy="271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D:\Documents and Settings\gvp\Мои документы\Сайт Дворцы Англии\Виндзорский замок\vindzorskiy-zamok-15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412875"/>
            <a:ext cx="3924300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2" descr="D:\Documents and Settings\gvp\Мои документы\Сайт Дворцы Англии\Виндзорский замок\england-weekend-gateways-windsor-castle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9175" y="4437063"/>
            <a:ext cx="26892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Прямоугольник 7"/>
          <p:cNvSpPr>
            <a:spLocks noChangeArrowheads="1"/>
          </p:cNvSpPr>
          <p:nvPr/>
        </p:nvSpPr>
        <p:spPr bwMode="auto">
          <a:xfrm>
            <a:off x="4500563" y="2060575"/>
            <a:ext cx="44640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>
                <a:latin typeface="Franklin Gothic Book" pitchFamily="34" charset="0"/>
              </a:rPr>
              <a:t>Величественный Виндзорский замок – старейшая, постоянно обитаемая королевская резиденция Англии и самый известный замок в мире.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 descr="D:\Documents and Settings\gvp\Мои документы\Сайт Дворцы Англии\Виндзорский замок\vindzorskiy-zamok-19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1557338"/>
            <a:ext cx="5475287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11" descr="D:\Documents and Settings\gvp\Мои документы\Мои рисунки\Мои сканированные изображения\сканирование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338" y="619125"/>
            <a:ext cx="2700337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7" descr="D:\Documents and Settings\gvp\Мои документы\Сайт Дворцы Англии\Виндзорский замок\inside-windsor-castle-wallpaper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4076700"/>
            <a:ext cx="304323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Прямоугольник 6"/>
          <p:cNvSpPr>
            <a:spLocks noChangeArrowheads="1"/>
          </p:cNvSpPr>
          <p:nvPr/>
        </p:nvSpPr>
        <p:spPr bwMode="auto">
          <a:xfrm>
            <a:off x="3348038" y="5084763"/>
            <a:ext cx="56165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Franklin Gothic Book" pitchFamily="34" charset="0"/>
              </a:rPr>
              <a:t>Стены одного из залов замка, Ватерлоо,  увешаны портретами полководцев, сыгравших важную роль в поражении Наполеона. </a:t>
            </a:r>
          </a:p>
        </p:txBody>
      </p:sp>
      <p:sp>
        <p:nvSpPr>
          <p:cNvPr id="17413" name="TextBox 7"/>
          <p:cNvSpPr txBox="1">
            <a:spLocks noChangeArrowheads="1"/>
          </p:cNvSpPr>
          <p:nvPr/>
        </p:nvSpPr>
        <p:spPr bwMode="auto">
          <a:xfrm>
            <a:off x="179388" y="2997200"/>
            <a:ext cx="3054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Franklin Gothic Book" pitchFamily="34" charset="0"/>
              </a:rPr>
              <a:t>История Виндзорского замка </a:t>
            </a:r>
          </a:p>
          <a:p>
            <a:r>
              <a:rPr lang="ru-RU" sz="1600">
                <a:latin typeface="Franklin Gothic Book" pitchFamily="34" charset="0"/>
              </a:rPr>
              <a:t>насчитывает почти тысячу лет.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05273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990033"/>
                </a:solidFill>
                <a:latin typeface="Cambria" pitchFamily="18" charset="0"/>
              </a:rPr>
              <a:t>Замок  </a:t>
            </a:r>
            <a:r>
              <a:rPr lang="ru-RU" sz="4400" b="1" dirty="0" err="1" smtClean="0">
                <a:solidFill>
                  <a:srgbClr val="990033"/>
                </a:solidFill>
                <a:latin typeface="Cambria" pitchFamily="18" charset="0"/>
              </a:rPr>
              <a:t>арундел</a:t>
            </a:r>
            <a:r>
              <a:rPr lang="ru-RU" sz="4400" b="1" dirty="0" smtClean="0">
                <a:solidFill>
                  <a:srgbClr val="990033"/>
                </a:solidFill>
                <a:latin typeface="Cambria" pitchFamily="18" charset="0"/>
              </a:rPr>
              <a:t>     </a:t>
            </a:r>
            <a:r>
              <a:rPr lang="en-US" sz="4400" b="1" dirty="0" smtClean="0">
                <a:solidFill>
                  <a:srgbClr val="990033"/>
                </a:solidFill>
                <a:latin typeface="Cambria" pitchFamily="18" charset="0"/>
              </a:rPr>
              <a:t>XI</a:t>
            </a:r>
            <a:r>
              <a:rPr lang="ru-RU" sz="4400" b="1" dirty="0" smtClean="0">
                <a:solidFill>
                  <a:srgbClr val="990033"/>
                </a:solidFill>
                <a:latin typeface="Cambria" pitchFamily="18" charset="0"/>
              </a:rPr>
              <a:t> </a:t>
            </a:r>
            <a:r>
              <a:rPr lang="ru-RU" sz="2800" dirty="0" smtClean="0">
                <a:latin typeface="Cambria" pitchFamily="18" charset="0"/>
              </a:rPr>
              <a:t>в</a:t>
            </a:r>
            <a:r>
              <a:rPr lang="ru-RU" dirty="0" smtClean="0">
                <a:latin typeface="Cambria" pitchFamily="18" charset="0"/>
              </a:rPr>
              <a:t>.</a:t>
            </a:r>
            <a:endParaRPr lang="ru-RU" dirty="0">
              <a:latin typeface="Cambria" pitchFamily="18" charset="0"/>
            </a:endParaRPr>
          </a:p>
        </p:txBody>
      </p:sp>
      <p:pic>
        <p:nvPicPr>
          <p:cNvPr id="18434" name="Picture 2" descr="D:\Documents and Settings\gvp\Мои документы\Сайт Дворцы Англии\Арундельский замок\сканирование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052513"/>
            <a:ext cx="5473700" cy="383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4" descr="D:\Documents and Settings\gvp\Мои документы\Сайт Дворцы Англии\Арундельский замок\48-600x397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5060950"/>
            <a:ext cx="237648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 descr="D:\Documents and Settings\gvp\Мои документы\Сайт Дворцы Англии\Арундельский замок\38-600x397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6688" y="5084763"/>
            <a:ext cx="2420937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2700338" y="4941888"/>
            <a:ext cx="3816350" cy="188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Арундел – величественный серый замок на вершине холма. Принадлежит старейшей семье Англии – герцогам Норфлокским, чьи потомки до сих пор проживают здесь. Один из представителей клана, Герцог Норфлокский </a:t>
            </a:r>
            <a:r>
              <a:rPr lang="en-US" sz="1400">
                <a:latin typeface="Franklin Gothic Book" pitchFamily="34" charset="0"/>
              </a:rPr>
              <a:t>XIV</a:t>
            </a:r>
            <a:r>
              <a:rPr lang="ru-RU" sz="1400">
                <a:latin typeface="Franklin Gothic Book" pitchFamily="34" charset="0"/>
              </a:rPr>
              <a:t>,</a:t>
            </a:r>
            <a:r>
              <a:rPr lang="en-US" sz="1400">
                <a:latin typeface="Franklin Gothic Book" pitchFamily="34" charset="0"/>
              </a:rPr>
              <a:t> </a:t>
            </a:r>
            <a:r>
              <a:rPr lang="ru-RU" sz="1400">
                <a:latin typeface="Franklin Gothic Book" pitchFamily="34" charset="0"/>
              </a:rPr>
              <a:t> прозван «Собирателем», т.к. собрал в замке потрясающую коллекцию антиквариата и произведений искусства.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05273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990033"/>
                </a:solidFill>
                <a:latin typeface="Cambria" pitchFamily="18" charset="0"/>
              </a:rPr>
              <a:t>Собор в или      </a:t>
            </a:r>
            <a:r>
              <a:rPr lang="en-US" sz="4800" b="1" dirty="0" smtClean="0">
                <a:solidFill>
                  <a:srgbClr val="990033"/>
                </a:solidFill>
                <a:latin typeface="Cambria" pitchFamily="18" charset="0"/>
              </a:rPr>
              <a:t>XI</a:t>
            </a:r>
            <a:r>
              <a:rPr lang="ru-RU" sz="4800" b="1" dirty="0" smtClean="0">
                <a:solidFill>
                  <a:srgbClr val="990033"/>
                </a:solidFill>
                <a:latin typeface="Cambria" pitchFamily="18" charset="0"/>
              </a:rPr>
              <a:t>-</a:t>
            </a:r>
            <a:r>
              <a:rPr lang="en-US" sz="4800" b="1" dirty="0" smtClean="0">
                <a:solidFill>
                  <a:srgbClr val="990033"/>
                </a:solidFill>
                <a:latin typeface="Cambria" pitchFamily="18" charset="0"/>
              </a:rPr>
              <a:t>xiii</a:t>
            </a:r>
            <a:r>
              <a:rPr lang="ru-RU" sz="4800" b="1" dirty="0" smtClean="0">
                <a:solidFill>
                  <a:srgbClr val="990033"/>
                </a:solidFill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rgbClr val="990033"/>
                </a:solidFill>
                <a:latin typeface="Cambria" pitchFamily="18" charset="0"/>
              </a:rPr>
              <a:t>в.</a:t>
            </a:r>
            <a:endParaRPr lang="ru-RU" sz="4800" b="1" dirty="0">
              <a:solidFill>
                <a:srgbClr val="990033"/>
              </a:solidFill>
              <a:latin typeface="Cambria" pitchFamily="18" charset="0"/>
            </a:endParaRPr>
          </a:p>
        </p:txBody>
      </p:sp>
      <p:pic>
        <p:nvPicPr>
          <p:cNvPr id="19458" name="Picture 2" descr="D:\Documents and Settings\gvp\Мои документы\Сайт Дворцы Англии\Собор ИЛИ\сканирование00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341438"/>
            <a:ext cx="3232150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6" descr="D:\Documents and Settings\gvp\Мои документы\Сайт Дворцы Англии\Собор ИЛИ\сканирование00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5463" y="3789363"/>
            <a:ext cx="2079625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5" descr="D:\Documents and Settings\gvp\Мои документы\Сайт Дворцы Англии\Собор ИЛИ\сканирование00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1196975"/>
            <a:ext cx="20955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Прямоугольник 8"/>
          <p:cNvSpPr>
            <a:spLocks noChangeArrowheads="1"/>
          </p:cNvSpPr>
          <p:nvPr/>
        </p:nvSpPr>
        <p:spPr bwMode="auto">
          <a:xfrm>
            <a:off x="3419475" y="4221163"/>
            <a:ext cx="34385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Кафедральный собор ИЛИ (по названию города) строился почти 300 лет. Более старые части собора выполнены в романском стиле, поздние элементы относятся уже к  ранней английской готике. В </a:t>
            </a:r>
            <a:r>
              <a:rPr lang="en-US" sz="1400">
                <a:latin typeface="Franklin Gothic Book" pitchFamily="34" charset="0"/>
              </a:rPr>
              <a:t>XIV</a:t>
            </a:r>
            <a:r>
              <a:rPr lang="ru-RU" sz="1400">
                <a:latin typeface="Franklin Gothic Book" pitchFamily="34" charset="0"/>
              </a:rPr>
              <a:t> веке  с северной стороны была пристроена часовня. В центре собора построена восьмиугольная</a:t>
            </a:r>
          </a:p>
        </p:txBody>
      </p:sp>
      <p:sp>
        <p:nvSpPr>
          <p:cNvPr id="19462" name="Прямоугольник 9"/>
          <p:cNvSpPr>
            <a:spLocks noChangeArrowheads="1"/>
          </p:cNvSpPr>
          <p:nvPr/>
        </p:nvSpPr>
        <p:spPr bwMode="auto">
          <a:xfrm>
            <a:off x="2286000" y="2690813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Franklin Gothic Book" pitchFamily="34" charset="0"/>
              </a:rPr>
              <a:t>.</a:t>
            </a:r>
          </a:p>
        </p:txBody>
      </p:sp>
      <p:sp>
        <p:nvSpPr>
          <p:cNvPr id="19463" name="TextBox 10"/>
          <p:cNvSpPr txBox="1">
            <a:spLocks noChangeArrowheads="1"/>
          </p:cNvSpPr>
          <p:nvPr/>
        </p:nvSpPr>
        <p:spPr bwMode="auto">
          <a:xfrm>
            <a:off x="250825" y="5949950"/>
            <a:ext cx="66246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осветительная башня высотой 52 м. В </a:t>
            </a:r>
            <a:r>
              <a:rPr lang="en-US" sz="1400">
                <a:latin typeface="Franklin Gothic Book" pitchFamily="34" charset="0"/>
              </a:rPr>
              <a:t>XVIII</a:t>
            </a:r>
            <a:r>
              <a:rPr lang="ru-RU" sz="1400">
                <a:latin typeface="Franklin Gothic Book" pitchFamily="34" charset="0"/>
              </a:rPr>
              <a:t>, </a:t>
            </a:r>
            <a:r>
              <a:rPr lang="en-US" sz="1400">
                <a:latin typeface="Franklin Gothic Book" pitchFamily="34" charset="0"/>
              </a:rPr>
              <a:t>XIX</a:t>
            </a:r>
            <a:r>
              <a:rPr lang="ru-RU" sz="1400">
                <a:latin typeface="Franklin Gothic Book" pitchFamily="34" charset="0"/>
              </a:rPr>
              <a:t> и </a:t>
            </a:r>
            <a:r>
              <a:rPr lang="en-US" sz="1400">
                <a:latin typeface="Franklin Gothic Book" pitchFamily="34" charset="0"/>
              </a:rPr>
              <a:t>XX</a:t>
            </a:r>
            <a:r>
              <a:rPr lang="ru-RU" sz="1400">
                <a:latin typeface="Franklin Gothic Book" pitchFamily="34" charset="0"/>
              </a:rPr>
              <a:t> веках собор перестраивался и реставрировался, но и сегодня в нем сохранились изумительные образцы резьбы по камню. В соборе захоронены многие известные люди Англии.</a:t>
            </a:r>
          </a:p>
          <a:p>
            <a:endParaRPr lang="ru-RU" sz="1400">
              <a:latin typeface="Franklin Gothic Book" pitchFamily="34" charset="0"/>
            </a:endParaRPr>
          </a:p>
        </p:txBody>
      </p:sp>
      <p:pic>
        <p:nvPicPr>
          <p:cNvPr id="19464" name="Picture 2" descr="D:\Documents and Settings\gvp\Мои документы\Мои рисунки\Мои сканированные изображения\сканирование002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4388" y="1412875"/>
            <a:ext cx="1611312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88552" cy="1052736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990033"/>
                </a:solidFill>
                <a:latin typeface="Cambria" pitchFamily="18" charset="0"/>
              </a:rPr>
              <a:t>Кафедральный собор в </a:t>
            </a:r>
            <a:r>
              <a:rPr lang="ru-RU" b="1" dirty="0" err="1" smtClean="0">
                <a:solidFill>
                  <a:srgbClr val="990033"/>
                </a:solidFill>
                <a:latin typeface="Cambria" pitchFamily="18" charset="0"/>
              </a:rPr>
              <a:t>уэльсе</a:t>
            </a:r>
            <a:r>
              <a:rPr lang="en-US" b="1" dirty="0" smtClean="0">
                <a:solidFill>
                  <a:srgbClr val="990033"/>
                </a:solidFill>
                <a:latin typeface="Cambria" pitchFamily="18" charset="0"/>
              </a:rPr>
              <a:t> </a:t>
            </a:r>
            <a:r>
              <a:rPr lang="ru-RU" b="1" dirty="0" smtClean="0">
                <a:solidFill>
                  <a:srgbClr val="990033"/>
                </a:solidFill>
                <a:latin typeface="Cambria" pitchFamily="18" charset="0"/>
              </a:rPr>
              <a:t> </a:t>
            </a:r>
            <a:r>
              <a:rPr lang="en-US" b="1" dirty="0" err="1" smtClean="0">
                <a:solidFill>
                  <a:srgbClr val="990033"/>
                </a:solidFill>
                <a:latin typeface="Cambria" pitchFamily="18" charset="0"/>
              </a:rPr>
              <a:t>xII</a:t>
            </a:r>
            <a:r>
              <a:rPr lang="ru-RU" b="1" dirty="0" smtClean="0">
                <a:solidFill>
                  <a:srgbClr val="990033"/>
                </a:solidFill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rgbClr val="990033"/>
                </a:solidFill>
                <a:latin typeface="Cambria" pitchFamily="18" charset="0"/>
              </a:rPr>
              <a:t>в</a:t>
            </a:r>
            <a:r>
              <a:rPr lang="ru-RU" b="1" dirty="0" smtClean="0">
                <a:solidFill>
                  <a:srgbClr val="990033"/>
                </a:solidFill>
                <a:latin typeface="Cambria" pitchFamily="18" charset="0"/>
              </a:rPr>
              <a:t>.</a:t>
            </a:r>
            <a:endParaRPr lang="ru-RU" b="1" dirty="0">
              <a:solidFill>
                <a:srgbClr val="990033"/>
              </a:solidFill>
              <a:latin typeface="Cambria" pitchFamily="18" charset="0"/>
            </a:endParaRPr>
          </a:p>
        </p:txBody>
      </p:sp>
      <p:pic>
        <p:nvPicPr>
          <p:cNvPr id="20482" name="Picture 2" descr="D:\Documents and Settings\gvp\Мои документы\Сайт Дворцы Англии\собор в Уэльсе\сканирование0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1412875"/>
            <a:ext cx="4795838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D:\Documents and Settings\gvp\Мои документы\Сайт Дворцы Англии\собор в Уэльсе\сканирование00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1052513"/>
            <a:ext cx="1368425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D:\Documents and Settings\gvp\Мои документы\Сайт Дворцы Англии\собор в Уэльсе\сканирование00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4388" y="3860800"/>
            <a:ext cx="1390650" cy="21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6804025" y="6021388"/>
            <a:ext cx="23399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Franklin Gothic Book" pitchFamily="34" charset="0"/>
              </a:rPr>
              <a:t>Капелла св. Девы Марии имеет 8-угольную проекцию в отличие от других английских капелл. </a:t>
            </a:r>
          </a:p>
          <a:p>
            <a:endParaRPr lang="ru-RU" sz="1200">
              <a:latin typeface="Franklin Gothic Book" pitchFamily="34" charset="0"/>
            </a:endParaRPr>
          </a:p>
        </p:txBody>
      </p:sp>
      <p:sp>
        <p:nvSpPr>
          <p:cNvPr id="20486" name="TextBox 6"/>
          <p:cNvSpPr txBox="1">
            <a:spLocks noChangeArrowheads="1"/>
          </p:cNvSpPr>
          <p:nvPr/>
        </p:nvSpPr>
        <p:spPr bwMode="auto">
          <a:xfrm>
            <a:off x="6804025" y="3213100"/>
            <a:ext cx="23399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Franklin Gothic Book" pitchFamily="34" charset="0"/>
              </a:rPr>
              <a:t>Средокрестие кафекдрального собора выглядит как произведение модернизм.</a:t>
            </a:r>
          </a:p>
          <a:p>
            <a:endParaRPr lang="ru-RU" sz="1200">
              <a:latin typeface="Franklin Gothic Book" pitchFamily="34" charset="0"/>
            </a:endParaRPr>
          </a:p>
        </p:txBody>
      </p:sp>
      <p:sp>
        <p:nvSpPr>
          <p:cNvPr id="20487" name="TextBox 7"/>
          <p:cNvSpPr txBox="1">
            <a:spLocks noChangeArrowheads="1"/>
          </p:cNvSpPr>
          <p:nvPr/>
        </p:nvSpPr>
        <p:spPr bwMode="auto">
          <a:xfrm>
            <a:off x="0" y="1989138"/>
            <a:ext cx="2051050" cy="375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Franklin Gothic Book" pitchFamily="34" charset="0"/>
              </a:rPr>
              <a:t>Этот самый маленький, но чрезвычайно красивый кафедральный собор Англии относится к ранней готике.  Западный фасад собора, украшенный 297 статуями, некоторые в человеческий рост, средокрестие, капелла Пресвятой Девы Марии и здание капитула  делают собор настоящим шедевром архитектуры.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1846</TotalTime>
  <Words>1231</Words>
  <Application>Microsoft Office PowerPoint</Application>
  <PresentationFormat>Экран (4:3)</PresentationFormat>
  <Paragraphs>75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24</vt:i4>
      </vt:variant>
    </vt:vector>
  </HeadingPairs>
  <TitlesOfParts>
    <vt:vector size="41" baseType="lpstr">
      <vt:lpstr>Franklin Gothic Book</vt:lpstr>
      <vt:lpstr>Arial</vt:lpstr>
      <vt:lpstr>Franklin Gothic Medium</vt:lpstr>
      <vt:lpstr>Wingdings 2</vt:lpstr>
      <vt:lpstr>Calibri</vt:lpstr>
      <vt:lpstr>Tahoma</vt:lpstr>
      <vt:lpstr>Times New Roman</vt:lpstr>
      <vt:lpstr>Helvetica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Библиотека им.А.С.Пушкина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Дворцы, соборы и замки Англии</dc:title>
  <dc:creator>Ольга Н.П.</dc:creator>
  <cp:lastModifiedBy>vsr</cp:lastModifiedBy>
  <cp:revision>239</cp:revision>
  <dcterms:created xsi:type="dcterms:W3CDTF">2014-06-21T06:57:54Z</dcterms:created>
  <dcterms:modified xsi:type="dcterms:W3CDTF">2014-08-04T07:35:49Z</dcterms:modified>
</cp:coreProperties>
</file>