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60" r:id="rId3"/>
    <p:sldId id="259" r:id="rId4"/>
    <p:sldId id="258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  <p:sldId id="269" r:id="rId14"/>
    <p:sldId id="270" r:id="rId15"/>
    <p:sldId id="273" r:id="rId16"/>
    <p:sldId id="271" r:id="rId17"/>
    <p:sldId id="275" r:id="rId18"/>
    <p:sldId id="272" r:id="rId19"/>
    <p:sldId id="274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A09B8-C57B-4D3C-B1BC-980B065D4A6A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7ADE8-1316-4EB4-AAEE-04DDFCF6F2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89195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7ADE8-1316-4EB4-AAEE-04DDFCF6F2E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7ADE8-1316-4EB4-AAEE-04DDFCF6F2E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7ADE8-1316-4EB4-AAEE-04DDFCF6F2E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7ADE8-1316-4EB4-AAEE-04DDFCF6F2E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7ADE8-1316-4EB4-AAEE-04DDFCF6F2E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C800-0F89-47D1-8A33-27DB0670AE43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161D-6F2D-4F84-90FE-423DB13C9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C800-0F89-47D1-8A33-27DB0670AE43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161D-6F2D-4F84-90FE-423DB13C9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C800-0F89-47D1-8A33-27DB0670AE43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161D-6F2D-4F84-90FE-423DB13C9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C800-0F89-47D1-8A33-27DB0670AE43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161D-6F2D-4F84-90FE-423DB13C9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C800-0F89-47D1-8A33-27DB0670AE43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161D-6F2D-4F84-90FE-423DB13C9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C800-0F89-47D1-8A33-27DB0670AE43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161D-6F2D-4F84-90FE-423DB13C9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C800-0F89-47D1-8A33-27DB0670AE43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161D-6F2D-4F84-90FE-423DB13C9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C800-0F89-47D1-8A33-27DB0670AE43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161D-6F2D-4F84-90FE-423DB13C9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C800-0F89-47D1-8A33-27DB0670AE43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161D-6F2D-4F84-90FE-423DB13C9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C800-0F89-47D1-8A33-27DB0670AE43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161D-6F2D-4F84-90FE-423DB13C9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7C800-0F89-47D1-8A33-27DB0670AE43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E161D-6F2D-4F84-90FE-423DB13C9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7C800-0F89-47D1-8A33-27DB0670AE43}" type="datetimeFigureOut">
              <a:rPr lang="ru-RU" smtClean="0"/>
              <a:pPr/>
              <a:t>12.04.2016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9E161D-6F2D-4F84-90FE-423DB13C92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340768"/>
            <a:ext cx="38164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Book Antiqua" pitchFamily="18" charset="0"/>
              </a:rPr>
              <a:t>«Письма </a:t>
            </a:r>
            <a:endParaRPr lang="ru-RU" sz="4000" b="1" i="1" dirty="0"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1844824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Book Antiqua" pitchFamily="18" charset="0"/>
              </a:rPr>
              <a:t>пишут</a:t>
            </a:r>
            <a:endParaRPr lang="ru-RU" sz="4000" b="1" i="1" dirty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2348880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Book Antiqua" pitchFamily="18" charset="0"/>
              </a:rPr>
              <a:t>р</a:t>
            </a:r>
            <a:r>
              <a:rPr lang="ru-RU" sz="4000" b="1" i="1" dirty="0" smtClean="0">
                <a:latin typeface="Book Antiqua" pitchFamily="18" charset="0"/>
              </a:rPr>
              <a:t>азные…»</a:t>
            </a:r>
            <a:endParaRPr lang="ru-RU" sz="4000" b="1" i="1" dirty="0"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3140968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Book Antiqua" pitchFamily="18" charset="0"/>
              </a:rPr>
              <a:t>(эпистолярный жанр в литературе) 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5373216"/>
            <a:ext cx="3456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Book Antiqua" pitchFamily="18" charset="0"/>
              </a:rPr>
              <a:t>ККУНБ им. А.С. Пушкина</a:t>
            </a:r>
          </a:p>
          <a:p>
            <a:pPr algn="ctr"/>
            <a:r>
              <a:rPr lang="ru-RU" sz="1400" dirty="0">
                <a:latin typeface="Book Antiqua" pitchFamily="18" charset="0"/>
              </a:rPr>
              <a:t>о</a:t>
            </a:r>
            <a:r>
              <a:rPr lang="ru-RU" sz="1400" dirty="0" smtClean="0">
                <a:latin typeface="Book Antiqua" pitchFamily="18" charset="0"/>
              </a:rPr>
              <a:t>тдел городского абонемента</a:t>
            </a:r>
          </a:p>
          <a:p>
            <a:pPr algn="ctr"/>
            <a:r>
              <a:rPr lang="ru-RU" sz="1400" dirty="0" smtClean="0">
                <a:latin typeface="Book Antiqua" pitchFamily="18" charset="0"/>
              </a:rPr>
              <a:t>Краснодар </a:t>
            </a:r>
          </a:p>
          <a:p>
            <a:pPr algn="ctr"/>
            <a:r>
              <a:rPr lang="ru-RU" sz="1400" dirty="0" smtClean="0">
                <a:latin typeface="Book Antiqua" pitchFamily="18" charset="0"/>
              </a:rPr>
              <a:t>2016 </a:t>
            </a:r>
            <a:endParaRPr lang="ru-RU" sz="1400" dirty="0"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108520" y="764704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Book Antiqua" pitchFamily="18" charset="0"/>
              </a:rPr>
              <a:t>КНИЖНАЯ ВЫСТАВКА</a:t>
            </a:r>
            <a:endParaRPr lang="ru-RU" sz="28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unnamed.png"/>
          <p:cNvPicPr>
            <a:picLocks noChangeAspect="1"/>
          </p:cNvPicPr>
          <p:nvPr/>
        </p:nvPicPr>
        <p:blipFill>
          <a:blip r:embed="rId3" cstate="print"/>
          <a:srcRect t="-605" r="6251"/>
          <a:stretch>
            <a:fillRect/>
          </a:stretch>
        </p:blipFill>
        <p:spPr>
          <a:xfrm>
            <a:off x="539552" y="404664"/>
            <a:ext cx="1632181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131840" y="404664"/>
            <a:ext cx="547260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Чехов, А. П. Письмо : рассказ / А. П. Чехов // Собрание сочинений : в 12 т. – Москва : Правда, 1985. – Т. 6 : рассказы, повести, статьи  (1887-1888). – С. 67-77.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987824" y="1268760"/>
            <a:ext cx="5616624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Book Antiqua" pitchFamily="18" charset="0"/>
              </a:rPr>
              <a:t>Письмам даны огромные полномочия: наставить на путь истинный, вразумить, открыть глаза на правду… но и поддержать, подать руку помощи – простить! Таков лейтмотив  небольшого рассказа Антона Павловича Чехова, в котором с необыкновенной яркостью проступает его гуманизм, его горячее сочувствие людям, его нетерпимость к показному благочестию и фарисейству.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10" name="Рисунок 9" descr="1365098530_02-04-2013-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3212976"/>
            <a:ext cx="1584176" cy="2393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11560" y="3212976"/>
            <a:ext cx="60486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Чехов, А. П. Ванька : рассказ / А. П. Чехов // Избранные произведения. – Москва : Художественная литература, 1976. – Т. 1 : Рассказы и повести (1880-1888). – С. 126-129.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560" y="3717032"/>
            <a:ext cx="58326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1400" dirty="0" smtClean="0">
              <a:latin typeface="Book Antiqua" pitchFamily="18" charset="0"/>
            </a:endParaRPr>
          </a:p>
          <a:p>
            <a:pPr algn="just"/>
            <a:r>
              <a:rPr lang="ru-RU" sz="1400" dirty="0" smtClean="0">
                <a:latin typeface="Book Antiqua" pitchFamily="18" charset="0"/>
              </a:rPr>
              <a:t>             Крестьянский мальчик Ванька Жуков, сирота, отдан в город, в ученье к сапожнику. Жизнь Ваньки у сапожника – настоящая каторга: рабский труд и днем, и ночью, недоедание, грубое обращение хозяев и подмастерьев, постоянное битье «чем </a:t>
            </a:r>
            <a:r>
              <a:rPr lang="ru-RU" sz="1400" dirty="0" err="1" smtClean="0">
                <a:latin typeface="Book Antiqua" pitchFamily="18" charset="0"/>
              </a:rPr>
              <a:t>попадя</a:t>
            </a:r>
            <a:r>
              <a:rPr lang="ru-RU" sz="1400" dirty="0" smtClean="0">
                <a:latin typeface="Book Antiqua" pitchFamily="18" charset="0"/>
              </a:rPr>
              <a:t>»...</a:t>
            </a:r>
          </a:p>
          <a:p>
            <a:pPr algn="just"/>
            <a:r>
              <a:rPr lang="ru-RU" sz="1400" dirty="0" smtClean="0">
                <a:latin typeface="Book Antiqua" pitchFamily="18" charset="0"/>
              </a:rPr>
              <a:t>             И то, что драматические эти обстоятельства описаны словами мальчика в форме письма, делает этот рассказ  особенно щемящим и пронзительным. Даже то, что он неправильно написал адрес, работает на основную идею рассказа: самое ужасное в жизни Ваньки – безысходное его положение, помощи ждать не откуда и не от кого.</a:t>
            </a:r>
            <a:endParaRPr lang="ru-RU" sz="14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190"/>
            <a:ext cx="9144000" cy="6839810"/>
          </a:xfrm>
          <a:prstGeom prst="rect">
            <a:avLst/>
          </a:prstGeom>
        </p:spPr>
      </p:pic>
      <p:pic>
        <p:nvPicPr>
          <p:cNvPr id="3" name="Рисунок 2" descr="сканирование00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45043" y="908720"/>
            <a:ext cx="1854750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vv200512ьльь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6296" y="4581128"/>
            <a:ext cx="1789913" cy="20882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75856" y="1268760"/>
            <a:ext cx="53285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Book Antiqua" pitchFamily="18" charset="0"/>
              </a:rPr>
              <a:t>            Выдающийся роман «Жизнь и судьба», который многими оценивается как «Война и мир» двадцатого века»,  Василий </a:t>
            </a:r>
            <a:r>
              <a:rPr lang="ru-RU" sz="1400" dirty="0" err="1" smtClean="0">
                <a:latin typeface="Book Antiqua" pitchFamily="18" charset="0"/>
              </a:rPr>
              <a:t>Гроссман</a:t>
            </a:r>
            <a:r>
              <a:rPr lang="ru-RU" sz="1400" dirty="0" smtClean="0">
                <a:latin typeface="Book Antiqua" pitchFamily="18" charset="0"/>
              </a:rPr>
              <a:t> посвятил своей матери – Екатерине Савельевне </a:t>
            </a:r>
            <a:r>
              <a:rPr lang="ru-RU" sz="1400" dirty="0" err="1" smtClean="0">
                <a:latin typeface="Book Antiqua" pitchFamily="18" charset="0"/>
              </a:rPr>
              <a:t>Гроссман</a:t>
            </a:r>
            <a:r>
              <a:rPr lang="ru-RU" sz="1400" dirty="0" smtClean="0">
                <a:latin typeface="Book Antiqua" pitchFamily="18" charset="0"/>
              </a:rPr>
              <a:t>. В сентябре 1941 года она была расстреляна  фашистами в Бердичеве вместе со всеми обитателями еврейского гетто. Нежная светлая любовь связывала </a:t>
            </a:r>
            <a:r>
              <a:rPr lang="ru-RU" sz="1400" dirty="0" err="1" smtClean="0">
                <a:latin typeface="Book Antiqua" pitchFamily="18" charset="0"/>
              </a:rPr>
              <a:t>Гроссмана</a:t>
            </a:r>
            <a:r>
              <a:rPr lang="ru-RU" sz="1400" dirty="0" smtClean="0">
                <a:latin typeface="Book Antiqua" pitchFamily="18" charset="0"/>
              </a:rPr>
              <a:t> с матерью и её страшная гибель была незаживающей раной писателя, до конца дней эта рана жгла и мучила его.</a:t>
            </a:r>
            <a:endParaRPr lang="ru-RU" sz="1400" dirty="0"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5856" y="3284984"/>
            <a:ext cx="532859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Book Antiqua" pitchFamily="18" charset="0"/>
              </a:rPr>
              <a:t>            Судьба и облик матери писателя воплотились в «Жизни и судьбе» в одной из сюжетных линий и фигуре матери </a:t>
            </a:r>
            <a:r>
              <a:rPr lang="ru-RU" sz="1400" dirty="0" err="1" smtClean="0">
                <a:latin typeface="Book Antiqua" pitchFamily="18" charset="0"/>
              </a:rPr>
              <a:t>Штрума</a:t>
            </a:r>
            <a:r>
              <a:rPr lang="ru-RU" sz="1400" dirty="0" smtClean="0">
                <a:latin typeface="Book Antiqua" pitchFamily="18" charset="0"/>
              </a:rPr>
              <a:t>. А многостраничное прощальное письмо матери, которое она пишет своему сыну, стало гимном материнской любви, ярким свидетельством  бесчеловечных преступлений фашизма.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4725144"/>
            <a:ext cx="662473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i="1" dirty="0" smtClean="0">
                <a:latin typeface="Book Antiqua" pitchFamily="18" charset="0"/>
              </a:rPr>
              <a:t>«Витя, я уверена, моё письмо дойдет до тебя, хотя я за линией фронта и за колючей проволокой еврейского гетто. Твой ответ я никогда не получу, меня не будет. Я хочу, чтобы ты знал о моих последних днях, с этой мыслью мне легче уйти из жизни…»</a:t>
            </a:r>
            <a:endParaRPr lang="ru-RU" sz="2000" i="1" dirty="0">
              <a:latin typeface="Book Antiqu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856" y="476672"/>
            <a:ext cx="54726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Book Antiqua" pitchFamily="18" charset="0"/>
              </a:rPr>
              <a:t>          </a:t>
            </a:r>
            <a:r>
              <a:rPr lang="ru-RU" sz="1400" b="1" dirty="0" err="1" smtClean="0">
                <a:latin typeface="Book Antiqua" pitchFamily="18" charset="0"/>
              </a:rPr>
              <a:t>Гроссман</a:t>
            </a:r>
            <a:r>
              <a:rPr lang="ru-RU" sz="1400" b="1" dirty="0" smtClean="0">
                <a:latin typeface="Book Antiqua" pitchFamily="18" charset="0"/>
              </a:rPr>
              <a:t>, В. С. Жизнь и судьба : роман / В. С. </a:t>
            </a:r>
            <a:r>
              <a:rPr lang="ru-RU" sz="1400" b="1" dirty="0" err="1" smtClean="0">
                <a:latin typeface="Book Antiqua" pitchFamily="18" charset="0"/>
              </a:rPr>
              <a:t>Гроссман</a:t>
            </a:r>
            <a:r>
              <a:rPr lang="ru-RU" sz="1400" b="1" dirty="0" smtClean="0">
                <a:latin typeface="Book Antiqua" pitchFamily="18" charset="0"/>
              </a:rPr>
              <a:t>. – Москва : Книжная палата, 1989. – 671 с. – (Популярная библиотека)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vv200512ьльь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4581128"/>
            <a:ext cx="1789913" cy="20882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404664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Book Antiqua" pitchFamily="18" charset="0"/>
              </a:rPr>
              <a:t>       Произведения в форме писем могут быть отнесены и к литературе документальной или же использующей эффект «документальности» как  непосредственного свидетельства, сообщения, донесения и обладающей благодаря этому особой убедительностью. Сегодня такую эпистолярную публицистику принято называть прозой </a:t>
            </a:r>
            <a:r>
              <a:rPr lang="en-US" sz="1600" i="1" dirty="0" smtClean="0">
                <a:latin typeface="Book Antiqua" pitchFamily="18" charset="0"/>
              </a:rPr>
              <a:t>non fiction</a:t>
            </a:r>
            <a:r>
              <a:rPr lang="ru-RU" sz="1600" i="1" dirty="0" smtClean="0">
                <a:latin typeface="Book Antiqua" pitchFamily="18" charset="0"/>
              </a:rPr>
              <a:t>. </a:t>
            </a:r>
            <a:endParaRPr lang="ru-RU" sz="1600" i="1" dirty="0">
              <a:latin typeface="Book Antiqua" pitchFamily="18" charset="0"/>
            </a:endParaRPr>
          </a:p>
        </p:txBody>
      </p:sp>
      <p:pic>
        <p:nvPicPr>
          <p:cNvPr id="5" name="Рисунок 4" descr="3ac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2132856"/>
            <a:ext cx="1905000" cy="2962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059832" y="1988840"/>
            <a:ext cx="55446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Book Antiqua" pitchFamily="18" charset="0"/>
              </a:rPr>
              <a:t>           Карамзин, Н. М. Письма русского путешественника / Н.М. Карамзин ; вступ. ст. Г. П. </a:t>
            </a:r>
            <a:r>
              <a:rPr lang="ru-RU" sz="1400" b="1" dirty="0" err="1" smtClean="0">
                <a:latin typeface="Book Antiqua" pitchFamily="18" charset="0"/>
              </a:rPr>
              <a:t>Макогоненко</a:t>
            </a:r>
            <a:r>
              <a:rPr lang="ru-RU" sz="1400" b="1" dirty="0" smtClean="0">
                <a:latin typeface="Book Antiqua" pitchFamily="18" charset="0"/>
              </a:rPr>
              <a:t>. – Москва : Правда, 1988. – 540 с.</a:t>
            </a:r>
            <a:endParaRPr lang="ru-RU" sz="1400" b="1" dirty="0">
              <a:latin typeface="Book Antiqu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59832" y="2780928"/>
            <a:ext cx="56166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Book Antiqua" pitchFamily="18" charset="0"/>
              </a:rPr>
              <a:t>        «Письма русского путешественника» - одно из крупнейших и популярнейших произведений русской литературы конца </a:t>
            </a:r>
            <a:r>
              <a:rPr lang="en-US" sz="1400" dirty="0" smtClean="0">
                <a:latin typeface="Book Antiqua" pitchFamily="18" charset="0"/>
              </a:rPr>
              <a:t>XVIII</a:t>
            </a:r>
            <a:r>
              <a:rPr lang="ru-RU" sz="1400" dirty="0" smtClean="0">
                <a:latin typeface="Book Antiqua" pitchFamily="18" charset="0"/>
              </a:rPr>
              <a:t> века. Написанные в просветительской традиции, они появились в результате реального путешествия молодого писателя по Западной Европе. </a:t>
            </a:r>
          </a:p>
          <a:p>
            <a:pPr algn="just"/>
            <a:r>
              <a:rPr lang="ru-RU" sz="1400" dirty="0" smtClean="0">
                <a:latin typeface="Book Antiqua" pitchFamily="18" charset="0"/>
              </a:rPr>
              <a:t>          Само название произведения важно для понимания жанра, в котором оно было написано. «Письма» - это исповедь, признание. Не просто перечисление увиденного, узнанного,  - это эмоциональный рассказ о пережитом, прочувствованном конкретным человеком.</a:t>
            </a:r>
            <a:endParaRPr lang="ru-RU" sz="1400" dirty="0"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5301208"/>
            <a:ext cx="619268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Book Antiqua" pitchFamily="18" charset="0"/>
              </a:rPr>
              <a:t>         Карамзин-публицист придал своему сочинению форму дорожных писем, адресованных друзьям. И для того, чтобы подчеркнуть их непосредственность, он отчасти даже имитировал их частный стиль и тон: </a:t>
            </a:r>
            <a:r>
              <a:rPr lang="ru-RU" sz="1400" i="1" dirty="0" smtClean="0">
                <a:latin typeface="Book Antiqua" pitchFamily="18" charset="0"/>
              </a:rPr>
              <a:t>«Расстался я с вами, милые, расстался!»; «Вчера, любезнейшие мои, приехал я в Ригу…» </a:t>
            </a:r>
            <a:endParaRPr lang="ru-RU" sz="1400" i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260648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Book Antiqua" pitchFamily="18" charset="0"/>
              </a:rPr>
              <a:t>            Можно утверждать, что в литературной традиции существует целая линия автобиографической, </a:t>
            </a:r>
            <a:r>
              <a:rPr lang="ru-RU" sz="1600" dirty="0" err="1" smtClean="0">
                <a:latin typeface="Book Antiqua" pitchFamily="18" charset="0"/>
              </a:rPr>
              <a:t>нраво</a:t>
            </a:r>
            <a:r>
              <a:rPr lang="ru-RU" sz="1600" dirty="0" smtClean="0">
                <a:latin typeface="Book Antiqua" pitchFamily="18" charset="0"/>
              </a:rPr>
              <a:t>- и </a:t>
            </a:r>
            <a:r>
              <a:rPr lang="ru-RU" sz="1600" dirty="0" err="1" smtClean="0">
                <a:latin typeface="Book Antiqua" pitchFamily="18" charset="0"/>
              </a:rPr>
              <a:t>бытоописательной</a:t>
            </a:r>
            <a:r>
              <a:rPr lang="ru-RU" sz="1600" dirty="0" smtClean="0">
                <a:latin typeface="Book Antiqua" pitchFamily="18" charset="0"/>
              </a:rPr>
              <a:t> прозы: путевые заметки, мемуары, дневниковые записи, послания.  Значительная часть этих произведений существует в форме открытых писем. Назидательные по своей сути они обращены каждому человеку отдельно  и обществу в целом. </a:t>
            </a:r>
            <a:endParaRPr lang="ru-RU" sz="1600" dirty="0">
              <a:latin typeface="Book Antiqua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11560" y="4221088"/>
            <a:ext cx="532859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Лиханов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, А. А. Письма в защиту детства / А.А.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Лиханов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. – Москва : Детство. Отрочество. Юность, 2002. – 656 с.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10" name="Рисунок 9" descr="сканирование00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4149080"/>
            <a:ext cx="1444271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467544" y="4869160"/>
            <a:ext cx="54726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Book Antiqua" pitchFamily="18" charset="0"/>
              </a:rPr>
              <a:t>        Сборник выбранных писем, статей, выступлений создателя Детского фонда писателя Альберта Анатольевича </a:t>
            </a:r>
            <a:r>
              <a:rPr lang="ru-RU" sz="1400" dirty="0" err="1" smtClean="0">
                <a:latin typeface="Book Antiqua" pitchFamily="18" charset="0"/>
              </a:rPr>
              <a:t>Лиханова</a:t>
            </a:r>
            <a:r>
              <a:rPr lang="ru-RU" sz="1400" dirty="0" smtClean="0">
                <a:latin typeface="Book Antiqua" pitchFamily="18" charset="0"/>
              </a:rPr>
              <a:t>. Книга посвящена 15-летию Фонда и пронизана болью и горечью за дело, которому отданы годы жизни и за судьбы Родины, переживающей тяжелые времена. </a:t>
            </a:r>
          </a:p>
          <a:p>
            <a:pPr algn="just"/>
            <a:r>
              <a:rPr lang="ru-RU" sz="1400" dirty="0" smtClean="0">
                <a:latin typeface="Book Antiqua" pitchFamily="18" charset="0"/>
              </a:rPr>
              <a:t>        Общественный пафос книги – это защита прав детей, и прав взрослых, которые помогают этим детям.</a:t>
            </a:r>
          </a:p>
        </p:txBody>
      </p:sp>
      <p:pic>
        <p:nvPicPr>
          <p:cNvPr id="13" name="Рисунок 12" descr="56ac2bbe3082c.jpg"/>
          <p:cNvPicPr>
            <a:picLocks noChangeAspect="1"/>
          </p:cNvPicPr>
          <p:nvPr/>
        </p:nvPicPr>
        <p:blipFill>
          <a:blip r:embed="rId4" cstate="print"/>
          <a:srcRect r="367" b="3854"/>
          <a:stretch>
            <a:fillRect/>
          </a:stretch>
        </p:blipFill>
        <p:spPr>
          <a:xfrm>
            <a:off x="611560" y="1844824"/>
            <a:ext cx="1512167" cy="2235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2771800" y="1772816"/>
            <a:ext cx="58326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Book Antiqua" pitchFamily="18" charset="0"/>
              </a:rPr>
              <a:t>        Лихачёв, Д. С. Письма о добром и прекрасном  /  сост. и общ. ред. Г.А. Дубровской. – Изд. 3-е. –  Москва : Детская литература, 1989. – 238 с.</a:t>
            </a:r>
            <a:endParaRPr lang="ru-RU" sz="1400" b="1" dirty="0">
              <a:latin typeface="Book Antiqu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43808" y="2492896"/>
            <a:ext cx="55446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Book Antiqua" pitchFamily="18" charset="0"/>
              </a:rPr>
              <a:t>         Всемирно известный ученый Дмитрий Сергеевич Лихачев совсем не случайно для своих поучительных бесед о патриотизме, нравственности, воспитании, жизненных приоритетах избрал форму писем. В предисловии к книге он пишет: </a:t>
            </a:r>
            <a:r>
              <a:rPr lang="ru-RU" sz="1400" i="1" dirty="0" smtClean="0">
                <a:latin typeface="Book Antiqua" pitchFamily="18" charset="0"/>
              </a:rPr>
              <a:t>«Это, конечно, условная форма. В читателях моих писем я представляю себе друзей. Письма к друзьям позволяют мне писать просто».</a:t>
            </a:r>
            <a:endParaRPr lang="ru-RU" sz="1400" i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63888" y="332656"/>
            <a:ext cx="52565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492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Моруа, А. Байрон; Письма незнакомке; Открытое письмо молодому человеку о науке жить : пер. с фр. / А. Моруа. – Москва : АСТ : Олимп, 1998. – 668 с.</a:t>
            </a:r>
            <a:endParaRPr lang="ru-RU" sz="1400" b="1" dirty="0" smtClean="0"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1052736"/>
            <a:ext cx="5328592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Переписка – излюбленный тип общения Моруа. К сожалению, уже в его времена традиция писания писем друг другу проигрывала конкуренцию с телефоном. В «Открытом письме молодому человеку о науке жить» он защищает эту угасающую традицию: «Письмо может стать произведением искусства, желания ваши облекаются в нем в совершенную форму…».</a:t>
            </a:r>
            <a:endParaRPr lang="ru-RU" sz="1400" dirty="0" smtClean="0">
              <a:latin typeface="Book Antiqua" pitchFamily="18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Оптимальный собеседник для писателя – человек, нуждающийся в советах, руководстве: юноша, молодая женщина. Перу Моруа принадлежат «Советы молодому французу, отправляющемуся в Англию», «Письмо молодой светской женщине, отправляющейся в Лондон», «Советы молодому французу, отправляющемуся в США». </a:t>
            </a:r>
            <a:endParaRPr lang="ru-RU" sz="1400" dirty="0" smtClean="0"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4149080"/>
            <a:ext cx="44644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Но конечно самыми знаменитыми и не теряющими своей актуальности стали </a:t>
            </a:r>
            <a:r>
              <a:rPr lang="ru-RU" sz="1400" b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«Письма незнакомке». </a:t>
            </a:r>
            <a:r>
              <a:rPr lang="ru-RU" sz="1400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Их адресат – прекрасная вымышленная женщина, собирательный образ, воплощающий идеал писателя.</a:t>
            </a:r>
            <a:endParaRPr lang="ru-RU" sz="1400" dirty="0" smtClean="0">
              <a:latin typeface="Book Antiqua" pitchFamily="18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Темы писем понятны и важны всем – как нравиться, как сохранить индивидуальность, как преуспеть в жизни, как устроить супружескую жизнь…</a:t>
            </a:r>
            <a:endParaRPr lang="ru-RU" sz="1400" dirty="0" smtClean="0"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10" name="Рисунок 9" descr="xNM2m5R6p1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3851198"/>
            <a:ext cx="2520280" cy="26926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Pisma_neznakomk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620688"/>
            <a:ext cx="1905000" cy="3000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260648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Book Antiqua" pitchFamily="18" charset="0"/>
              </a:rPr>
              <a:t>        Эпистолярное наследие известных людей – писателей и ученых, композиторов и художников, политиков и общественных деятелей - бесценный источник, питающий наше знание об их биографии и личности. Эти письма – подлинные свидетели  переживаний и раздумий давно ушедших людей, таящие в себе подробности давно прошедших эпох.</a:t>
            </a:r>
            <a:endParaRPr lang="ru-RU" sz="1600" dirty="0">
              <a:latin typeface="Book Antiqua" pitchFamily="18" charset="0"/>
            </a:endParaRPr>
          </a:p>
        </p:txBody>
      </p:sp>
      <p:pic>
        <p:nvPicPr>
          <p:cNvPr id="6" name="Рисунок 5" descr="сканирование0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844824"/>
            <a:ext cx="1316736" cy="2048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131840" y="1628800"/>
            <a:ext cx="54726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Book Antiqua" pitchFamily="18" charset="0"/>
              </a:rPr>
              <a:t>        Семья Маяковского в письмах: переписка 1892-1906 гг. / сост. В. В. Макаров. – Москва : Московский рабочий, 1978. –  416 с.</a:t>
            </a:r>
            <a:endParaRPr lang="ru-RU" sz="1400" b="1" dirty="0"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2" y="2276872"/>
            <a:ext cx="56166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Book Antiqua" pitchFamily="18" charset="0"/>
              </a:rPr>
              <a:t>         Издание представляет собой первое собрание всех известных в то время писем семьи Маяковских, включая и письма В.В. Маяковского, опубликованные и неопубликованные, сохранившиеся в подлинниках. </a:t>
            </a:r>
          </a:p>
          <a:p>
            <a:pPr algn="just"/>
            <a:r>
              <a:rPr lang="ru-RU" sz="1400" dirty="0" smtClean="0">
                <a:latin typeface="Book Antiqua" pitchFamily="18" charset="0"/>
              </a:rPr>
              <a:t>         Исследование этой переписки в ряде случаев дает ключ к мыслям, воззрениям поэта, помогает понять, в каких условиях формировался поэтический мир Маяковского. </a:t>
            </a:r>
          </a:p>
          <a:p>
            <a:pPr algn="just"/>
            <a:r>
              <a:rPr lang="ru-RU" sz="1400" dirty="0" smtClean="0">
                <a:latin typeface="Book Antiqua" pitchFamily="18" charset="0"/>
              </a:rPr>
              <a:t>          В письмах также содержится исторический материал, важный для изучения жизни России конца </a:t>
            </a:r>
            <a:r>
              <a:rPr lang="en-US" sz="1400" dirty="0" smtClean="0">
                <a:latin typeface="Book Antiqua" pitchFamily="18" charset="0"/>
              </a:rPr>
              <a:t>XIX- </a:t>
            </a:r>
            <a:r>
              <a:rPr lang="ru-RU" sz="1400" dirty="0" smtClean="0">
                <a:latin typeface="Book Antiqua" pitchFamily="18" charset="0"/>
              </a:rPr>
              <a:t>начала</a:t>
            </a:r>
            <a:r>
              <a:rPr lang="en-US" sz="1400" dirty="0" smtClean="0">
                <a:latin typeface="Book Antiqua" pitchFamily="18" charset="0"/>
              </a:rPr>
              <a:t> XX</a:t>
            </a:r>
            <a:r>
              <a:rPr lang="ru-RU" sz="1400" dirty="0" smtClean="0">
                <a:latin typeface="Book Antiqua" pitchFamily="18" charset="0"/>
              </a:rPr>
              <a:t> в.</a:t>
            </a:r>
          </a:p>
          <a:p>
            <a:pPr algn="just"/>
            <a:r>
              <a:rPr lang="ru-RU" sz="1400" dirty="0" smtClean="0">
                <a:latin typeface="Book Antiqua" pitchFamily="18" charset="0"/>
              </a:rPr>
              <a:t>        </a:t>
            </a:r>
            <a:endParaRPr lang="ru-RU" sz="1400" dirty="0">
              <a:latin typeface="Book Antiqua" pitchFamily="18" charset="0"/>
            </a:endParaRPr>
          </a:p>
        </p:txBody>
      </p:sp>
      <p:pic>
        <p:nvPicPr>
          <p:cNvPr id="9" name="Рисунок 8" descr="сканирование00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4509120"/>
            <a:ext cx="1461424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755576" y="4653136"/>
            <a:ext cx="5472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Book Antiqua" pitchFamily="18" charset="0"/>
              </a:rPr>
              <a:t>              Бунин, И. А. Письма 1885-1904 годов / под общ. ред. О. Н. Михайлова. – Москва : ИМЛИ РАН, 2003. – 768 с.</a:t>
            </a:r>
            <a:endParaRPr lang="ru-RU" sz="1400" b="1" dirty="0">
              <a:latin typeface="Book Antiqu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568" y="5157192"/>
            <a:ext cx="58326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Book Antiqua" pitchFamily="18" charset="0"/>
              </a:rPr>
              <a:t>               В книге представлено эпистолярное наследие И.А. Бунина за 1885-1904 годы. В большинстве своем письма публикуются впервые и дают хороший биографический материал и большую панораму культурной жизни России рубежа веков.</a:t>
            </a:r>
            <a:endParaRPr lang="ru-RU" sz="1400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59832" y="404664"/>
            <a:ext cx="56886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err="1" smtClean="0">
                <a:latin typeface="Book Antiqua" pitchFamily="18" charset="0"/>
              </a:rPr>
              <a:t>Ободовская</a:t>
            </a:r>
            <a:r>
              <a:rPr lang="ru-RU" sz="1400" b="1" dirty="0" smtClean="0">
                <a:latin typeface="Book Antiqua" pitchFamily="18" charset="0"/>
              </a:rPr>
              <a:t>, И. М. Наталья Николаевна Пушкина : по эпистолярным материалам / И. М. </a:t>
            </a:r>
            <a:r>
              <a:rPr lang="ru-RU" sz="1400" b="1" dirty="0" err="1" smtClean="0">
                <a:latin typeface="Book Antiqua" pitchFamily="18" charset="0"/>
              </a:rPr>
              <a:t>Ободовская</a:t>
            </a:r>
            <a:r>
              <a:rPr lang="ru-RU" sz="1400" b="1" dirty="0" smtClean="0">
                <a:latin typeface="Book Antiqua" pitchFamily="18" charset="0"/>
              </a:rPr>
              <a:t>, М. А. Дементьев. – Москва : Советская Россия, 1987. – 368 с. : ил., фот.</a:t>
            </a:r>
          </a:p>
          <a:p>
            <a:endParaRPr lang="ru-RU" dirty="0"/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3059832" y="1340768"/>
            <a:ext cx="568863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Более полутора веков длятся яростные споры и противоречивые толки, вызванные обсуждением личности Натальи Николаевны. Различные люди, руководствуясь самыми разными, а порой и противоречивыми чувствами, сходились в одном – на несправедливости к ней…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501317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2564904"/>
            <a:ext cx="849694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И все же, у Натальи Николаевны был могущественный покровитель, который позаботился о том, чтобы каменья в неё брошенные, упали не долетев. Это Пушкин. Он сам ответил недоброжелателям всех толков своими письмами. Всего их известно семьдесят восемь, из них четырнадцать – к невесте и шестьдесят четыре – к жене. И опираясь на эти письма, авторы книги «Наталья Николаевна Пушкина» с документальной точностью доказывают: во взаимоотношениях поэта и его жены не было ничего, чтобы подрывало их супружеский союз, вносило бы в него кризис непонимания или недоверия.</a:t>
            </a:r>
            <a:endParaRPr lang="ru-RU" sz="1400" dirty="0" smtClean="0"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11" name="Рисунок 10" descr="title-n-n-pushkina_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404664"/>
            <a:ext cx="1377334" cy="2030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3862201"/>
            <a:ext cx="2304256" cy="28711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467544" y="4725144"/>
            <a:ext cx="57606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i="1" dirty="0" smtClean="0">
                <a:latin typeface="Book Antiqua" pitchFamily="18" charset="0"/>
              </a:rPr>
              <a:t>«Что, женка? Скучно тебе? Мне тоска без тебя, кабы не стыдно было, возвратился бы прямо к тебе, ни строчки не написав. Да нельзя, мой ангел…»</a:t>
            </a:r>
            <a:endParaRPr lang="ru-RU" sz="2000" i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сканирование0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908720"/>
            <a:ext cx="1800200" cy="2880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771800" y="476672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1" dirty="0" smtClean="0">
                <a:latin typeface="Book Antiqua" pitchFamily="18" charset="0"/>
              </a:rPr>
              <a:t>          Леонов, Е. П.  Письма сыну / Е. П. Леонов ; [</a:t>
            </a:r>
            <a:r>
              <a:rPr lang="ru-RU" sz="1400" b="1" dirty="0" err="1" smtClean="0">
                <a:latin typeface="Book Antiqua" pitchFamily="18" charset="0"/>
              </a:rPr>
              <a:t>послесл</a:t>
            </a:r>
            <a:r>
              <a:rPr lang="ru-RU" sz="1400" b="1" dirty="0" smtClean="0">
                <a:latin typeface="Book Antiqua" pitchFamily="18" charset="0"/>
              </a:rPr>
              <a:t>. Н. Х. </a:t>
            </a:r>
            <a:r>
              <a:rPr lang="ru-RU" sz="1400" b="1" dirty="0" err="1" smtClean="0">
                <a:latin typeface="Book Antiqua" pitchFamily="18" charset="0"/>
              </a:rPr>
              <a:t>Исмаиловой</a:t>
            </a:r>
            <a:r>
              <a:rPr lang="ru-RU" sz="1400" b="1" dirty="0" smtClean="0">
                <a:latin typeface="Book Antiqua" pitchFamily="18" charset="0"/>
              </a:rPr>
              <a:t>]. - М. : Артист. Режиссер. Театр, 1992. - 160 с.</a:t>
            </a:r>
            <a:endParaRPr lang="ru-RU" sz="1400" b="1" dirty="0">
              <a:latin typeface="Book Antiqua" pitchFamily="18" charset="0"/>
            </a:endParaRPr>
          </a:p>
        </p:txBody>
      </p:sp>
      <p:pic>
        <p:nvPicPr>
          <p:cNvPr id="6" name="Рисунок 5" descr="vv200512ьльь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4413109"/>
            <a:ext cx="1933929" cy="22562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43808" y="1052736"/>
            <a:ext cx="5688632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Book Antiqua" pitchFamily="18" charset="0"/>
              </a:rPr>
              <a:t>         Народный артист СССР, любимец миллионов Евгений Павлович Леонов много разъезжал: гастроли, съемки… И, где бы ни был – всегда писал письма сыну, и когда тот был совсем маленьким, и когда вырос и стал его коллегой по актерскому цеху.  Многие из этих писем сохранились, и когда Евгений Леонов получил предложение написать книгу, было решено, что именно они лягут в её основу. </a:t>
            </a:r>
          </a:p>
          <a:p>
            <a:pPr algn="just"/>
            <a:r>
              <a:rPr lang="ru-RU" sz="1400" dirty="0" smtClean="0">
                <a:latin typeface="Book Antiqua" pitchFamily="18" charset="0"/>
              </a:rPr>
              <a:t>           Логика изложения материала в книге – это логика размышлений, обращенных к сыну – школьнику, студенту, артисту, солдату. Именно такая форма помогла автору как нельзя лучше и яснее  выразить свои мысли и чувства, рассказать о том, как он работает над ролями, какие жизненные впечатления и наблюдения питают его творчество.</a:t>
            </a:r>
          </a:p>
          <a:p>
            <a:pPr algn="just"/>
            <a:r>
              <a:rPr lang="ru-RU" sz="1400" dirty="0" smtClean="0">
                <a:latin typeface="Book Antiqua" pitchFamily="18" charset="0"/>
              </a:rPr>
              <a:t>           Интонации  заботливого и ответственного отца наполняют книгу особенным светом.</a:t>
            </a:r>
            <a:endParaRPr lang="ru-RU" sz="1400" dirty="0"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4437112"/>
            <a:ext cx="67687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>
                <a:latin typeface="Book Antiqua" pitchFamily="18" charset="0"/>
              </a:rPr>
              <a:t>«Андрюша, ты люби меня, как я люблю тебя. Ты знаешь, это какое богатство – любовь. Правда, некоторые считают, что моя любовь какая-то не такая и от неё, мол, один вред… Я оттого и пишу эти письма, чтобы исправить что-то неправильное, и выгляжу, наверное, смешным и нелепым, как некоторые мои персонажи. Но ведь это я! В сущности, дружочек, ничего нет проще живой тревоги отцовского сердца…»</a:t>
            </a:r>
            <a:endParaRPr lang="ru-RU" i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332656"/>
            <a:ext cx="5832648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Письма Б. Л. Пастернака к жене З.Н. Нейгауз-Пастернак / вступ. ст. С. Л. Прокофьевой; </a:t>
            </a:r>
            <a:r>
              <a:rPr lang="ru-RU" sz="1400" b="1" dirty="0" err="1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предисл</a:t>
            </a:r>
            <a:r>
              <a:rPr lang="ru-RU" sz="1400" b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. и сост. К. М. Поливанова; </a:t>
            </a:r>
            <a:r>
              <a:rPr lang="ru-RU" sz="1400" b="1" dirty="0" err="1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худож</a:t>
            </a:r>
            <a:r>
              <a:rPr lang="ru-RU" sz="1400" b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. С. </a:t>
            </a:r>
            <a:r>
              <a:rPr lang="ru-RU" sz="1400" b="1" dirty="0" err="1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Любаев</a:t>
            </a:r>
            <a:r>
              <a:rPr lang="ru-RU" sz="1400" b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. – Москва : Дом, 1993. – 248 с. : ил.</a:t>
            </a:r>
            <a:endParaRPr lang="ru-RU" sz="1400" b="1" dirty="0" smtClean="0">
              <a:latin typeface="Book Antiqua" pitchFamily="18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В издание вошли письма Бориса Леонидовича Пастернака к своей второй жене Зинаиде Николаевне Нейгауз-Пастернак, хранящиеся в ЦГАЛИ.</a:t>
            </a:r>
            <a:endParaRPr lang="ru-RU" sz="1400" dirty="0" smtClean="0">
              <a:latin typeface="Book Antiqua" pitchFamily="18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Полностью публикуемые впервые, эти  письма интересны не только как биографический источник. В  них выпукло проступают взгляды писателя на литературу, искусство, обстановку в стране, и – главное – в них прослеживается связь с художественным творчеством Пастернака. Именно поэтому  издание будет интересно всем, кому небезразлична история русской культуры и литературы 20 века.</a:t>
            </a:r>
            <a:endParaRPr lang="ru-RU" sz="1400" dirty="0" smtClean="0"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4" name="Рисунок 3" descr="сканирование0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620688"/>
            <a:ext cx="1442568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699792" y="3429000"/>
            <a:ext cx="5976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Book Antiqua" pitchFamily="18" charset="0"/>
              </a:rPr>
              <a:t>         Элюар, П. Письма к Гала / П. Элюар ; пер. с фр. под ред. Т.В. </a:t>
            </a:r>
            <a:r>
              <a:rPr lang="ru-RU" sz="1400" b="1" dirty="0" err="1" smtClean="0">
                <a:latin typeface="Book Antiqua" pitchFamily="18" charset="0"/>
              </a:rPr>
              <a:t>Балашовой</a:t>
            </a:r>
            <a:r>
              <a:rPr lang="ru-RU" sz="1400" b="1" dirty="0" smtClean="0">
                <a:latin typeface="Book Antiqua" pitchFamily="18" charset="0"/>
              </a:rPr>
              <a:t>. ­– Москва : </a:t>
            </a:r>
            <a:r>
              <a:rPr lang="ru-RU" sz="1400" b="1" dirty="0" err="1" smtClean="0">
                <a:latin typeface="Book Antiqua" pitchFamily="18" charset="0"/>
              </a:rPr>
              <a:t>Сварог</a:t>
            </a:r>
            <a:r>
              <a:rPr lang="ru-RU" sz="1400" b="1" dirty="0" smtClean="0">
                <a:latin typeface="Book Antiqua" pitchFamily="18" charset="0"/>
              </a:rPr>
              <a:t> и К, 1999. – 599 с.</a:t>
            </a:r>
            <a:endParaRPr lang="ru-RU" sz="1400" b="1" dirty="0"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4005064"/>
            <a:ext cx="619268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Book Antiqua" pitchFamily="18" charset="0"/>
              </a:rPr>
              <a:t>         В аннотации к этой книге говорится: </a:t>
            </a:r>
            <a:r>
              <a:rPr lang="ru-RU" sz="1400" i="1" dirty="0" smtClean="0">
                <a:latin typeface="Book Antiqua" pitchFamily="18" charset="0"/>
              </a:rPr>
              <a:t>«Взяв в руки эту книгу, никто не будет разочарован: в ней много любопытных малоизвестных фактов из истории французской культуры, секретов отношений между литературными группами и знаменитыми поэтами, художниками; в ней – откровенный эмоциональный рассказ о всей прожитой жизни великого поэта Франции Поля Элюара; а главное – его переписка с Еленой </a:t>
            </a:r>
            <a:r>
              <a:rPr lang="ru-RU" sz="1400" i="1" dirty="0" err="1" smtClean="0">
                <a:latin typeface="Book Antiqua" pitchFamily="18" charset="0"/>
              </a:rPr>
              <a:t>Дьяконовой-Гала</a:t>
            </a:r>
            <a:r>
              <a:rPr lang="ru-RU" sz="1400" i="1" dirty="0" smtClean="0">
                <a:latin typeface="Book Antiqua" pitchFamily="18" charset="0"/>
              </a:rPr>
              <a:t>, отчаянной русской девочкой, уехавшей в самый разгар Первой мировой войны из России во Францию, к своему жениху – это история странной, загадочной любви. Любви, которая длилась сорок лет, хотя Гала вскоре приняла фамилию Дали»</a:t>
            </a:r>
          </a:p>
          <a:p>
            <a:pPr algn="just"/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8" name="Рисунок 7" descr="сканирование000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3717032"/>
            <a:ext cx="1321308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67544" y="332656"/>
            <a:ext cx="82089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В 20 веке – с его революциями, репрессиями,  войнами</a:t>
            </a:r>
            <a:r>
              <a:rPr lang="ru-RU" sz="1600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–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в стране, где несколько поколений переживало тотальную разлуку, переписка часто была  единственной ниточкой, связывающей человека с близкими, последним духовным пристанищем для всех, кто был вырван из привычной обстановки и разлучен с семьёй.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5" name="Рисунок 4" descr="pawiel-florienski-wospominanija-proszlych-dnie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988840"/>
            <a:ext cx="1599632" cy="2349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vv200512ьльь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4581128"/>
            <a:ext cx="1789913" cy="2088232"/>
          </a:xfrm>
          <a:prstGeom prst="rect">
            <a:avLst/>
          </a:prstGeom>
        </p:spPr>
      </p:pic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2555776" y="2924944"/>
            <a:ext cx="5976664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Отец Павел Александрович Флоренский (1882-1937) – русский священник, мыслитель и ученый, он оставил важный след в русской культуре.</a:t>
            </a:r>
          </a:p>
          <a:p>
            <a:pPr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latin typeface="Book Antiqua" pitchFamily="18" charset="0"/>
              </a:rPr>
              <a:t>Его письма из Соловецкого лагеря - это монологи любящего, страдающего от разлуки отца, обращенные к одному адресату – семье. Они  вызывают почтительный интерес и будут полезны всем, кто ищет ответы на вечные вопросы: для чего жить и как жить.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7784" y="1844824"/>
            <a:ext cx="597666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Book Antiqua" pitchFamily="18" charset="0"/>
              </a:rPr>
              <a:t>            Флоренский, П. А.  Детям моим. Воспоминания прошлых дней. Генеалогические исследования. Из </a:t>
            </a:r>
            <a:r>
              <a:rPr lang="ru-RU" sz="1400" b="1" dirty="0" err="1" smtClean="0">
                <a:latin typeface="Book Antiqua" pitchFamily="18" charset="0"/>
              </a:rPr>
              <a:t>соловецких</a:t>
            </a:r>
            <a:r>
              <a:rPr lang="ru-RU" sz="1400" b="1" dirty="0" smtClean="0">
                <a:latin typeface="Book Antiqua" pitchFamily="18" charset="0"/>
              </a:rPr>
              <a:t> писем. Завещание / Священник Павел Флоренский ; [</a:t>
            </a:r>
            <a:r>
              <a:rPr lang="ru-RU" sz="1400" b="1" dirty="0" err="1" smtClean="0">
                <a:latin typeface="Book Antiqua" pitchFamily="18" charset="0"/>
              </a:rPr>
              <a:t>предисл</a:t>
            </a:r>
            <a:r>
              <a:rPr lang="ru-RU" sz="1400" b="1" dirty="0" smtClean="0">
                <a:latin typeface="Book Antiqua" pitchFamily="18" charset="0"/>
              </a:rPr>
              <a:t>. </a:t>
            </a:r>
            <a:r>
              <a:rPr lang="ru-RU" sz="1400" b="1" dirty="0" err="1" smtClean="0">
                <a:latin typeface="Book Antiqua" pitchFamily="18" charset="0"/>
              </a:rPr>
              <a:t>Андроника</a:t>
            </a:r>
            <a:r>
              <a:rPr lang="ru-RU" sz="1400" b="1" dirty="0" smtClean="0">
                <a:latin typeface="Book Antiqua" pitchFamily="18" charset="0"/>
              </a:rPr>
              <a:t> (Трубачева)]. – Москва : Московский рабочий, 1992. – 560 с. : ил. - (Голоса времен). </a:t>
            </a:r>
            <a:endParaRPr lang="ru-RU" sz="1400" dirty="0"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4725144"/>
            <a:ext cx="62646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Book Antiqua" pitchFamily="18" charset="0"/>
              </a:rPr>
              <a:t>       «Письма Флоренского семье - как спутники, запущенные им на недосягаемую для конвоя орбиту. Они доносят его любовь поверх колючей проволоки, транслируют его мысли и каждой строчкой побеждают смерть…»</a:t>
            </a:r>
            <a:endParaRPr lang="ru-RU" dirty="0" smtClean="0">
              <a:latin typeface="Book Antiqua" pitchFamily="18" charset="0"/>
            </a:endParaRPr>
          </a:p>
          <a:p>
            <a:endParaRPr lang="ru-RU" dirty="0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347864" y="5856947"/>
            <a:ext cx="33843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Шебаров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Д.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«Бумажка часто радует более       драгоценностей…» // Родина. – 2015. – №4. – С. 92-93 : фот.)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399147"/>
            <a:ext cx="6624736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 Письма… Какую роль играют они в нашей жизни?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lvl="0" indent="4492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 Мир вокруг нас стремительно меняется. </a:t>
            </a:r>
            <a:r>
              <a:rPr lang="ru-RU" sz="1600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овые технологии, фантастические средства коммуникации не только облегчили нам жизнь, но и унесли из неё нечто важное. И вот мы уже реже встречаемся, не читаем друг другу вслух, не ведем дневники…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Утеряна и традиция писания  друг другу писем и записок.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Все это обедняет нашу внутреннюю жизнь, обкрадывает дружеское общение, обрывает  родственные связи. 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В конце концов, перестав писать письма, мы лишили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себя радости получения ответных писем!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7984" y="3429000"/>
            <a:ext cx="453650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Book Antiqua" pitchFamily="18" charset="0"/>
              </a:rPr>
              <a:t>      </a:t>
            </a:r>
            <a:r>
              <a:rPr lang="ru-RU" sz="1600" dirty="0" smtClean="0">
                <a:latin typeface="Book Antiqua" pitchFamily="18" charset="0"/>
              </a:rPr>
              <a:t>Не </a:t>
            </a:r>
            <a:r>
              <a:rPr lang="ru-RU" sz="1600" dirty="0">
                <a:latin typeface="Book Antiqua" pitchFamily="18" charset="0"/>
              </a:rPr>
              <a:t>надеясь переломить ситуацию </a:t>
            </a:r>
            <a:r>
              <a:rPr lang="ru-RU" sz="1600" dirty="0" smtClean="0">
                <a:latin typeface="Book Antiqua" pitchFamily="18" charset="0"/>
              </a:rPr>
              <a:t>в целом</a:t>
            </a:r>
            <a:r>
              <a:rPr lang="ru-RU" sz="1600" dirty="0">
                <a:latin typeface="Book Antiqua" pitchFamily="18" charset="0"/>
              </a:rPr>
              <a:t>, мы, все-таки, решили  обратить внимание читающей публики на эту </a:t>
            </a:r>
            <a:r>
              <a:rPr lang="ru-RU" sz="1600" dirty="0" smtClean="0">
                <a:latin typeface="Book Antiqua" pitchFamily="18" charset="0"/>
              </a:rPr>
              <a:t>проблему: с помощью литературных произведений, на страницах которых сохранилось немало замечательных образцов этого, некогда популярного, искусства – писания писем.</a:t>
            </a:r>
          </a:p>
          <a:p>
            <a:pPr algn="just"/>
            <a:r>
              <a:rPr lang="ru-RU" sz="1600" dirty="0" smtClean="0">
                <a:latin typeface="Book Antiqua" pitchFamily="18" charset="0"/>
              </a:rPr>
              <a:t>       Так </a:t>
            </a:r>
            <a:r>
              <a:rPr lang="ru-RU" sz="1600" dirty="0">
                <a:latin typeface="Book Antiqua" pitchFamily="18" charset="0"/>
              </a:rPr>
              <a:t>появилась книжная выставка </a:t>
            </a:r>
            <a:r>
              <a:rPr lang="ru-RU" sz="1600" b="1" dirty="0">
                <a:latin typeface="Book Antiqua" pitchFamily="18" charset="0"/>
              </a:rPr>
              <a:t>«Письма пишут разные…»: эпистолярный жанр в литературе»</a:t>
            </a:r>
            <a:r>
              <a:rPr lang="ru-RU" sz="1600" dirty="0">
                <a:latin typeface="Book Antiqua" pitchFamily="18" charset="0"/>
              </a:rPr>
              <a:t>. </a:t>
            </a:r>
          </a:p>
        </p:txBody>
      </p:sp>
      <p:pic>
        <p:nvPicPr>
          <p:cNvPr id="7" name="Рисунок 6" descr="SL376379.JPG"/>
          <p:cNvPicPr>
            <a:picLocks noChangeAspect="1"/>
          </p:cNvPicPr>
          <p:nvPr/>
        </p:nvPicPr>
        <p:blipFill>
          <a:blip r:embed="rId3" cstate="print"/>
          <a:srcRect r="888" b="20711"/>
          <a:stretch>
            <a:fillRect/>
          </a:stretch>
        </p:blipFill>
        <p:spPr>
          <a:xfrm>
            <a:off x="323528" y="3573016"/>
            <a:ext cx="3960440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vv200512ьльь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4288" y="188640"/>
            <a:ext cx="1851634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9573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568" y="260648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Book Antiqua" pitchFamily="18" charset="0"/>
              </a:rPr>
              <a:t>Письма – удивительный продукт человеческой цивилизации! Эмоции, связанные с их написанием, получением или ожиданием столь сильны и возвышенны, что они не раз становились источником вдохновения для поэтов. </a:t>
            </a:r>
            <a:endParaRPr lang="ru-RU" sz="1600" dirty="0"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27311" y="3140968"/>
            <a:ext cx="301668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Book Antiqua" pitchFamily="18" charset="0"/>
              </a:rPr>
              <a:t>«Письма пишут разные:</a:t>
            </a:r>
          </a:p>
          <a:p>
            <a:r>
              <a:rPr lang="ru-RU" sz="1400" b="1" i="1" dirty="0" smtClean="0">
                <a:latin typeface="Book Antiqua" pitchFamily="18" charset="0"/>
              </a:rPr>
              <a:t>Слезные, болезные…</a:t>
            </a:r>
          </a:p>
          <a:p>
            <a:r>
              <a:rPr lang="ru-RU" sz="1400" b="1" i="1" dirty="0" smtClean="0">
                <a:latin typeface="Book Antiqua" pitchFamily="18" charset="0"/>
              </a:rPr>
              <a:t>Иногда – прекрасные,</a:t>
            </a:r>
          </a:p>
          <a:p>
            <a:r>
              <a:rPr lang="ru-RU" sz="1400" b="1" i="1" dirty="0" smtClean="0">
                <a:latin typeface="Book Antiqua" pitchFamily="18" charset="0"/>
              </a:rPr>
              <a:t>Чаще – бесполезные.</a:t>
            </a:r>
          </a:p>
          <a:p>
            <a:r>
              <a:rPr lang="ru-RU" sz="1400" b="1" i="1" dirty="0" smtClean="0">
                <a:latin typeface="Book Antiqua" pitchFamily="18" charset="0"/>
              </a:rPr>
              <a:t>В письмах все не скажется, </a:t>
            </a:r>
          </a:p>
          <a:p>
            <a:r>
              <a:rPr lang="ru-RU" sz="1400" b="1" i="1" dirty="0" smtClean="0">
                <a:latin typeface="Book Antiqua" pitchFamily="18" charset="0"/>
              </a:rPr>
              <a:t>И не все </a:t>
            </a:r>
            <a:r>
              <a:rPr lang="ru-RU" sz="1400" b="1" i="1" dirty="0" err="1" smtClean="0">
                <a:latin typeface="Book Antiqua" pitchFamily="18" charset="0"/>
              </a:rPr>
              <a:t>услышится</a:t>
            </a:r>
            <a:r>
              <a:rPr lang="ru-RU" sz="1400" b="1" i="1" dirty="0" smtClean="0">
                <a:latin typeface="Book Antiqua" pitchFamily="18" charset="0"/>
              </a:rPr>
              <a:t>,</a:t>
            </a:r>
          </a:p>
          <a:p>
            <a:r>
              <a:rPr lang="ru-RU" sz="1400" b="1" i="1" dirty="0" smtClean="0">
                <a:latin typeface="Book Antiqua" pitchFamily="18" charset="0"/>
              </a:rPr>
              <a:t>В письмах все нам кажется,</a:t>
            </a:r>
          </a:p>
          <a:p>
            <a:r>
              <a:rPr lang="ru-RU" sz="1400" b="1" i="1" dirty="0" smtClean="0">
                <a:latin typeface="Book Antiqua" pitchFamily="18" charset="0"/>
              </a:rPr>
              <a:t> Что не так напишется…»</a:t>
            </a:r>
          </a:p>
          <a:p>
            <a:r>
              <a:rPr lang="ru-RU" sz="1400" b="1" i="1" dirty="0" smtClean="0">
                <a:latin typeface="Book Antiqua" pitchFamily="18" charset="0"/>
              </a:rPr>
              <a:t>                               К. Симонов</a:t>
            </a:r>
            <a:endParaRPr lang="ru-RU" sz="1400" b="1" i="1" dirty="0"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03332" y="5163045"/>
            <a:ext cx="34563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Book Antiqua" pitchFamily="18" charset="0"/>
              </a:rPr>
              <a:t>«Как мало человеку надо!</a:t>
            </a:r>
          </a:p>
          <a:p>
            <a:r>
              <a:rPr lang="ru-RU" sz="1400" b="1" i="1" dirty="0" smtClean="0">
                <a:latin typeface="Book Antiqua" pitchFamily="18" charset="0"/>
              </a:rPr>
              <a:t>Одно письмо. Всего-то лишь одно.</a:t>
            </a:r>
          </a:p>
          <a:p>
            <a:r>
              <a:rPr lang="ru-RU" sz="1400" b="1" i="1" dirty="0" smtClean="0">
                <a:latin typeface="Book Antiqua" pitchFamily="18" charset="0"/>
              </a:rPr>
              <a:t>И нет уже дождя над мокрым садом,</a:t>
            </a:r>
          </a:p>
          <a:p>
            <a:r>
              <a:rPr lang="ru-RU" sz="1400" b="1" i="1" dirty="0" smtClean="0">
                <a:latin typeface="Book Antiqua" pitchFamily="18" charset="0"/>
              </a:rPr>
              <a:t>И за окошком больше не темно…»</a:t>
            </a:r>
          </a:p>
          <a:p>
            <a:r>
              <a:rPr lang="ru-RU" sz="1400" b="1" i="1" dirty="0" smtClean="0">
                <a:latin typeface="Book Antiqua" pitchFamily="18" charset="0"/>
              </a:rPr>
              <a:t>                                              Э. Асадов</a:t>
            </a:r>
            <a:endParaRPr lang="ru-RU" sz="1400" b="1" i="1" dirty="0">
              <a:latin typeface="Book Antiqu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9664" y="1268760"/>
            <a:ext cx="302433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Book Antiqua" pitchFamily="18" charset="0"/>
              </a:rPr>
              <a:t>«Так писем не ждут,</a:t>
            </a:r>
          </a:p>
          <a:p>
            <a:r>
              <a:rPr lang="ru-RU" sz="1400" b="1" i="1" dirty="0" smtClean="0">
                <a:latin typeface="Book Antiqua" pitchFamily="18" charset="0"/>
              </a:rPr>
              <a:t>Так ждут - письма.</a:t>
            </a:r>
          </a:p>
          <a:p>
            <a:r>
              <a:rPr lang="ru-RU" sz="1400" b="1" i="1" dirty="0" smtClean="0">
                <a:latin typeface="Book Antiqua" pitchFamily="18" charset="0"/>
              </a:rPr>
              <a:t>Тряпичный лоскут,</a:t>
            </a:r>
          </a:p>
          <a:p>
            <a:r>
              <a:rPr lang="ru-RU" sz="1400" b="1" i="1" dirty="0" smtClean="0">
                <a:latin typeface="Book Antiqua" pitchFamily="18" charset="0"/>
              </a:rPr>
              <a:t>Вокруг тесьма</a:t>
            </a:r>
          </a:p>
          <a:p>
            <a:r>
              <a:rPr lang="ru-RU" sz="1400" b="1" i="1" dirty="0" smtClean="0">
                <a:latin typeface="Book Antiqua" pitchFamily="18" charset="0"/>
              </a:rPr>
              <a:t>Из клея. Внутри - словцо.</a:t>
            </a:r>
          </a:p>
          <a:p>
            <a:r>
              <a:rPr lang="ru-RU" sz="1400" b="1" i="1" dirty="0" smtClean="0">
                <a:latin typeface="Book Antiqua" pitchFamily="18" charset="0"/>
              </a:rPr>
              <a:t>И счастье. И это – всё»</a:t>
            </a:r>
          </a:p>
          <a:p>
            <a:r>
              <a:rPr lang="ru-RU" sz="1400" b="1" i="1" dirty="0" smtClean="0">
                <a:latin typeface="Book Antiqua" pitchFamily="18" charset="0"/>
              </a:rPr>
              <a:t>                              М. Цветаева</a:t>
            </a:r>
            <a:endParaRPr lang="ru-RU" sz="1400" b="1" i="1" dirty="0"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3645024"/>
            <a:ext cx="347186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Book Antiqua" pitchFamily="18" charset="0"/>
              </a:rPr>
              <a:t>«Ты письмо мое, милый, не комкай. </a:t>
            </a:r>
            <a:br>
              <a:rPr lang="ru-RU" sz="1400" b="1" i="1" dirty="0" smtClean="0">
                <a:latin typeface="Book Antiqua" pitchFamily="18" charset="0"/>
              </a:rPr>
            </a:br>
            <a:r>
              <a:rPr lang="ru-RU" sz="1400" b="1" i="1" dirty="0" smtClean="0">
                <a:latin typeface="Book Antiqua" pitchFamily="18" charset="0"/>
              </a:rPr>
              <a:t>До конца его, друг, прочти. </a:t>
            </a:r>
            <a:br>
              <a:rPr lang="ru-RU" sz="1400" b="1" i="1" dirty="0" smtClean="0">
                <a:latin typeface="Book Antiqua" pitchFamily="18" charset="0"/>
              </a:rPr>
            </a:br>
            <a:r>
              <a:rPr lang="ru-RU" sz="1400" b="1" i="1" dirty="0" smtClean="0">
                <a:latin typeface="Book Antiqua" pitchFamily="18" charset="0"/>
              </a:rPr>
              <a:t>Надоело мне быть незнакомкой, </a:t>
            </a:r>
            <a:br>
              <a:rPr lang="ru-RU" sz="1400" b="1" i="1" dirty="0" smtClean="0">
                <a:latin typeface="Book Antiqua" pitchFamily="18" charset="0"/>
              </a:rPr>
            </a:br>
            <a:r>
              <a:rPr lang="ru-RU" sz="1400" b="1" i="1" dirty="0" smtClean="0">
                <a:latin typeface="Book Antiqua" pitchFamily="18" charset="0"/>
              </a:rPr>
              <a:t>Быть чужой на твоем пути…»</a:t>
            </a:r>
          </a:p>
          <a:p>
            <a:r>
              <a:rPr lang="ru-RU" sz="1400" b="1" i="1" dirty="0" smtClean="0">
                <a:latin typeface="Book Antiqua" pitchFamily="18" charset="0"/>
              </a:rPr>
              <a:t>                                     А. Ахматова </a:t>
            </a:r>
            <a:br>
              <a:rPr lang="ru-RU" sz="1400" b="1" i="1" dirty="0" smtClean="0">
                <a:latin typeface="Book Antiqua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79512" y="1268760"/>
            <a:ext cx="324036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Book Antiqua" pitchFamily="18" charset="0"/>
              </a:rPr>
              <a:t>«Просто синей краской на бумаге неразборчивых значков ряды, </a:t>
            </a:r>
          </a:p>
          <a:p>
            <a:r>
              <a:rPr lang="ru-RU" sz="1400" b="1" i="1" dirty="0" smtClean="0">
                <a:latin typeface="Book Antiqua" pitchFamily="18" charset="0"/>
              </a:rPr>
              <a:t>а как будто бы глоток из фляги умирающему без воды. </a:t>
            </a:r>
          </a:p>
          <a:p>
            <a:r>
              <a:rPr lang="ru-RU" sz="1400" b="1" i="1" dirty="0" smtClean="0">
                <a:latin typeface="Book Antiqua" pitchFamily="18" charset="0"/>
              </a:rPr>
              <a:t>Почему без миллионов можно? Почему без одного нельзя? </a:t>
            </a:r>
          </a:p>
          <a:p>
            <a:r>
              <a:rPr lang="ru-RU" sz="1400" b="1" i="1" dirty="0" smtClean="0">
                <a:latin typeface="Book Antiqua" pitchFamily="18" charset="0"/>
              </a:rPr>
              <a:t>Почему так медлила безбожно почта, избавление неся?»</a:t>
            </a:r>
          </a:p>
          <a:p>
            <a:r>
              <a:rPr lang="ru-RU" sz="1400" b="1" i="1" dirty="0" smtClean="0">
                <a:latin typeface="Book Antiqua" pitchFamily="18" charset="0"/>
              </a:rPr>
              <a:t>                             В. </a:t>
            </a:r>
            <a:r>
              <a:rPr lang="ru-RU" sz="1400" b="1" i="1" dirty="0" err="1" smtClean="0">
                <a:latin typeface="Book Antiqua" pitchFamily="18" charset="0"/>
              </a:rPr>
              <a:t>Тушнова</a:t>
            </a:r>
            <a:r>
              <a:rPr lang="ru-RU" sz="1400" b="1" i="1" dirty="0" smtClean="0">
                <a:latin typeface="Book Antiqua" pitchFamily="18" charset="0"/>
              </a:rPr>
              <a:t> </a:t>
            </a:r>
            <a:endParaRPr lang="ru-RU" sz="1400" b="1" i="1" dirty="0">
              <a:latin typeface="Book Antiqua" pitchFamily="18" charset="0"/>
            </a:endParaRPr>
          </a:p>
        </p:txBody>
      </p:sp>
      <p:pic>
        <p:nvPicPr>
          <p:cNvPr id="14" name="Рисунок 13" descr="83afe26ca5e38c26de2ecb5efc0ace8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2132855"/>
            <a:ext cx="3168352" cy="31937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4860032" y="5257562"/>
            <a:ext cx="36004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Book Antiqua" pitchFamily="18" charset="0"/>
              </a:rPr>
              <a:t>«Сегодня мне письма не принесли:</a:t>
            </a:r>
            <a:br>
              <a:rPr lang="ru-RU" sz="1400" b="1" i="1" dirty="0" smtClean="0">
                <a:latin typeface="Book Antiqua" pitchFamily="18" charset="0"/>
              </a:rPr>
            </a:br>
            <a:r>
              <a:rPr lang="ru-RU" sz="1400" b="1" i="1" dirty="0" smtClean="0">
                <a:latin typeface="Book Antiqua" pitchFamily="18" charset="0"/>
              </a:rPr>
              <a:t>Забыл он написать или уехал;</a:t>
            </a:r>
            <a:br>
              <a:rPr lang="ru-RU" sz="1400" b="1" i="1" dirty="0" smtClean="0">
                <a:latin typeface="Book Antiqua" pitchFamily="18" charset="0"/>
              </a:rPr>
            </a:br>
            <a:r>
              <a:rPr lang="ru-RU" sz="1400" b="1" i="1" dirty="0" smtClean="0">
                <a:latin typeface="Book Antiqua" pitchFamily="18" charset="0"/>
              </a:rPr>
              <a:t>Весна как трель серебряного смеха,</a:t>
            </a:r>
            <a:br>
              <a:rPr lang="ru-RU" sz="1400" b="1" i="1" dirty="0" smtClean="0">
                <a:latin typeface="Book Antiqua" pitchFamily="18" charset="0"/>
              </a:rPr>
            </a:br>
            <a:r>
              <a:rPr lang="ru-RU" sz="1400" b="1" i="1" dirty="0" smtClean="0">
                <a:latin typeface="Book Antiqua" pitchFamily="18" charset="0"/>
              </a:rPr>
              <a:t>Качаются в заливе корабли.</a:t>
            </a:r>
            <a:br>
              <a:rPr lang="ru-RU" sz="1400" b="1" i="1" dirty="0" smtClean="0">
                <a:latin typeface="Book Antiqua" pitchFamily="18" charset="0"/>
              </a:rPr>
            </a:br>
            <a:r>
              <a:rPr lang="ru-RU" sz="1400" b="1" i="1" dirty="0" smtClean="0">
                <a:latin typeface="Book Antiqua" pitchFamily="18" charset="0"/>
              </a:rPr>
              <a:t>Сегодня мне письма не принесли…»</a:t>
            </a:r>
          </a:p>
          <a:p>
            <a:r>
              <a:rPr lang="ru-RU" sz="1400" b="1" i="1" dirty="0" smtClean="0">
                <a:latin typeface="Book Antiqua" pitchFamily="18" charset="0"/>
              </a:rPr>
              <a:t>                                                  А. Ахматова</a:t>
            </a:r>
            <a:br>
              <a:rPr lang="ru-RU" sz="1400" b="1" i="1" dirty="0" smtClean="0">
                <a:latin typeface="Book Antiqua" pitchFamily="18" charset="0"/>
              </a:rPr>
            </a:br>
            <a:endParaRPr lang="ru-RU" sz="1400" b="1" i="1" dirty="0">
              <a:latin typeface="Book Antiqu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35896" y="1124744"/>
            <a:ext cx="23042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Book Antiqua" pitchFamily="18" charset="0"/>
              </a:rPr>
              <a:t>«Но все, что думаю,</a:t>
            </a:r>
          </a:p>
          <a:p>
            <a:r>
              <a:rPr lang="ru-RU" sz="1400" b="1" i="1" dirty="0" smtClean="0">
                <a:latin typeface="Book Antiqua" pitchFamily="18" charset="0"/>
              </a:rPr>
              <a:t>Я после расскажу.</a:t>
            </a:r>
          </a:p>
          <a:p>
            <a:r>
              <a:rPr lang="ru-RU" sz="1400" b="1" i="1" dirty="0" smtClean="0">
                <a:latin typeface="Book Antiqua" pitchFamily="18" charset="0"/>
              </a:rPr>
              <a:t>Я расскажу</a:t>
            </a:r>
          </a:p>
          <a:p>
            <a:r>
              <a:rPr lang="ru-RU" sz="1400" b="1" i="1" dirty="0" smtClean="0">
                <a:latin typeface="Book Antiqua" pitchFamily="18" charset="0"/>
              </a:rPr>
              <a:t>В письме ответном...»</a:t>
            </a:r>
          </a:p>
          <a:p>
            <a:r>
              <a:rPr lang="ru-RU" sz="1400" b="1" i="1" dirty="0" smtClean="0">
                <a:latin typeface="Book Antiqua" pitchFamily="18" charset="0"/>
              </a:rPr>
              <a:t>                            С. Есенин</a:t>
            </a:r>
            <a:endParaRPr lang="ru-RU" sz="1400" b="1" i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vv200512ьльь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3645024"/>
            <a:ext cx="2582002" cy="30123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1268760"/>
            <a:ext cx="813690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latin typeface="Book Antiqua" pitchFamily="18" charset="0"/>
              </a:rPr>
              <a:t>Читайте эпистолярные романы!</a:t>
            </a:r>
          </a:p>
          <a:p>
            <a:pPr algn="ctr"/>
            <a:endParaRPr lang="ru-RU" sz="3200" b="1" i="1" dirty="0" smtClean="0">
              <a:latin typeface="Book Antiqua" pitchFamily="18" charset="0"/>
            </a:endParaRPr>
          </a:p>
          <a:p>
            <a:pPr algn="ctr"/>
            <a:r>
              <a:rPr lang="ru-RU" sz="3200" b="1" i="1" dirty="0" smtClean="0">
                <a:latin typeface="Book Antiqua" pitchFamily="18" charset="0"/>
              </a:rPr>
              <a:t>Изучайте переписку великих людей!</a:t>
            </a:r>
          </a:p>
          <a:p>
            <a:pPr algn="ctr"/>
            <a:endParaRPr lang="ru-RU" sz="3200" b="1" i="1" dirty="0" smtClean="0">
              <a:latin typeface="Book Antiqua" pitchFamily="18" charset="0"/>
            </a:endParaRPr>
          </a:p>
          <a:p>
            <a:pPr algn="ctr"/>
            <a:r>
              <a:rPr lang="ru-RU" sz="3200" b="1" i="1" dirty="0" smtClean="0">
                <a:latin typeface="Book Antiqua" pitchFamily="18" charset="0"/>
              </a:rPr>
              <a:t>Пишите письма!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83768" y="4005064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Book Antiqua" pitchFamily="18" charset="0"/>
              </a:rPr>
              <a:t>Ждем вас в отделе городского абонемента с </a:t>
            </a:r>
            <a:r>
              <a:rPr lang="ru-RU" b="1" dirty="0" smtClean="0">
                <a:latin typeface="Book Antiqua" pitchFamily="18" charset="0"/>
              </a:rPr>
              <a:t>9-30</a:t>
            </a:r>
            <a:r>
              <a:rPr lang="ru-RU" dirty="0" smtClean="0">
                <a:latin typeface="Book Antiqua" pitchFamily="18" charset="0"/>
              </a:rPr>
              <a:t> до </a:t>
            </a:r>
            <a:r>
              <a:rPr lang="ru-RU" b="1" dirty="0" smtClean="0">
                <a:latin typeface="Book Antiqua" pitchFamily="18" charset="0"/>
              </a:rPr>
              <a:t>19 </a:t>
            </a:r>
            <a:r>
              <a:rPr lang="ru-RU" dirty="0" smtClean="0">
                <a:latin typeface="Book Antiqua" pitchFamily="18" charset="0"/>
              </a:rPr>
              <a:t>часов. 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Выходной – пятница. </a:t>
            </a:r>
          </a:p>
          <a:p>
            <a:pPr algn="ctr"/>
            <a:r>
              <a:rPr lang="ru-RU" dirty="0" smtClean="0">
                <a:latin typeface="Book Antiqua" pitchFamily="18" charset="0"/>
              </a:rPr>
              <a:t>Телефон 8(861) </a:t>
            </a:r>
            <a:r>
              <a:rPr lang="ru-RU" b="1" dirty="0" smtClean="0">
                <a:latin typeface="Book Antiqua" pitchFamily="18" charset="0"/>
              </a:rPr>
              <a:t>268-52-49 </a:t>
            </a:r>
            <a:r>
              <a:rPr lang="ru-RU" dirty="0" smtClean="0">
                <a:latin typeface="Book Antiqua" pitchFamily="18" charset="0"/>
              </a:rPr>
              <a:t> 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vv200512ьльь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84860" y="4509120"/>
            <a:ext cx="1851635" cy="216024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39552" y="3111644"/>
            <a:ext cx="30243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033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9992" y="1340768"/>
            <a:ext cx="432048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atin typeface="Book Antiqua" pitchFamily="18" charset="0"/>
              </a:rPr>
              <a:t>«В красную книгу отечественной культуры запишут скоро некогда процветавшее в России эпистолярное искусство, то есть умение писать письма»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067944" y="764704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Book Antiqua" pitchFamily="18" charset="0"/>
              </a:rPr>
              <a:t>Ю. </a:t>
            </a:r>
            <a:r>
              <a:rPr lang="ru-RU" sz="1600" dirty="0" err="1" smtClean="0">
                <a:latin typeface="Book Antiqua" pitchFamily="18" charset="0"/>
              </a:rPr>
              <a:t>Бабичева</a:t>
            </a:r>
            <a:r>
              <a:rPr lang="ru-RU" sz="1600" dirty="0" smtClean="0">
                <a:latin typeface="Book Antiqua" pitchFamily="18" charset="0"/>
              </a:rPr>
              <a:t>, профессор, доктор филологических наук: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32040" y="314096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95536" y="5733256"/>
            <a:ext cx="374441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</a:tabLst>
            </a:pP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Бабичева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, Ю.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Учитесь писать письма //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Берегиня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: журнал для семейного чтения. – 1992. – № 2. – С. 45.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5536" y="3789040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Book Antiqua" pitchFamily="18" charset="0"/>
              </a:rPr>
              <a:t>«Хорошая привычка – </a:t>
            </a:r>
          </a:p>
          <a:p>
            <a:r>
              <a:rPr lang="ru-RU" sz="3600" b="1" i="1" dirty="0" smtClean="0">
                <a:latin typeface="Book Antiqua" pitchFamily="18" charset="0"/>
              </a:rPr>
              <a:t>писать друг другу не по делу»</a:t>
            </a:r>
            <a:endParaRPr lang="ru-RU" sz="3600" b="1" i="1" dirty="0">
              <a:latin typeface="Book Antiqu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91880" y="501317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Book Antiqua" pitchFamily="18" charset="0"/>
              </a:rPr>
              <a:t>А.К. Толстой – Б. </a:t>
            </a:r>
            <a:r>
              <a:rPr lang="ru-RU" dirty="0" err="1" smtClean="0">
                <a:latin typeface="Book Antiqua" pitchFamily="18" charset="0"/>
              </a:rPr>
              <a:t>Маркевичу</a:t>
            </a:r>
            <a:endParaRPr lang="ru-RU" dirty="0">
              <a:latin typeface="Book Antiqua" pitchFamily="18" charset="0"/>
            </a:endParaRPr>
          </a:p>
        </p:txBody>
      </p:sp>
      <p:pic>
        <p:nvPicPr>
          <p:cNvPr id="18" name="Рисунок 17" descr="3f90bbee52fbt.jpg"/>
          <p:cNvPicPr>
            <a:picLocks noChangeAspect="1"/>
          </p:cNvPicPr>
          <p:nvPr/>
        </p:nvPicPr>
        <p:blipFill>
          <a:blip r:embed="rId5" cstate="print"/>
          <a:srcRect r="2968" b="64"/>
          <a:stretch>
            <a:fillRect/>
          </a:stretch>
        </p:blipFill>
        <p:spPr>
          <a:xfrm>
            <a:off x="395536" y="688100"/>
            <a:ext cx="3888432" cy="28129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vv200512ьльь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08303" y="4653136"/>
            <a:ext cx="1728192" cy="2016224"/>
          </a:xfrm>
          <a:prstGeom prst="rect">
            <a:avLst/>
          </a:prstGeom>
        </p:spPr>
      </p:pic>
      <p:pic>
        <p:nvPicPr>
          <p:cNvPr id="4" name="Рисунок 3" descr="kratkay_lit_encycl_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1484784"/>
            <a:ext cx="2385491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203848" y="548680"/>
            <a:ext cx="482453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Book Antiqua" pitchFamily="18" charset="0"/>
              </a:rPr>
              <a:t>       Эпистолярная литература </a:t>
            </a:r>
            <a:r>
              <a:rPr lang="ru-RU" sz="2000" dirty="0" smtClean="0">
                <a:latin typeface="Book Antiqua" pitchFamily="18" charset="0"/>
              </a:rPr>
              <a:t>(от греческого - </a:t>
            </a:r>
            <a:r>
              <a:rPr lang="ru-RU" sz="2000" i="1" dirty="0" smtClean="0">
                <a:latin typeface="Book Antiqua" pitchFamily="18" charset="0"/>
              </a:rPr>
              <a:t>послание</a:t>
            </a:r>
            <a:r>
              <a:rPr lang="ru-RU" sz="2000" dirty="0" smtClean="0">
                <a:latin typeface="Book Antiqua" pitchFamily="18" charset="0"/>
              </a:rPr>
              <a:t>) - различных родов и видов произведения, в которых используется форма «писем» или «посланий» (эпистол). 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       Развилась из бытовой переписки, превратив обмен корреспонденцией в повествовательный прием, «корреспондентов» - в персонажей и подчинив «письмо» основным законам художественной условности. </a:t>
            </a:r>
          </a:p>
          <a:p>
            <a:pPr algn="just"/>
            <a:r>
              <a:rPr lang="ru-RU" sz="2000" dirty="0" smtClean="0">
                <a:latin typeface="Book Antiqua" pitchFamily="18" charset="0"/>
              </a:rPr>
              <a:t>       В эпистолярную литературу входит также и переписка выдающихся деятелей, имеющая историко-культурное значение.</a:t>
            </a:r>
            <a:endParaRPr lang="ru-RU" sz="2000" dirty="0"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5445224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Book Antiqua" pitchFamily="18" charset="0"/>
              </a:rPr>
              <a:t>Краткая литературная энциклопедия.  – Москва,  1975.</a:t>
            </a:r>
            <a:r>
              <a:rPr lang="ru-RU" sz="1400" dirty="0" smtClean="0"/>
              <a:t> </a:t>
            </a:r>
            <a:r>
              <a:rPr lang="ru-RU" sz="1400" dirty="0" smtClean="0">
                <a:latin typeface="Book Antiqua" pitchFamily="18" charset="0"/>
              </a:rPr>
              <a:t>– Т. 8. – С. 918.</a:t>
            </a:r>
            <a:endParaRPr lang="ru-RU" sz="14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404664"/>
            <a:ext cx="849694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Обмен корреспонденцией стал для многих писателей выгодным художественным приёмом, способом, позволяющим достичь высокого уровня достоверности. При этом фактический автор произведения как бы самоустраняется, а у читателя, погруженного в непринуждённую переписку-беседу,  появляется эффект присутствия.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8" name="Рисунок 7" descr="man-writing-a-letter_custom-0b435fd2190bb01a45fbe91df822c04f911eba32-s6-c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073609"/>
            <a:ext cx="2808312" cy="36081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3275856" y="2204864"/>
            <a:ext cx="518457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Book Antiqua" pitchFamily="18" charset="0"/>
              </a:rPr>
              <a:t>           Гете</a:t>
            </a:r>
            <a:r>
              <a:rPr lang="ru-RU" sz="1400" b="1" dirty="0">
                <a:latin typeface="Book Antiqua" pitchFamily="18" charset="0"/>
              </a:rPr>
              <a:t>, Иоганн Вольфганг</a:t>
            </a:r>
            <a:r>
              <a:rPr lang="ru-RU" sz="1400" dirty="0">
                <a:latin typeface="Book Antiqua" pitchFamily="18" charset="0"/>
              </a:rPr>
              <a:t>.  </a:t>
            </a:r>
            <a:r>
              <a:rPr lang="ru-RU" sz="1400" b="1" dirty="0">
                <a:latin typeface="Book Antiqua" pitchFamily="18" charset="0"/>
              </a:rPr>
              <a:t>Страдания юного Вертера </a:t>
            </a:r>
            <a:r>
              <a:rPr lang="ru-RU" sz="1400" dirty="0">
                <a:latin typeface="Book Antiqua" pitchFamily="18" charset="0"/>
              </a:rPr>
              <a:t>: </a:t>
            </a:r>
            <a:r>
              <a:rPr lang="ru-RU" sz="1400" b="1" dirty="0">
                <a:latin typeface="Book Antiqua" pitchFamily="18" charset="0"/>
              </a:rPr>
              <a:t>роман / И. В. Гете ; [пер. с нем. Н. Касаткиной ; вступ. ст. Б. </a:t>
            </a:r>
            <a:r>
              <a:rPr lang="ru-RU" sz="1400" b="1" dirty="0" err="1">
                <a:latin typeface="Book Antiqua" pitchFamily="18" charset="0"/>
              </a:rPr>
              <a:t>Пуришева</a:t>
            </a:r>
            <a:r>
              <a:rPr lang="ru-RU" sz="1400" b="1" dirty="0">
                <a:latin typeface="Book Antiqua" pitchFamily="18" charset="0"/>
              </a:rPr>
              <a:t> ; </a:t>
            </a:r>
            <a:r>
              <a:rPr lang="ru-RU" sz="1400" b="1" dirty="0" err="1">
                <a:latin typeface="Book Antiqua" pitchFamily="18" charset="0"/>
              </a:rPr>
              <a:t>коммент</a:t>
            </a:r>
            <a:r>
              <a:rPr lang="ru-RU" sz="1400" b="1" dirty="0">
                <a:latin typeface="Book Antiqua" pitchFamily="18" charset="0"/>
              </a:rPr>
              <a:t>. Н. </a:t>
            </a:r>
            <a:r>
              <a:rPr lang="ru-RU" sz="1400" b="1" dirty="0" err="1">
                <a:latin typeface="Book Antiqua" pitchFamily="18" charset="0"/>
              </a:rPr>
              <a:t>Вильмонта</a:t>
            </a:r>
            <a:r>
              <a:rPr lang="ru-RU" sz="1400" b="1" dirty="0">
                <a:latin typeface="Book Antiqua" pitchFamily="18" charset="0"/>
              </a:rPr>
              <a:t> ; рис. А. Архиповой]. </a:t>
            </a:r>
            <a:r>
              <a:rPr lang="ru-RU" sz="1400" b="1" dirty="0" smtClean="0">
                <a:latin typeface="Book Antiqua" pitchFamily="18" charset="0"/>
              </a:rPr>
              <a:t>– </a:t>
            </a:r>
            <a:r>
              <a:rPr lang="ru-RU" sz="1400" b="1" dirty="0">
                <a:latin typeface="Book Antiqua" pitchFamily="18" charset="0"/>
              </a:rPr>
              <a:t>Москва : Детская литература, 1982. – </a:t>
            </a:r>
            <a:r>
              <a:rPr lang="ru-RU" sz="1400" b="1" dirty="0" smtClean="0">
                <a:latin typeface="Book Antiqua" pitchFamily="18" charset="0"/>
              </a:rPr>
              <a:t>174  </a:t>
            </a:r>
            <a:r>
              <a:rPr lang="ru-RU" sz="1400" b="1" dirty="0">
                <a:latin typeface="Book Antiqua" pitchFamily="18" charset="0"/>
              </a:rPr>
              <a:t>с</a:t>
            </a:r>
            <a:r>
              <a:rPr lang="ru-RU" sz="1400" b="1" dirty="0" smtClean="0">
                <a:latin typeface="Book Antiqua" pitchFamily="18" charset="0"/>
              </a:rPr>
              <a:t>.</a:t>
            </a:r>
          </a:p>
          <a:p>
            <a:pPr algn="just"/>
            <a:endParaRPr lang="ru-RU" sz="1400" dirty="0" smtClean="0">
              <a:latin typeface="Book Antiqua" pitchFamily="18" charset="0"/>
            </a:endParaRPr>
          </a:p>
          <a:p>
            <a:pPr algn="just"/>
            <a:r>
              <a:rPr lang="ru-RU" sz="1400" dirty="0" smtClean="0">
                <a:latin typeface="Book Antiqua" pitchFamily="18" charset="0"/>
              </a:rPr>
              <a:t>          «</a:t>
            </a:r>
            <a:r>
              <a:rPr lang="ru-RU" sz="1400" dirty="0">
                <a:latin typeface="Book Antiqua" pitchFamily="18" charset="0"/>
              </a:rPr>
              <a:t>Страдания юного Вертера» – это роман в </a:t>
            </a:r>
            <a:r>
              <a:rPr lang="ru-RU" sz="1400" dirty="0" smtClean="0">
                <a:latin typeface="Book Antiqua" pitchFamily="18" charset="0"/>
              </a:rPr>
              <a:t>письмах. Это взволнованный монолог,  горячая </a:t>
            </a:r>
            <a:r>
              <a:rPr lang="ru-RU" sz="1400" dirty="0">
                <a:latin typeface="Book Antiqua" pitchFamily="18" charset="0"/>
              </a:rPr>
              <a:t>исповедь чувствительного молодого </a:t>
            </a:r>
            <a:r>
              <a:rPr lang="ru-RU" sz="1400" dirty="0" smtClean="0">
                <a:latin typeface="Book Antiqua" pitchFamily="18" charset="0"/>
              </a:rPr>
              <a:t>человека.</a:t>
            </a:r>
          </a:p>
          <a:p>
            <a:pPr algn="just"/>
            <a:endParaRPr lang="ru-RU" sz="1400" dirty="0" smtClean="0">
              <a:latin typeface="Book Antiqua" pitchFamily="18" charset="0"/>
            </a:endParaRPr>
          </a:p>
          <a:p>
            <a:pPr algn="just"/>
            <a:endParaRPr lang="ru-RU" sz="1400" dirty="0">
              <a:latin typeface="Book Antiqua" pitchFamily="18" charset="0"/>
            </a:endParaRP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275856" y="4149080"/>
            <a:ext cx="4104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Book Antiqua" pitchFamily="18" charset="0"/>
              </a:rPr>
              <a:t>           Читательский успех романа свидетельствовал о том, что Гете уловил дух времени и угадал с эпистолярной формой, которая с такой убедительностью передала чувства человека и подробности его жизни со всеми её радостями и горестями.</a:t>
            </a:r>
            <a:endParaRPr lang="ru-RU" sz="1400" dirty="0">
              <a:latin typeface="Book Antiqua" pitchFamily="18" charset="0"/>
            </a:endParaRPr>
          </a:p>
        </p:txBody>
      </p:sp>
      <p:pic>
        <p:nvPicPr>
          <p:cNvPr id="17" name="Рисунок 16" descr="vv200512ьлььь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08304" y="4653136"/>
            <a:ext cx="1728192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8646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836712"/>
            <a:ext cx="1666954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699792" y="332656"/>
            <a:ext cx="583264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Достоевский, Ф. М. Бедные люди : роман / Ф. М. Достоевский. – Москва : Художественная литература, 1975. – 171 с. : ил.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7784" y="1124744"/>
            <a:ext cx="633670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Book Antiqua" pitchFamily="18" charset="0"/>
              </a:rPr>
              <a:t>             Вопреки существовавшей в литературе романтической традиции, Достоевский  </a:t>
            </a:r>
            <a:r>
              <a:rPr lang="ru-RU" sz="1400" dirty="0">
                <a:latin typeface="Book Antiqua" pitchFamily="18" charset="0"/>
              </a:rPr>
              <a:t>не только сделал героями своего первого романа старого, некрасивого, бедного чиновника со смешной фамилией Девушкин и молодую женщину Вареньку </a:t>
            </a:r>
            <a:r>
              <a:rPr lang="ru-RU" sz="1400" dirty="0" err="1">
                <a:latin typeface="Book Antiqua" pitchFamily="18" charset="0"/>
              </a:rPr>
              <a:t>Доброселову</a:t>
            </a:r>
            <a:r>
              <a:rPr lang="ru-RU" sz="1400" dirty="0">
                <a:latin typeface="Book Antiqua" pitchFamily="18" charset="0"/>
              </a:rPr>
              <a:t>, одинокую сироту, вынужденную зарабатывать себе на жизнь, но и заставил их рассказывать о себе их собственным слогом – шероховатым, неумелым, трогательным, немного комичным – так, как только и могли выражаться люди их круга. Именно переписка позволяет нам прикоснуться к их внутреннему миру: униженные, бесправные и задавленные нуждой во внешнем существовании, в своих письмах они раскрываются как люди благородные, гордые, чуткие к чужому горю.</a:t>
            </a:r>
          </a:p>
          <a:p>
            <a:r>
              <a:rPr lang="ru-RU" sz="1400" dirty="0">
                <a:latin typeface="Book Antiqua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10" name="Рисунок 9" descr="217793_2375573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3933056"/>
            <a:ext cx="1656184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467544" y="4101753"/>
            <a:ext cx="612068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Цвейг, С. Письмо незнакомки // Новеллы / С. Цвейг. – Минск :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Вышэйшая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школа, 1986. – 337 с. – (Библиотека отечественной и зарубежной классики)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«Тебе, никогда не знавшему меня…»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, – так начинается письмо незнакомки из одноименной новеллы классика австрийской литературы Стефана Цвейга. Опубликованное почти сто лет назад, письмо до сих пор поражает психологизмом и не перестает убеждать нас в том, насколько беззащитны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мы бываем перед сильными чувствами.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843808" y="4382960"/>
            <a:ext cx="583264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Шишкин, М. П.  Письмовник / М. П. Шишкин. – Москва : АСТ :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Астрель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, 2012. – 414 с. 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«Письмовником» называют справочный сборник из образцов писем. Роман Михаила Шишкина, удостоенный престижной литературной премии,  оправдывает название: по мнению критиков, это лучшие любовные письма современной литературы. Письма, которые доходят через эпохи и расстояния…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6" name="Рисунок 5" descr="1309019776_mixail-shishkin-pismovni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077072"/>
            <a:ext cx="1598960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467544" y="440378"/>
            <a:ext cx="54726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Морозов, А. Г. Чужие письма : повесть / А. Г. Морозов. – Москва :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Гранатъ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, 1999. – 127 с. – (Премия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Букера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, 1998).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1052736"/>
            <a:ext cx="63367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Book Antiqua" pitchFamily="18" charset="0"/>
              </a:rPr>
              <a:t>            Повесть </a:t>
            </a:r>
            <a:r>
              <a:rPr lang="ru-RU" sz="1400" dirty="0">
                <a:latin typeface="Book Antiqua" pitchFamily="18" charset="0"/>
              </a:rPr>
              <a:t>в письмах Александра Морозова была написана в 1968 году, но в печати она появилась только </a:t>
            </a:r>
            <a:r>
              <a:rPr lang="ru-RU" sz="1400" dirty="0" smtClean="0">
                <a:latin typeface="Book Antiqua" pitchFamily="18" charset="0"/>
              </a:rPr>
              <a:t>в постперестроечное </a:t>
            </a:r>
            <a:r>
              <a:rPr lang="ru-RU" sz="1400" dirty="0">
                <a:latin typeface="Book Antiqua" pitchFamily="18" charset="0"/>
              </a:rPr>
              <a:t>время.</a:t>
            </a:r>
          </a:p>
          <a:p>
            <a:pPr algn="just"/>
            <a:r>
              <a:rPr lang="ru-RU" sz="1400" dirty="0">
                <a:latin typeface="Book Antiqua" pitchFamily="18" charset="0"/>
              </a:rPr>
              <a:t>В послесловии «Читая чужие письма» Юрий </a:t>
            </a:r>
            <a:r>
              <a:rPr lang="ru-RU" sz="1400" dirty="0" err="1" smtClean="0">
                <a:latin typeface="Book Antiqua" pitchFamily="18" charset="0"/>
              </a:rPr>
              <a:t>Лощиц</a:t>
            </a:r>
            <a:r>
              <a:rPr lang="ru-RU" sz="1400" dirty="0" smtClean="0">
                <a:latin typeface="Book Antiqua" pitchFamily="18" charset="0"/>
              </a:rPr>
              <a:t> </a:t>
            </a:r>
            <a:r>
              <a:rPr lang="ru-RU" sz="1400" dirty="0">
                <a:latin typeface="Book Antiqua" pitchFamily="18" charset="0"/>
              </a:rPr>
              <a:t>пишет: </a:t>
            </a:r>
            <a:r>
              <a:rPr lang="ru-RU" sz="1400" i="1" dirty="0">
                <a:latin typeface="Book Antiqua" pitchFamily="18" charset="0"/>
              </a:rPr>
              <a:t>«… на страницах «Чужих писем» несомненно высвечивается проза Федора Михайловича Достоевского с его «Бедными людьми». Александр Морозов и сам подсказывает – эпиграфом к «Чужим письмам» – тот высокий адрес русской литературной традиции, свое творческое равнение на которую он совершенно не скрывает.</a:t>
            </a:r>
            <a:endParaRPr lang="ru-RU" sz="1400" dirty="0">
              <a:latin typeface="Book Antiqua" pitchFamily="18" charset="0"/>
            </a:endParaRPr>
          </a:p>
          <a:p>
            <a:pPr algn="just"/>
            <a:r>
              <a:rPr lang="ru-RU" sz="1400" i="1" dirty="0">
                <a:latin typeface="Book Antiqua" pitchFamily="18" charset="0"/>
              </a:rPr>
              <a:t>…автор очень властно заставляет современных читателей и особенно тех, кому сейчас за пятьдесят – за сорок, вспомнить целый пласт их жизни в шестидесятые-семидесятые годы, вспомнить, перебирая в памяти, её многочисленные подробности, обескураживающие и встряхивающие читательское сознание».</a:t>
            </a:r>
            <a:endParaRPr lang="ru-RU" sz="1400" dirty="0">
              <a:latin typeface="Book Antiqua" pitchFamily="18" charset="0"/>
            </a:endParaRPr>
          </a:p>
          <a:p>
            <a:pPr algn="just"/>
            <a:r>
              <a:rPr lang="ru-RU" sz="1400" dirty="0">
                <a:latin typeface="Book Antiqua" pitchFamily="18" charset="0"/>
              </a:rPr>
              <a:t> </a:t>
            </a:r>
          </a:p>
        </p:txBody>
      </p:sp>
      <p:pic>
        <p:nvPicPr>
          <p:cNvPr id="10" name="Рисунок 9" descr="46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20272" y="620688"/>
            <a:ext cx="1663386" cy="2497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548680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Book Antiqua" pitchFamily="18" charset="0"/>
              </a:rPr>
              <a:t>        </a:t>
            </a:r>
            <a:r>
              <a:rPr lang="ru-RU" sz="1400" b="1" dirty="0" err="1" smtClean="0">
                <a:latin typeface="Book Antiqua" pitchFamily="18" charset="0"/>
              </a:rPr>
              <a:t>Линден</a:t>
            </a:r>
            <a:r>
              <a:rPr lang="ru-RU" sz="1400" b="1" dirty="0" smtClean="0">
                <a:latin typeface="Book Antiqua" pitchFamily="18" charset="0"/>
              </a:rPr>
              <a:t>, Зинаида. По обе стороны : роман // Новый мир. – 2014. - № 7. – С. 8-76.</a:t>
            </a:r>
            <a:endParaRPr lang="ru-RU" sz="1400" b="1" dirty="0">
              <a:latin typeface="Book Antiqua" pitchFamily="18" charset="0"/>
            </a:endParaRPr>
          </a:p>
        </p:txBody>
      </p:sp>
      <p:pic>
        <p:nvPicPr>
          <p:cNvPr id="4" name="Рисунок 3" descr="13869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692696"/>
            <a:ext cx="1584176" cy="2352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555776" y="1196752"/>
            <a:ext cx="640871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Book Antiqua" pitchFamily="18" charset="0"/>
              </a:rPr>
              <a:t>          В посвящении к роману Зинаида </a:t>
            </a:r>
            <a:r>
              <a:rPr lang="ru-RU" sz="1400" dirty="0" err="1" smtClean="0">
                <a:latin typeface="Book Antiqua" pitchFamily="18" charset="0"/>
              </a:rPr>
              <a:t>Линден</a:t>
            </a:r>
            <a:r>
              <a:rPr lang="ru-RU" sz="1400" dirty="0" smtClean="0">
                <a:latin typeface="Book Antiqua" pitchFamily="18" charset="0"/>
              </a:rPr>
              <a:t> написала: «Благодарю всех, кто когда-либо переписывался со мной».</a:t>
            </a:r>
          </a:p>
          <a:p>
            <a:r>
              <a:rPr lang="ru-RU" sz="1400" dirty="0" smtClean="0">
                <a:latin typeface="Book Antiqua" pitchFamily="18" charset="0"/>
              </a:rPr>
              <a:t>Этот роман – переписка наших бывших соотечественников. Они очень разные и живут на разных концах света: он – борец </a:t>
            </a:r>
            <a:r>
              <a:rPr lang="ru-RU" sz="1400" dirty="0" err="1" smtClean="0">
                <a:latin typeface="Book Antiqua" pitchFamily="18" charset="0"/>
              </a:rPr>
              <a:t>сумо</a:t>
            </a:r>
            <a:r>
              <a:rPr lang="ru-RU" sz="1400" dirty="0" smtClean="0">
                <a:latin typeface="Book Antiqua" pitchFamily="18" charset="0"/>
              </a:rPr>
              <a:t>, пытается прижиться и стать своим в Японии, она – писательница, живет в Финляндии, разговаривает и пишет на шведском, но хочет оставаться русской… Они живут в очень разных реальностях, но оба переживают довольно трудный жизненный период. И именно дружеская переписка помогает обоим преодолевать невзгоды, помогает лучше понять себя и других. Это так важно – понимающий, заинтересованный человек по ту сторону письма…</a:t>
            </a:r>
            <a:endParaRPr lang="ru-RU" sz="1400" dirty="0">
              <a:latin typeface="Book Antiqu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43608" y="4581128"/>
            <a:ext cx="554461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«Из всего что вечно, самый краткий срок у любви…»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– эта парадоксальная фраза стала и эпиграфом, и лейтмотивом бестселлера «Одиночество в Сети» – чрезвычайно популярного  в свое время. Переписка главных героев романа была электронной, но их чувства – неподдельными и живыми. А самым большим испытанием стала встреча…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971600" y="4005064"/>
            <a:ext cx="547260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Вишневский, Я. Л. Одиночество в Сети : роман / Я. Л. Вишневский ; [пер. с пол. Л.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Цывьяна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]. – Санкт-Петербург : Азбука-классика, 2010. – 400 с.    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8" name="Рисунок 7" descr="82ad22025bde066a53a6b6e1a4e35fc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48264" y="3861048"/>
            <a:ext cx="1584176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v200512пппп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395536" y="260648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latin typeface="Book Antiqua" pitchFamily="18" charset="0"/>
              </a:rPr>
              <a:t>            </a:t>
            </a:r>
            <a:r>
              <a:rPr lang="ru-RU" sz="1600" dirty="0" smtClean="0">
                <a:latin typeface="Book Antiqua" pitchFamily="18" charset="0"/>
              </a:rPr>
              <a:t>Написание или получение письма часто является отправной точкой для развития или поворота сюжета и в обычном, не эпистолярном произведении. Иногда такие письма становятся самостоятельными произведениями, литературными миниатюрами: их цитируют, анализируют, заучивают наизусть. Короткие, но ёмкие монологи помогают постичь движения души героев, раскрывают перед читателями их самые глубокие переживания.</a:t>
            </a:r>
            <a:endParaRPr lang="ru-RU" sz="1600" dirty="0">
              <a:latin typeface="Book Antiqua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427984" y="1916832"/>
            <a:ext cx="44279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Пушкин, А. С. Евгений Онегин : роман в стихах / А. С. Пушкин ; рис. Н. Кузьмина. – Москва Детская литература, 2001. – 208 с.: ил. – (Школьная библиотека).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355976" y="2960658"/>
            <a:ext cx="44644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«Письмо Татьяны к Онегину» многие из нас знают со школьной скамьи. Оно появляется на страницах романа в третьей главе и играет огромную роль и в развитии сюжета, и в  раскрытии образа главной героини.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373216"/>
            <a:ext cx="41764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Самое знаменитое письмо в русской литературе начинается   словами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«Я вам пишу…»</a:t>
            </a:r>
            <a:endParaRPr lang="ru-RU" sz="1600" b="1" i="1" dirty="0" smtClean="0">
              <a:latin typeface="Book Antiqua" pitchFamily="18" charset="0"/>
              <a:cs typeface="Arial" pitchFamily="34" charset="0"/>
            </a:endParaRPr>
          </a:p>
        </p:txBody>
      </p:sp>
      <p:pic>
        <p:nvPicPr>
          <p:cNvPr id="11" name="Рисунок 10" descr="William Whitaker (born 194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1951088"/>
            <a:ext cx="3888432" cy="32718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vv200512ьлььь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46582" y="4581128"/>
            <a:ext cx="1789913" cy="208823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427984" y="4149080"/>
            <a:ext cx="29523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Book Antiqua" pitchFamily="18" charset="0"/>
                <a:ea typeface="Calibri" pitchFamily="34" charset="0"/>
                <a:cs typeface="Times New Roman" pitchFamily="18" charset="0"/>
              </a:rPr>
              <a:t>Сам  факт такого письма – немыслимый для  уездной барышни поступок – позволяет  оценить её цельность, высокий настрой души, силу и благородство натуры.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1749</TotalTime>
  <Words>3698</Words>
  <Application>Microsoft Office PowerPoint</Application>
  <PresentationFormat>Экран (4:3)</PresentationFormat>
  <Paragraphs>161</Paragraphs>
  <Slides>21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Библиотека им.А.С.Пушкина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 Н.В.</dc:creator>
  <cp:lastModifiedBy>Наталья Н.В.</cp:lastModifiedBy>
  <cp:revision>186</cp:revision>
  <dcterms:created xsi:type="dcterms:W3CDTF">2016-03-24T07:02:03Z</dcterms:created>
  <dcterms:modified xsi:type="dcterms:W3CDTF">2016-04-12T06:35:29Z</dcterms:modified>
</cp:coreProperties>
</file>