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5" r:id="rId2"/>
    <p:sldId id="277" r:id="rId3"/>
    <p:sldId id="27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68" r:id="rId16"/>
    <p:sldId id="269" r:id="rId17"/>
    <p:sldId id="271" r:id="rId18"/>
    <p:sldId id="278" r:id="rId19"/>
    <p:sldId id="281" r:id="rId20"/>
    <p:sldId id="280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D64"/>
    <a:srgbClr val="00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4630" autoAdjust="0"/>
  </p:normalViewPr>
  <p:slideViewPr>
    <p:cSldViewPr>
      <p:cViewPr varScale="1">
        <p:scale>
          <a:sx n="78" d="100"/>
          <a:sy n="78" d="100"/>
        </p:scale>
        <p:origin x="-264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FCDF02-F84A-4A93-A510-24E2BE63EB9C}" type="datetimeFigureOut">
              <a:rPr lang="ru-RU" smtClean="0"/>
              <a:pPr/>
              <a:t>21.05.2014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B26FD3-B45C-4B10-8C8B-946DB8EE0F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2232248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800" cap="none" spc="1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Краснодарская краевая универсальная научная библиотека им. А.С. Пушкина</a:t>
            </a:r>
            <a:br>
              <a:rPr lang="ru-RU" sz="2800" cap="none" spc="1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cap="none" spc="1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2800" cap="none" spc="1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cap="none" spc="150" dirty="0" smtClean="0">
                <a:ln w="1143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Отдел краеведения</a:t>
            </a:r>
            <a:endParaRPr lang="ru-RU" sz="2800" cap="none" spc="150" dirty="0">
              <a:ln w="1143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416824" cy="280831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Державность</a:t>
            </a: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 и величие  в  символах Кубани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2267744" y="5949280"/>
            <a:ext cx="4464496" cy="288032"/>
          </a:xfrm>
          <a:prstGeom prst="ribbon">
            <a:avLst>
              <a:gd name="adj1" fmla="val 3333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Вместо алой (красной) Александровской ленты внесены в рисунок герба две ленты орденов Ленина, соединенные под гербовым щитом в бант </a:t>
            </a:r>
            <a:b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40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(Краснодарский край был награжден высшими наградами страны за трудовые заслуги в 1957 и 1970 годах).</a:t>
            </a:r>
            <a:endParaRPr lang="ru-RU" sz="240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Содержимое 5" descr="сканирование0015ьььь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68" y="1988840"/>
            <a:ext cx="7776864" cy="4464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476672"/>
            <a:ext cx="3744416" cy="604867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Лазоревые знамена и штандарт с вензелями Российских самодержцев  - отражение славных подвигов кубанских казаков при обороне южных рубежей России.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Лавровый венок  в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навершии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штандарта – символ трудовой славы. Золотой орел – составная часть штандарта, дарованная Кубанской области  императором  Александром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II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Рисунок 6" descr="сканирование001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332656"/>
            <a:ext cx="1824228" cy="3945636"/>
          </a:xfrm>
          <a:prstGeom prst="rect">
            <a:avLst/>
          </a:prstGeom>
        </p:spPr>
      </p:pic>
      <p:pic>
        <p:nvPicPr>
          <p:cNvPr id="8" name="Рисунок 7" descr="сканирование0016oo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3789040"/>
            <a:ext cx="1746504" cy="2135124"/>
          </a:xfrm>
          <a:prstGeom prst="rect">
            <a:avLst/>
          </a:prstGeom>
        </p:spPr>
      </p:pic>
      <p:pic>
        <p:nvPicPr>
          <p:cNvPr id="10" name="Содержимое 9" descr="сканирование0018oooo.jpg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332656"/>
            <a:ext cx="2280116" cy="585311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ФЛАГ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700808"/>
            <a:ext cx="3672408" cy="48965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Принят  Законом   Краснодарского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края от 5 мая 1995 года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N 5-КЗ «О символах Краснодарского края» принят 24 марта 1995 года Законодательным Собранием Краснодарского края  (в редакции Закона Краснодарского края «О внесении изменений в Закон Краснодарского края «О символах Краснодарского края» от 28 июня 2004 года N 730-КЗ).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Содержимое 6" descr="сканирование0003мммм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60034" y="1268758"/>
            <a:ext cx="3248249" cy="483242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260648"/>
            <a:ext cx="3312368" cy="5865515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accent1">
                  <a:lumMod val="40000"/>
                  <a:lumOff val="60000"/>
                </a:schemeClr>
              </a:solidFill>
              <a:latin typeface="Georgia" pitchFamily="18" charset="0"/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Ширина двух крайних полос флага равна ширине средней полосы.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Синяя полоса – символизирует донских казаков.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Малиновая полоса – самая широкая, символизирует запорожских казаков, а затем кубанских, положивших начало освоению и развитию края.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Зеленая полоса – символ плодородия и богатства кубанской земли.</a:t>
            </a:r>
          </a:p>
          <a:p>
            <a:endParaRPr lang="ru-RU" dirty="0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4067944" y="764704"/>
            <a:ext cx="4392488" cy="792088"/>
          </a:xfrm>
          <a:prstGeom prst="flowChartPunchedTape">
            <a:avLst/>
          </a:prstGeom>
          <a:solidFill>
            <a:srgbClr val="009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99CC"/>
              </a:solidFill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067944" y="2276872"/>
            <a:ext cx="4392488" cy="1656184"/>
          </a:xfrm>
          <a:prstGeom prst="flowChartPunchedTape">
            <a:avLst/>
          </a:prstGeom>
          <a:solidFill>
            <a:srgbClr val="BB0D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4139952" y="4725144"/>
            <a:ext cx="4320480" cy="792088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перфолента 6"/>
          <p:cNvSpPr/>
          <p:nvPr/>
        </p:nvSpPr>
        <p:spPr>
          <a:xfrm>
            <a:off x="611560" y="2276872"/>
            <a:ext cx="7776864" cy="410445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32656"/>
            <a:ext cx="8229600" cy="158417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Закон Краснодарского края </a:t>
            </a:r>
            <a:b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«О символах</a:t>
            </a:r>
            <a:b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краснодарского края»:</a:t>
            </a:r>
            <a:endParaRPr lang="ru-RU" sz="28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31698"/>
            <a:ext cx="7776864" cy="1752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>
                <a:latin typeface="Georgia" pitchFamily="18" charset="0"/>
              </a:rPr>
              <a:t>Глава </a:t>
            </a:r>
            <a:r>
              <a:rPr lang="en-US" b="1" dirty="0" smtClean="0">
                <a:latin typeface="Georgia" pitchFamily="18" charset="0"/>
              </a:rPr>
              <a:t>II</a:t>
            </a:r>
            <a:r>
              <a:rPr lang="ru-RU" b="1" dirty="0" smtClean="0">
                <a:latin typeface="Georgia" pitchFamily="18" charset="0"/>
              </a:rPr>
              <a:t> Статья 15</a:t>
            </a:r>
          </a:p>
          <a:p>
            <a:pPr algn="l"/>
            <a:r>
              <a:rPr lang="ru-RU" sz="3300" dirty="0" smtClean="0">
                <a:latin typeface="Georgia" pitchFamily="18" charset="0"/>
              </a:rPr>
              <a:t>«Лица, виновные в надругательстве над флагом Краснодарского края, несут ответственность в соответствии с действующим законодательством»</a:t>
            </a:r>
            <a:endParaRPr lang="ru-RU" sz="3300" dirty="0"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19675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ГИМН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484784"/>
            <a:ext cx="3312368" cy="51125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Закон Краснодарского края от 5 мая 1995 года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№ 5-КЗ «О символах Краснодарского края»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Принят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24 марта 1995 г.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(в редакции Закона Краснодарского края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«О внесении изменений в Закон Краснодарского края «О символах Краснодарского края»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 28 июня 2004 года №730-КЗ).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1" name="Содержимое 10" descr="сканирование00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548680"/>
            <a:ext cx="3090970" cy="585311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260648"/>
            <a:ext cx="4680520" cy="59766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Слова гимна Краснодарского края принадлежат полковому священнику Константину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Образцову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Обладавший несомненным поэтическим даром, он в своих стихах сумел выразить настроение кубанцев, задеть самые тонкие струны их души.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Впервые эти стихи увидели свет в 1915 году.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 сравнению с первым исполнением  гимн края практически не изменился.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Музыка гимна считается народной, получив  обработку кубанского композитора, профессора Виктора Захарченко.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Содержимое 6" descr="сканирование0022ooo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516216" y="476672"/>
            <a:ext cx="2209327" cy="2781861"/>
          </a:xfrm>
        </p:spPr>
      </p:pic>
      <p:pic>
        <p:nvPicPr>
          <p:cNvPr id="8" name="Рисунок 7" descr="сканирование0023ooo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645024"/>
            <a:ext cx="2367149" cy="273630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683568" y="2204864"/>
            <a:ext cx="7704856" cy="403244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640960" cy="18002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Закон  Краснодарского  края </a:t>
            </a:r>
            <a:b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4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«О  символах  Краснодарского  края»:</a:t>
            </a:r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/>
            </a:r>
            <a:b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endParaRPr lang="ru-RU" sz="28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284984"/>
            <a:ext cx="7128792" cy="2736304"/>
          </a:xfrm>
        </p:spPr>
        <p:txBody>
          <a:bodyPr/>
          <a:lstStyle/>
          <a:p>
            <a:pPr algn="l"/>
            <a:r>
              <a:rPr lang="ru-RU" b="1" dirty="0" smtClean="0">
                <a:latin typeface="Georgia" pitchFamily="18" charset="0"/>
              </a:rPr>
              <a:t>Глава</a:t>
            </a:r>
            <a:r>
              <a:rPr lang="en-US" b="1" dirty="0" smtClean="0">
                <a:latin typeface="Georgia" pitchFamily="18" charset="0"/>
              </a:rPr>
              <a:t> III</a:t>
            </a:r>
            <a:r>
              <a:rPr lang="ru-RU" b="1" dirty="0" smtClean="0">
                <a:latin typeface="Georgia" pitchFamily="18" charset="0"/>
              </a:rPr>
              <a:t> Статья 22 </a:t>
            </a:r>
          </a:p>
          <a:p>
            <a:pPr algn="l"/>
            <a:r>
              <a:rPr lang="ru-RU" dirty="0" smtClean="0">
                <a:latin typeface="Georgia" pitchFamily="18" charset="0"/>
              </a:rPr>
              <a:t>«При публичном исполнении гимна Краснодарского края присутствующие выслушивают его стоя, мужчины – без головных уборов.»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008112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Рекомендательный список литературы</a:t>
            </a: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91264" cy="558924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Закон Краснодарского края о символах Краснодарского края</a:t>
            </a:r>
            <a:r>
              <a:rPr lang="ru-RU" sz="2900" dirty="0" smtClean="0">
                <a:latin typeface="Georgia" pitchFamily="18" charset="0"/>
              </a:rPr>
              <a:t>. – Краснодар, 1999. – 8 с.</a:t>
            </a:r>
            <a:r>
              <a:rPr lang="ru-RU" sz="2900" b="1" dirty="0" smtClean="0">
                <a:latin typeface="Georgia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Символы государственности Российской Федерации</a:t>
            </a:r>
            <a:r>
              <a:rPr lang="ru-RU" sz="2900" dirty="0" smtClean="0">
                <a:latin typeface="Georgia" pitchFamily="18" charset="0"/>
              </a:rPr>
              <a:t> и Краснодарского края: практическое пособие по вопросам  официального  использования / Законодательное Собрание Краснодарского края. – Краснодар, 2005. – 103 с.</a:t>
            </a:r>
          </a:p>
          <a:p>
            <a:pPr>
              <a:lnSpc>
                <a:spcPct val="120000"/>
              </a:lnSpc>
            </a:pP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Официальные символы</a:t>
            </a:r>
            <a:r>
              <a:rPr lang="ru-RU" sz="2900" dirty="0" smtClean="0">
                <a:latin typeface="Georgia" pitchFamily="18" charset="0"/>
              </a:rPr>
              <a:t> Краснодарского края и муниципальных образований / Геральд</a:t>
            </a:r>
            <a:r>
              <a:rPr lang="ru-RU" sz="2900" dirty="0" smtClean="0">
                <a:latin typeface="Georgia" pitchFamily="18" charset="0"/>
              </a:rPr>
              <a:t>.</a:t>
            </a:r>
            <a:r>
              <a:rPr lang="en-US" sz="2900" dirty="0" smtClean="0">
                <a:latin typeface="Georgia" pitchFamily="18" charset="0"/>
              </a:rPr>
              <a:t> </a:t>
            </a:r>
            <a:r>
              <a:rPr lang="ru-RU" sz="2900" dirty="0" smtClean="0">
                <a:latin typeface="Georgia" pitchFamily="18" charset="0"/>
              </a:rPr>
              <a:t>совет </a:t>
            </a:r>
            <a:r>
              <a:rPr lang="ru-RU" sz="2900" dirty="0" smtClean="0">
                <a:latin typeface="Georgia" pitchFamily="18" charset="0"/>
              </a:rPr>
              <a:t>при Президенте Рос. </a:t>
            </a:r>
            <a:r>
              <a:rPr lang="ru-RU" sz="2900" dirty="0" err="1" smtClean="0">
                <a:latin typeface="Georgia" pitchFamily="18" charset="0"/>
              </a:rPr>
              <a:t>Фед</a:t>
            </a:r>
            <a:r>
              <a:rPr lang="ru-RU" sz="2900" dirty="0" smtClean="0">
                <a:latin typeface="Georgia" pitchFamily="18" charset="0"/>
              </a:rPr>
              <a:t>., </a:t>
            </a:r>
            <a:r>
              <a:rPr lang="ru-RU" sz="2900" dirty="0" err="1" smtClean="0">
                <a:latin typeface="Georgia" pitchFamily="18" charset="0"/>
              </a:rPr>
              <a:t>Законодат</a:t>
            </a:r>
            <a:r>
              <a:rPr lang="ru-RU" sz="2900" dirty="0" smtClean="0">
                <a:latin typeface="Georgia" pitchFamily="18" charset="0"/>
              </a:rPr>
              <a:t>. собрание Краснодар. края, Администрация Краснодар. края, Геральд. комиссия при главе </a:t>
            </a:r>
            <a:r>
              <a:rPr lang="ru-RU" sz="2900" dirty="0" err="1" smtClean="0">
                <a:latin typeface="Georgia" pitchFamily="18" charset="0"/>
              </a:rPr>
              <a:t>адм</a:t>
            </a:r>
            <a:r>
              <a:rPr lang="ru-RU" sz="2900" dirty="0" smtClean="0">
                <a:latin typeface="Georgia" pitchFamily="18" charset="0"/>
              </a:rPr>
              <a:t>. (губернаторе) Краснодар. края, Союз </a:t>
            </a:r>
            <a:r>
              <a:rPr lang="ru-RU" sz="2900" dirty="0" err="1" smtClean="0">
                <a:latin typeface="Georgia" pitchFamily="18" charset="0"/>
              </a:rPr>
              <a:t>геральдистов</a:t>
            </a:r>
            <a:r>
              <a:rPr lang="ru-RU" sz="2900" dirty="0" smtClean="0">
                <a:latin typeface="Georgia" pitchFamily="18" charset="0"/>
              </a:rPr>
              <a:t> России. – М., 2007. – 320 с. : ил.</a:t>
            </a:r>
          </a:p>
          <a:p>
            <a:pPr>
              <a:lnSpc>
                <a:spcPct val="120000"/>
              </a:lnSpc>
            </a:pP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 Официальные символы</a:t>
            </a:r>
            <a:r>
              <a:rPr lang="ru-RU" sz="2900" dirty="0" smtClean="0">
                <a:latin typeface="Georgia" pitchFamily="18" charset="0"/>
              </a:rPr>
              <a:t> Краснодарского края. – Краснодар, 2005. – 4 л.</a:t>
            </a:r>
          </a:p>
          <a:p>
            <a:pPr>
              <a:lnSpc>
                <a:spcPct val="120000"/>
              </a:lnSpc>
            </a:pP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 Официальные символы</a:t>
            </a:r>
            <a:r>
              <a:rPr lang="ru-RU" sz="2900" dirty="0" smtClean="0">
                <a:latin typeface="Georgia" pitchFamily="18" charset="0"/>
              </a:rPr>
              <a:t> Краснодарского края. – Краснодар, 2006. – 4 л.</a:t>
            </a:r>
          </a:p>
          <a:p>
            <a:pPr>
              <a:lnSpc>
                <a:spcPct val="120000"/>
              </a:lnSpc>
            </a:pP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900" b="1" dirty="0" smtClean="0">
                <a:latin typeface="Georgia" pitchFamily="18" charset="0"/>
              </a:rPr>
              <a:t>Законодательное Собрание Краснодарского края</a:t>
            </a:r>
            <a:r>
              <a:rPr lang="ru-RU" sz="2900" dirty="0" smtClean="0">
                <a:latin typeface="Georgia" pitchFamily="18" charset="0"/>
              </a:rPr>
              <a:t> / сост. В. В. Касьянов, С. В. Анисимов. – Краснодар, 2004. – 24 с.: ил.</a:t>
            </a:r>
          </a:p>
          <a:p>
            <a:pPr>
              <a:lnSpc>
                <a:spcPct val="120000"/>
              </a:lnSpc>
            </a:pPr>
            <a:r>
              <a:rPr lang="ru-RU" sz="2900" dirty="0" smtClean="0">
                <a:latin typeface="Georgia" pitchFamily="18" charset="0"/>
              </a:rPr>
              <a:t>	</a:t>
            </a:r>
            <a:r>
              <a:rPr lang="ru-RU" sz="2900" i="1" dirty="0" smtClean="0">
                <a:latin typeface="Georgia" pitchFamily="18" charset="0"/>
              </a:rPr>
              <a:t>Герб, флаг, гимн края.</a:t>
            </a:r>
            <a:endParaRPr lang="ru-RU" sz="2900" dirty="0" smtClean="0">
              <a:latin typeface="Georgia" pitchFamily="18" charset="0"/>
            </a:endParaRPr>
          </a:p>
          <a:p>
            <a:pPr>
              <a:lnSpc>
                <a:spcPct val="120000"/>
              </a:lnSpc>
            </a:pPr>
            <a:r>
              <a:rPr lang="ru-RU" dirty="0" smtClean="0">
                <a:latin typeface="Georgia" pitchFamily="18" charset="0"/>
              </a:rPr>
              <a:t> 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04664"/>
            <a:ext cx="8568952" cy="5976664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dirty="0" smtClean="0">
                <a:latin typeface="Georgia" pitchFamily="18" charset="0"/>
              </a:rPr>
              <a:t>Символы Отечества:</a:t>
            </a:r>
            <a:r>
              <a:rPr lang="ru-RU" sz="1600" dirty="0" smtClean="0">
                <a:latin typeface="Georgia" pitchFamily="18" charset="0"/>
              </a:rPr>
              <a:t> гербы, флаги, гимны Российской Федерации, Кубани / Краснодар. краев. </a:t>
            </a:r>
            <a:r>
              <a:rPr lang="ru-RU" sz="1600" dirty="0" err="1" smtClean="0">
                <a:latin typeface="Georgia" pitchFamily="18" charset="0"/>
              </a:rPr>
              <a:t>юнош</a:t>
            </a:r>
            <a:r>
              <a:rPr lang="ru-RU" sz="1600" dirty="0" smtClean="0">
                <a:latin typeface="Georgia" pitchFamily="18" charset="0"/>
              </a:rPr>
              <a:t>. б-ка, </a:t>
            </a:r>
            <a:r>
              <a:rPr lang="ru-RU" sz="1600" dirty="0" err="1" smtClean="0">
                <a:latin typeface="Georgia" pitchFamily="18" charset="0"/>
              </a:rPr>
              <a:t>подгот</a:t>
            </a:r>
            <a:r>
              <a:rPr lang="ru-RU" sz="1600" dirty="0" smtClean="0">
                <a:latin typeface="Georgia" pitchFamily="18" charset="0"/>
              </a:rPr>
              <a:t>. Д. Н. </a:t>
            </a:r>
            <a:r>
              <a:rPr lang="ru-RU" sz="1600" dirty="0" err="1" smtClean="0">
                <a:latin typeface="Georgia" pitchFamily="18" charset="0"/>
              </a:rPr>
              <a:t>Кулинич</a:t>
            </a:r>
            <a:r>
              <a:rPr lang="ru-RU" sz="1600" dirty="0" smtClean="0">
                <a:latin typeface="Georgia" pitchFamily="18" charset="0"/>
              </a:rPr>
              <a:t>. – Краснодар, 1998. – 34 с.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err="1" smtClean="0">
                <a:latin typeface="Georgia" pitchFamily="18" charset="0"/>
              </a:rPr>
              <a:t>Бодяев</a:t>
            </a:r>
            <a:r>
              <a:rPr lang="ru-RU" sz="1600" b="1" dirty="0" smtClean="0">
                <a:latin typeface="Georgia" pitchFamily="18" charset="0"/>
              </a:rPr>
              <a:t>, Ю. М. </a:t>
            </a:r>
            <a:r>
              <a:rPr lang="ru-RU" sz="1600" dirty="0" smtClean="0">
                <a:latin typeface="Georgia" pitchFamily="18" charset="0"/>
              </a:rPr>
              <a:t>Символы Краснодарского края: пособие для общеобразовательной школы / Ю. М. </a:t>
            </a:r>
            <a:r>
              <a:rPr lang="ru-RU" sz="1600" dirty="0" err="1" smtClean="0">
                <a:latin typeface="Georgia" pitchFamily="18" charset="0"/>
              </a:rPr>
              <a:t>Бодяев</a:t>
            </a:r>
            <a:r>
              <a:rPr lang="ru-RU" sz="1600" dirty="0" smtClean="0">
                <a:latin typeface="Georgia" pitchFamily="18" charset="0"/>
              </a:rPr>
              <a:t>. – Краснодар, 2007. – 36 с.</a:t>
            </a:r>
          </a:p>
          <a:p>
            <a:r>
              <a:rPr lang="ru-RU" sz="1600" b="1" dirty="0" smtClean="0">
                <a:latin typeface="Georgia" pitchFamily="18" charset="0"/>
              </a:rPr>
              <a:t> </a:t>
            </a:r>
          </a:p>
          <a:p>
            <a:r>
              <a:rPr lang="ru-RU" sz="1600" b="1" dirty="0" smtClean="0">
                <a:latin typeface="Georgia" pitchFamily="18" charset="0"/>
              </a:rPr>
              <a:t>Борисов, И. В. </a:t>
            </a:r>
            <a:r>
              <a:rPr lang="ru-RU" sz="1600" dirty="0" smtClean="0">
                <a:latin typeface="Georgia" pitchFamily="18" charset="0"/>
              </a:rPr>
              <a:t>Геральдика России / И. В. Борисов, Е. Н. Козина. – М., 2005. – 424 с.: ил.</a:t>
            </a:r>
          </a:p>
          <a:p>
            <a:r>
              <a:rPr lang="ru-RU" sz="1600" dirty="0" smtClean="0">
                <a:latin typeface="Georgia" pitchFamily="18" charset="0"/>
              </a:rPr>
              <a:t>	  </a:t>
            </a:r>
            <a:r>
              <a:rPr lang="ru-RU" sz="1600" i="1" dirty="0" smtClean="0">
                <a:latin typeface="Georgia" pitchFamily="18" charset="0"/>
              </a:rPr>
              <a:t>Даны гербы городов Краснодарского края.</a:t>
            </a:r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 </a:t>
            </a:r>
          </a:p>
          <a:p>
            <a:r>
              <a:rPr lang="ru-RU" sz="1600" b="1" dirty="0" smtClean="0">
                <a:latin typeface="Georgia" pitchFamily="18" charset="0"/>
              </a:rPr>
              <a:t>Гербы городов России</a:t>
            </a:r>
            <a:r>
              <a:rPr lang="ru-RU" sz="1600" dirty="0" smtClean="0">
                <a:latin typeface="Georgia" pitchFamily="18" charset="0"/>
              </a:rPr>
              <a:t>: Альбом-справочник / сост. Н. А. Соболев. – М., 1998. – 480 с.: ил.</a:t>
            </a:r>
          </a:p>
          <a:p>
            <a:r>
              <a:rPr lang="ru-RU" sz="1600" i="1" dirty="0" smtClean="0">
                <a:latin typeface="Georgia" pitchFamily="18" charset="0"/>
              </a:rPr>
              <a:t>Даны гербы городов Краснодарского края.</a:t>
            </a:r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 </a:t>
            </a:r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Андрияш, Н. А. </a:t>
            </a:r>
            <a:r>
              <a:rPr lang="ru-RU" sz="1600" dirty="0" smtClean="0">
                <a:latin typeface="Georgia" pitchFamily="18" charset="0"/>
              </a:rPr>
              <a:t>Мой город Славянск-на-Кубани: 135-летию города посвящается: фотоальбом / Н. А. Андрияш, авт. пред. В. И. </a:t>
            </a:r>
            <a:r>
              <a:rPr lang="ru-RU" sz="1600" dirty="0" err="1" smtClean="0">
                <a:latin typeface="Georgia" pitchFamily="18" charset="0"/>
              </a:rPr>
              <a:t>Синяговский</a:t>
            </a:r>
            <a:r>
              <a:rPr lang="ru-RU" sz="1600" dirty="0" smtClean="0">
                <a:latin typeface="Georgia" pitchFamily="18" charset="0"/>
              </a:rPr>
              <a:t>; В. Е. Хмель; </a:t>
            </a:r>
            <a:r>
              <a:rPr lang="ru-RU" sz="1600" dirty="0" err="1" smtClean="0">
                <a:latin typeface="Georgia" pitchFamily="18" charset="0"/>
              </a:rPr>
              <a:t>худож</a:t>
            </a:r>
            <a:r>
              <a:rPr lang="ru-RU" sz="1600" dirty="0" smtClean="0">
                <a:latin typeface="Georgia" pitchFamily="18" charset="0"/>
              </a:rPr>
              <a:t>. Е. </a:t>
            </a:r>
            <a:r>
              <a:rPr lang="ru-RU" sz="1600" dirty="0" err="1" smtClean="0">
                <a:latin typeface="Georgia" pitchFamily="18" charset="0"/>
              </a:rPr>
              <a:t>Суховеева</a:t>
            </a:r>
            <a:r>
              <a:rPr lang="ru-RU" sz="1600" dirty="0" smtClean="0">
                <a:latin typeface="Georgia" pitchFamily="18" charset="0"/>
              </a:rPr>
              <a:t>. – Краснодар, 2000. – 97 с.</a:t>
            </a:r>
          </a:p>
          <a:p>
            <a:r>
              <a:rPr lang="ru-RU" sz="1600" dirty="0" smtClean="0">
                <a:latin typeface="Georgia" pitchFamily="18" charset="0"/>
              </a:rPr>
              <a:t>	</a:t>
            </a:r>
            <a:r>
              <a:rPr lang="ru-RU" sz="1600" i="1" dirty="0" smtClean="0">
                <a:latin typeface="Georgia" pitchFamily="18" charset="0"/>
              </a:rPr>
              <a:t>Герб города на титульном листе.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Наша малая Родина</a:t>
            </a:r>
            <a:r>
              <a:rPr lang="ru-RU" sz="1600" dirty="0" smtClean="0">
                <a:latin typeface="Georgia" pitchFamily="18" charset="0"/>
              </a:rPr>
              <a:t> – Крымск и Крымский район. – Краснодар, 2000. – 94 с.: ил.</a:t>
            </a:r>
          </a:p>
          <a:p>
            <a:r>
              <a:rPr lang="ru-RU" sz="1600" i="1" dirty="0" smtClean="0">
                <a:latin typeface="Georgia" pitchFamily="18" charset="0"/>
              </a:rPr>
              <a:t>Герб г. Крымска и Крымского района на 2-й с. обл.</a:t>
            </a:r>
          </a:p>
          <a:p>
            <a:endParaRPr lang="ru-RU" sz="1600" dirty="0" smtClean="0">
              <a:latin typeface="Georgia" pitchFamily="18" charset="0"/>
            </a:endParaRPr>
          </a:p>
          <a:p>
            <a:r>
              <a:rPr lang="ru-RU" sz="1600" b="1" dirty="0" smtClean="0">
                <a:latin typeface="Georgia" pitchFamily="18" charset="0"/>
              </a:rPr>
              <a:t>Суворова, Н. Н. </a:t>
            </a:r>
            <a:r>
              <a:rPr lang="ru-RU" sz="1600" dirty="0" smtClean="0">
                <a:latin typeface="Georgia" pitchFamily="18" charset="0"/>
              </a:rPr>
              <a:t>Биография городского герба /  Б. Е. Фролов. – Краснодар, 1999. – 31 с.</a:t>
            </a:r>
          </a:p>
          <a:p>
            <a:r>
              <a:rPr lang="ru-RU" sz="1600" dirty="0" smtClean="0">
                <a:latin typeface="Georgia" pitchFamily="18" charset="0"/>
              </a:rPr>
              <a:t>	</a:t>
            </a:r>
            <a:r>
              <a:rPr lang="ru-RU" sz="1600" i="1" dirty="0" smtClean="0">
                <a:latin typeface="Georgia" pitchFamily="18" charset="0"/>
              </a:rPr>
              <a:t>3 сентября 1999 г. исполнилось 150 лет со дня принятия герба Екатеринодара-  Краснодара.</a:t>
            </a: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сканирование0018щщщщ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9F7FC"/>
              </a:clrFrom>
              <a:clrTo>
                <a:srgbClr val="F9F7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69780" y="3473624"/>
            <a:ext cx="3874220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87220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Официальные  символы  края – это воплощение его истории и отображение его настоящего</a:t>
            </a:r>
            <a:br>
              <a:rPr lang="ru-RU" sz="28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endParaRPr lang="ru-RU" sz="28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060848"/>
            <a:ext cx="8064896" cy="4608512"/>
          </a:xfrm>
        </p:spPr>
        <p:txBody>
          <a:bodyPr/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Они нужны как  его зрительный и музыкальный образ, олицетворение народов, его населяющих.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них воссоздается  его социальная,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культурная и природная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самобытность, выделяющая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наш край из ряда других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регионов  страны.</a:t>
            </a:r>
          </a:p>
          <a:p>
            <a:endParaRPr lang="ru-RU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665щщщщщ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EDFCFF"/>
              </a:clrFrom>
              <a:clrTo>
                <a:srgbClr val="EDFC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7376" y="3257600"/>
            <a:ext cx="5616624" cy="360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07707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>
              <a:lnSpc>
                <a:spcPct val="150000"/>
              </a:lnSpc>
            </a:pPr>
            <a:r>
              <a:rPr lang="ru-RU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/>
            </a:r>
            <a:br>
              <a:rPr lang="ru-RU" sz="24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Знание  официальных символов нашего края – это проявление любви  к  своей  малой  родине, к месту , где ты живешь.</a:t>
            </a:r>
            <a:b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 Это  святое  дело  и                                                                                                        прямая  обязанность </a:t>
            </a:r>
            <a:b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каждого  из  нас!</a:t>
            </a: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4941168"/>
            <a:ext cx="7086600" cy="1728192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                                                Презентацию выполнила </a:t>
            </a:r>
          </a:p>
          <a:p>
            <a:pPr algn="r"/>
            <a:r>
              <a:rPr lang="ru-RU" dirty="0" smtClean="0">
                <a:latin typeface="Georgia" pitchFamily="18" charset="0"/>
              </a:rPr>
              <a:t>библиограф отдела краеведения </a:t>
            </a:r>
          </a:p>
          <a:p>
            <a:r>
              <a:rPr lang="ru-RU" dirty="0" smtClean="0">
                <a:latin typeface="Georgia" pitchFamily="18" charset="0"/>
              </a:rPr>
              <a:t>                                                 Волкова Наталия Николаевна </a:t>
            </a:r>
          </a:p>
          <a:p>
            <a:r>
              <a:rPr lang="ru-RU" dirty="0" smtClean="0">
                <a:latin typeface="Georgia" pitchFamily="18" charset="0"/>
              </a:rPr>
              <a:t>                                                 Краснодар, 201</a:t>
            </a:r>
            <a:r>
              <a:rPr lang="en-US" dirty="0" smtClean="0">
                <a:latin typeface="Georgia" pitchFamily="18" charset="0"/>
              </a:rPr>
              <a:t>4</a:t>
            </a:r>
            <a:r>
              <a:rPr lang="ru-RU" dirty="0" smtClean="0">
                <a:latin typeface="Georgia" pitchFamily="18" charset="0"/>
              </a:rPr>
              <a:t> год</a:t>
            </a: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539552" y="2132856"/>
            <a:ext cx="8208912" cy="36004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Закон Краснодарского края</a:t>
            </a:r>
            <a:b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«О символах </a:t>
            </a:r>
            <a:b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Краснодарского края»:</a:t>
            </a: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21168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«Краснодарский край, как субъект Российской Федерации, обладает собственными символами: гербом, флагом и гимном Краснодарского края.»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322712" cy="122413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ГЕРБ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556792"/>
            <a:ext cx="3528392" cy="4896544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Принят  Законом  Краснодарского края от 5 мая 1995 года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N 5-КЗ «О символах Краснодарского края» принят 24 марта 1995 года Законодательным Собранием Краснодарского края  (в редакции Закона Краснодарского края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«О внесении изменений в Закон Краснодарского края «О символах Краснодарского края» от 28 июня 2004 года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 730-КЗ).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Содержимое 6" descr="сканирование0002oooo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067944" y="620688"/>
            <a:ext cx="4141646" cy="585311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260648"/>
            <a:ext cx="3888432" cy="6336704"/>
          </a:xfrm>
        </p:spPr>
        <p:txBody>
          <a:bodyPr>
            <a:no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 основу нынешнего герба Краснодарского  края взят герб Краснодарского края, принятый Законодательным Собранием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5 мая 1995 года, а он в свою очередь был переработан  с герба Кубанской области,  утвержденный императором Александром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II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31 января 1874 года. </a:t>
            </a:r>
          </a:p>
        </p:txBody>
      </p:sp>
      <p:pic>
        <p:nvPicPr>
          <p:cNvPr id="7" name="Содержимое 6" descr="сканирование0001ттт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60648"/>
            <a:ext cx="4392488" cy="612068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56184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1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все элементы – в строгом соответствии с геральдическими требованиями!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8" charset="0"/>
              </a:rPr>
            </a:b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2816"/>
            <a:ext cx="4040188" cy="1944216"/>
          </a:xfrm>
        </p:spPr>
        <p:txBody>
          <a:bodyPr>
            <a:noAutofit/>
          </a:bodyPr>
          <a:lstStyle/>
          <a:p>
            <a:pPr algn="ctr"/>
            <a:r>
              <a:rPr lang="ru-RU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Зеленое поле в гербовом щите  - символ изобилия  кубанских полей, надежды на лучшее будущее.</a:t>
            </a:r>
          </a:p>
          <a:p>
            <a:pPr algn="ctr"/>
            <a:r>
              <a:rPr lang="ru-RU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Золотая  глава – символ прочности, богатства,  благородства,  силы и солнечного света. </a:t>
            </a:r>
            <a:endParaRPr lang="ru-RU" sz="18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4008" y="1556792"/>
            <a:ext cx="4041775" cy="2088232"/>
          </a:xfrm>
        </p:spPr>
        <p:txBody>
          <a:bodyPr>
            <a:noAutofit/>
          </a:bodyPr>
          <a:lstStyle/>
          <a:p>
            <a:pPr algn="ctr"/>
            <a:r>
              <a:rPr lang="ru-RU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Черный возникающий императорский орел на золотом поле  - символ памяти  о времени заселения кубанских просторов , дарованных казаками императрицей Екатериной </a:t>
            </a:r>
            <a:r>
              <a:rPr lang="en-US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II</a:t>
            </a:r>
            <a:r>
              <a:rPr lang="ru-RU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  <a:r>
              <a:rPr lang="en-US" sz="18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               </a:t>
            </a:r>
            <a:r>
              <a:rPr lang="en-US" sz="1800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                                          </a:t>
            </a:r>
            <a:endParaRPr lang="ru-RU" sz="1800" cap="none" dirty="0">
              <a:solidFill>
                <a:schemeClr val="accent1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сканирование0007тттт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4077072"/>
            <a:ext cx="2592288" cy="2505456"/>
          </a:xfrm>
        </p:spPr>
      </p:pic>
      <p:pic>
        <p:nvPicPr>
          <p:cNvPr id="8" name="Содержимое 7" descr="сканирование000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64088" y="4005064"/>
            <a:ext cx="2592288" cy="2505456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История  Кубани  Неразрывно связана с историей казачества, поэтому в гербе  так много  Казачьей  атрибутики</a:t>
            </a: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060848"/>
            <a:ext cx="4040188" cy="1728192"/>
          </a:xfrm>
        </p:spPr>
        <p:txBody>
          <a:bodyPr>
            <a:noAutofit/>
          </a:bodyPr>
          <a:lstStyle/>
          <a:p>
            <a:pPr algn="ctr"/>
            <a:r>
              <a:rPr lang="ru-RU" sz="2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Два бунчука – матерчатые флажки с изображением, надписями или без них -  символ кубанского казачества.</a:t>
            </a:r>
            <a:endParaRPr lang="ru-RU" sz="20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348880"/>
            <a:ext cx="4041775" cy="115212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000" cap="none" dirty="0" smtClean="0">
                <a:latin typeface="Georgia" pitchFamily="18" charset="0"/>
              </a:rPr>
              <a:t>Пернач – знак  атаманской власти, ударное холодное оружие в виде металлической головки из 10 и более перьев.</a:t>
            </a:r>
            <a:endParaRPr lang="ru-RU" sz="2000" b="1" dirty="0">
              <a:ln/>
              <a:latin typeface="Georgia" pitchFamily="18" charset="0"/>
            </a:endParaRPr>
          </a:p>
        </p:txBody>
      </p:sp>
      <p:pic>
        <p:nvPicPr>
          <p:cNvPr id="7" name="Содержимое 6" descr="сканирование0009мммм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861048"/>
            <a:ext cx="1303020" cy="2808312"/>
          </a:xfrm>
        </p:spPr>
      </p:pic>
      <p:pic>
        <p:nvPicPr>
          <p:cNvPr id="8" name="Содержимое 7" descr="сканирование0010тттт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868144" y="3933056"/>
            <a:ext cx="1168100" cy="2736304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71579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Georgia" pitchFamily="18" charset="0"/>
              </a:rPr>
              <a:t>В ГЕРБЕ ОТРАЗИЛОСЬ СВОЕОБРАЗИЕ КУБАНИ КАК ФОРПОСТА ЮЖНЫХ РУБЕЖЕЙ РОССИИ</a:t>
            </a:r>
            <a:endParaRPr lang="ru-RU" sz="28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2016224"/>
          </a:xfrm>
        </p:spPr>
        <p:txBody>
          <a:bodyPr>
            <a:normAutofit/>
          </a:bodyPr>
          <a:lstStyle/>
          <a:p>
            <a:pPr algn="ctr"/>
            <a:r>
              <a:rPr lang="ru-RU" sz="2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«Кавказский крест» - наградной крест с мечами «за службу на Кавказе» - символ, напоминающий об окончательном  присоединении Кубани к России.</a:t>
            </a:r>
            <a:endParaRPr lang="ru-RU" sz="2000" cap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916832"/>
            <a:ext cx="4041775" cy="1944216"/>
          </a:xfrm>
        </p:spPr>
        <p:txBody>
          <a:bodyPr>
            <a:normAutofit/>
          </a:bodyPr>
          <a:lstStyle/>
          <a:p>
            <a:pPr algn="ctr"/>
            <a:r>
              <a:rPr lang="ru-RU" sz="2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Золотая зубчатая стена, мурованная черным, с двумя башнями (крепость) и открытыми воротами – символ надежной защиты южных пограничных рубежей России</a:t>
            </a:r>
            <a:r>
              <a:rPr lang="ru-RU" sz="2000" cap="none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. </a:t>
            </a:r>
            <a:endParaRPr lang="ru-RU" sz="2000" cap="none" dirty="0">
              <a:solidFill>
                <a:schemeClr val="accent1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Содержимое 6" descr="сканирование001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149080"/>
            <a:ext cx="2506964" cy="2121408"/>
          </a:xfrm>
        </p:spPr>
      </p:pic>
      <p:pic>
        <p:nvPicPr>
          <p:cNvPr id="10" name="Содержимое 9" descr="сканирование001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436096" y="4221088"/>
            <a:ext cx="2747659" cy="2093528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404664"/>
            <a:ext cx="3672408" cy="5721499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Герб Краснодарского края венчает княжеская корона (шапка с горностаевой опушкой, золотым державным яблоком  и жемчужинами) в память о древнерусском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Тмутараканском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княжестве, располагавшемся на  Таманском полуострове. Последний раз Тмутаракань упоминается в русских летописях 1094 г.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Рисунок 5" descr="сканирование0014щщщ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3429000"/>
            <a:ext cx="4305672" cy="2736304"/>
          </a:xfrm>
          <a:prstGeom prst="rect">
            <a:avLst/>
          </a:prstGeom>
        </p:spPr>
      </p:pic>
      <p:pic>
        <p:nvPicPr>
          <p:cNvPr id="8" name="Содержимое 7" descr="сканирование001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764704"/>
            <a:ext cx="2976372" cy="208026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2284</TotalTime>
  <Words>974</Words>
  <Application>Microsoft Office PowerPoint</Application>
  <PresentationFormat>Экран (4:3)</PresentationFormat>
  <Paragraphs>99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Краснодарская краевая универсальная научная библиотека им. А.С. Пушкина  Отдел краеведения</vt:lpstr>
      <vt:lpstr>Официальные  символы  края – это воплощение его истории и отображение его настоящего </vt:lpstr>
      <vt:lpstr>Закон Краснодарского края «О символах  Краснодарского края»:</vt:lpstr>
      <vt:lpstr>ГЕРБ</vt:lpstr>
      <vt:lpstr>Слайд 5</vt:lpstr>
      <vt:lpstr>все элементы – в строгом соответствии с геральдическими требованиями! </vt:lpstr>
      <vt:lpstr>История  Кубани  Неразрывно связана с историей казачества, поэтому в гербе  так много  Казачьей  атрибутики</vt:lpstr>
      <vt:lpstr>В ГЕРБЕ ОТРАЗИЛОСЬ СВОЕОБРАЗИЕ КУБАНИ КАК ФОРПОСТА ЮЖНЫХ РУБЕЖЕЙ РОССИИ</vt:lpstr>
      <vt:lpstr>Слайд 9</vt:lpstr>
      <vt:lpstr>Вместо алой (красной) Александровской ленты внесены в рисунок герба две ленты орденов Ленина, соединенные под гербовым щитом в бант  (Краснодарский край был награжден высшими наградами страны за трудовые заслуги в 1957 и 1970 годах).</vt:lpstr>
      <vt:lpstr>Слайд 11</vt:lpstr>
      <vt:lpstr>ФЛАГ</vt:lpstr>
      <vt:lpstr>Слайд 13</vt:lpstr>
      <vt:lpstr>Закон Краснодарского края  «О символах  краснодарского края»:</vt:lpstr>
      <vt:lpstr>ГИМН</vt:lpstr>
      <vt:lpstr>Слайд 16</vt:lpstr>
      <vt:lpstr>Закон  Краснодарского  края  «О  символах  Краснодарского  края»: </vt:lpstr>
      <vt:lpstr>Рекомендательный список литературы</vt:lpstr>
      <vt:lpstr>Слайд 19</vt:lpstr>
      <vt:lpstr> Знание  официальных символов нашего края – это проявление любви  к  своей  малой  родине, к месту , где ты живешь.  Это  святое  дело  и                                                                                                        прямая  обязанность  каждого  из  нас!</vt:lpstr>
      <vt:lpstr>Слайд 21</vt:lpstr>
    </vt:vector>
  </TitlesOfParts>
  <Company>Библиотека им.А.С.Пушкина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</dc:creator>
  <cp:lastModifiedBy>Адм</cp:lastModifiedBy>
  <cp:revision>174</cp:revision>
  <dcterms:created xsi:type="dcterms:W3CDTF">2013-08-17T07:44:13Z</dcterms:created>
  <dcterms:modified xsi:type="dcterms:W3CDTF">2014-05-21T09:55:28Z</dcterms:modified>
</cp:coreProperties>
</file>