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9" r:id="rId2"/>
    <p:sldId id="273" r:id="rId3"/>
    <p:sldId id="274" r:id="rId4"/>
    <p:sldId id="260" r:id="rId5"/>
    <p:sldId id="258" r:id="rId6"/>
    <p:sldId id="266" r:id="rId7"/>
    <p:sldId id="265" r:id="rId8"/>
    <p:sldId id="276" r:id="rId9"/>
    <p:sldId id="262" r:id="rId10"/>
    <p:sldId id="275" r:id="rId11"/>
    <p:sldId id="271" r:id="rId12"/>
    <p:sldId id="280" r:id="rId13"/>
    <p:sldId id="267" r:id="rId14"/>
    <p:sldId id="278" r:id="rId15"/>
    <p:sldId id="268" r:id="rId16"/>
    <p:sldId id="277" r:id="rId17"/>
    <p:sldId id="270" r:id="rId18"/>
    <p:sldId id="264" r:id="rId19"/>
    <p:sldId id="279" r:id="rId20"/>
    <p:sldId id="269" r:id="rId21"/>
    <p:sldId id="27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00"/>
    <a:srgbClr val="5BB964"/>
    <a:srgbClr val="F8DD6C"/>
    <a:srgbClr val="F6D136"/>
    <a:srgbClr val="FFF081"/>
    <a:srgbClr val="F6D444"/>
    <a:srgbClr val="EDCC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522BF1-D972-4C66-AA72-02360646A70F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1A6365-2626-450D-8D08-1AAA902376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991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1A6365-2626-450D-8D08-1AAA9023766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1A6365-2626-450D-8D08-1AAA90237661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A2F68-0974-42D2-AEA3-BBD160D36004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FAA4-AF96-4BBA-A744-94B391351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A2F68-0974-42D2-AEA3-BBD160D36004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FAA4-AF96-4BBA-A744-94B391351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A2F68-0974-42D2-AEA3-BBD160D36004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FAA4-AF96-4BBA-A744-94B391351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A2F68-0974-42D2-AEA3-BBD160D36004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FAA4-AF96-4BBA-A744-94B391351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A2F68-0974-42D2-AEA3-BBD160D36004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FAA4-AF96-4BBA-A744-94B391351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A2F68-0974-42D2-AEA3-BBD160D36004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FAA4-AF96-4BBA-A744-94B391351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A2F68-0974-42D2-AEA3-BBD160D36004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FAA4-AF96-4BBA-A744-94B391351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A2F68-0974-42D2-AEA3-BBD160D36004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FAA4-AF96-4BBA-A744-94B391351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A2F68-0974-42D2-AEA3-BBD160D36004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FAA4-AF96-4BBA-A744-94B391351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A2F68-0974-42D2-AEA3-BBD160D36004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FAA4-AF96-4BBA-A744-94B391351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A2F68-0974-42D2-AEA3-BBD160D36004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EFAA4-AF96-4BBA-A744-94B391351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9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A2F68-0974-42D2-AEA3-BBD160D36004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FEFAA4-AF96-4BBA-A744-94B3913514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audry-Terpsichore.jpg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67430" y="969939"/>
            <a:ext cx="3429024" cy="49181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779890" y="476590"/>
            <a:ext cx="485775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ea typeface="Verdana" pitchFamily="34" charset="0"/>
                <a:cs typeface="Verdana" pitchFamily="34" charset="0"/>
              </a:rPr>
              <a:t>Под</a:t>
            </a:r>
          </a:p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ea typeface="Verdana" pitchFamily="34" charset="0"/>
                <a:cs typeface="Verdana" pitchFamily="34" charset="0"/>
              </a:rPr>
              <a:t> покровительством </a:t>
            </a:r>
          </a:p>
          <a:p>
            <a:pPr algn="ctr"/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  <a:latin typeface="Book Antiqua" pitchFamily="18" charset="0"/>
                <a:ea typeface="GungsuhChe" pitchFamily="49" charset="-127"/>
              </a:rPr>
              <a:t>Терпсихоры</a:t>
            </a:r>
            <a:endParaRPr lang="ru-RU" sz="6000" b="1" dirty="0">
              <a:solidFill>
                <a:schemeClr val="accent2">
                  <a:lumMod val="75000"/>
                </a:schemeClr>
              </a:solidFill>
              <a:latin typeface="Book Antiqua" pitchFamily="18" charset="0"/>
              <a:ea typeface="GungsuhChe" pitchFamily="49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1900" y="3429000"/>
            <a:ext cx="49686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cs typeface="Microsoft Sans Serif" pitchFamily="34" charset="0"/>
              </a:rPr>
              <a:t>Виртуальная книжная выставка 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cs typeface="Microsoft Sans Serif" pitchFamily="34" charset="0"/>
              </a:rPr>
              <a:t>к Международному дню танца</a:t>
            </a:r>
          </a:p>
        </p:txBody>
      </p:sp>
      <p:sp>
        <p:nvSpPr>
          <p:cNvPr id="9" name="Прямоугольник с одним вырезанным углом 8"/>
          <p:cNvSpPr/>
          <p:nvPr/>
        </p:nvSpPr>
        <p:spPr>
          <a:xfrm rot="10800000">
            <a:off x="285720" y="285728"/>
            <a:ext cx="8572560" cy="6215106"/>
          </a:xfrm>
          <a:prstGeom prst="snip1Rect">
            <a:avLst>
              <a:gd name="adj" fmla="val 605"/>
            </a:avLst>
          </a:prstGeom>
          <a:noFill/>
          <a:ln w="101600" cmpd="sng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779890" y="2564880"/>
            <a:ext cx="5112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(танец в художественной литературе)</a:t>
            </a:r>
            <a:endParaRPr lang="ru-RU" sz="2000" b="1" i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5220090" y="3140960"/>
            <a:ext cx="2088290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796170" y="5373270"/>
            <a:ext cx="29524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ККУНБ им. А.С. Пушкина</a:t>
            </a:r>
          </a:p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Отдел городского абонемента</a:t>
            </a:r>
          </a:p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г. Краснодар</a:t>
            </a:r>
          </a:p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2017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одним вырезанным углом 1"/>
          <p:cNvSpPr/>
          <p:nvPr/>
        </p:nvSpPr>
        <p:spPr>
          <a:xfrm rot="10800000">
            <a:off x="251400" y="476590"/>
            <a:ext cx="7921100" cy="5832810"/>
          </a:xfrm>
          <a:prstGeom prst="snip1Rect">
            <a:avLst>
              <a:gd name="adj" fmla="val 605"/>
            </a:avLst>
          </a:prstGeom>
          <a:noFill/>
          <a:ln w="101600" cmpd="sng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339690" y="1484730"/>
            <a:ext cx="5760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«Им опять перегородила дорогу целая толпа музыкантов, в средине которых отплясывал молодой запорожец, заломивши чертом свою шапку и вскинувши руками. Он кричал только: «Живее играйте, музыканты! Не жалей, Фома, горелки православным христианам!» И Фома, с подбитым глазом,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мерял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без счету каждому пристававшему по огромнейшей кружке.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  <p:pic>
        <p:nvPicPr>
          <p:cNvPr id="5" name="Рисунок 4" descr="Тарас.jpg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550949" y="3667490"/>
            <a:ext cx="3593051" cy="3190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420" y="4005080"/>
            <a:ext cx="511271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ndara" pitchFamily="34" charset="0"/>
                <a:ea typeface="Calibri" pitchFamily="34" charset="0"/>
                <a:cs typeface="Times New Roman" pitchFamily="18" charset="0"/>
              </a:rPr>
              <a:t>Земля глухо гудела на всю округу, и в воздухе только отдавалось: тра-та-та, тра-та-та. Толпа, чем далее, росла; к танцующим приставали другие, и вся почти площадь покрылась приседающими запорожцами. Это имело в себе что-то разительно-увлекательное. Нельзя было без движения всей души видеть, как вся толпа отдирала танец, самый вольный, самый бешеный, какой только видел когда-либо мир, и который, по своим мощным изобретателям,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ndara" pitchFamily="34" charset="0"/>
                <a:ea typeface="Calibri" pitchFamily="34" charset="0"/>
                <a:cs typeface="Times New Roman" pitchFamily="18" charset="0"/>
              </a:rPr>
              <a:t>носит название 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ndara" pitchFamily="34" charset="0"/>
                <a:ea typeface="Calibri" pitchFamily="34" charset="0"/>
                <a:cs typeface="Times New Roman" pitchFamily="18" charset="0"/>
              </a:rPr>
              <a:t>козачка</a:t>
            </a:r>
            <a:r>
              <a:rPr lang="ru-RU" sz="1400" i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Candara" pitchFamily="34" charset="0"/>
              <a:cs typeface="Arial" pitchFamily="34" charset="0"/>
            </a:endParaRPr>
          </a:p>
        </p:txBody>
      </p:sp>
      <p:pic>
        <p:nvPicPr>
          <p:cNvPr id="9" name="Рисунок 8" descr="бульба.jpg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11450" y="764630"/>
            <a:ext cx="1251238" cy="19167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411700" y="764630"/>
            <a:ext cx="5616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Гоголь, Н. Тарас 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Бульба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 : повесть. – Москва : Советская Россия, 1980. – 152 с. 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440" y="2951946"/>
            <a:ext cx="7489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Около молодого запорожца четыре старых вырабатывали довольно мелко своими ногами, вскидывались, как вихорь, на сторону, почти на голову музыкантам, и вдруг, опустившись,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неслися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вприсядку и били круто и крепко своими серебряными подковами тесно убитую землю.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углом 4"/>
          <p:cNvSpPr/>
          <p:nvPr/>
        </p:nvSpPr>
        <p:spPr>
          <a:xfrm rot="10800000">
            <a:off x="251400" y="476590"/>
            <a:ext cx="7921100" cy="5832810"/>
          </a:xfrm>
          <a:prstGeom prst="snip1Rect">
            <a:avLst>
              <a:gd name="adj" fmla="val 605"/>
            </a:avLst>
          </a:prstGeom>
          <a:noFill/>
          <a:ln w="101600" cmpd="sng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5420" y="3068950"/>
            <a:ext cx="626486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Ах! </a:t>
            </a:r>
            <a:r>
              <a:rPr lang="ru-RU" sz="1400" i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(с жаром)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оча-ро-ва-тель-но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! Это просто уму непостижимо! </a:t>
            </a:r>
            <a:r>
              <a:rPr lang="ru-RU" sz="1400" i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(Вздыхает.)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Больше всего не люблю я танцевать с студентами да с приказными. То ли дело отличаться с военными! Ах, прелесть! восхищение! И усы, и эполеты, и мундир, а у иных даже шпоры с колокольчиками. Одно убийственно, что сабли нет! </a:t>
            </a:r>
            <a:r>
              <a:rPr lang="en-US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&lt;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…</a:t>
            </a:r>
            <a:r>
              <a:rPr lang="en-US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&gt;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Уж какое же есть сравнение: военный или штатский? Военный -- уж это сейчас видно: и ловкость, и все, а штатский что? Так какой-то неодушевленный! </a:t>
            </a:r>
            <a:r>
              <a:rPr lang="ru-RU" sz="1400" i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(Молчание.)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Удивляюсь, отчего это многие дамы, поджавши ножки, сидят? Формально нет никакой трудности выучиться! Вот уж я на что совестилась учителя, а в двадцать уроков все решительно поняла. Отчего это не учиться танцевать! </a:t>
            </a:r>
            <a:r>
              <a:rPr lang="en-US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&lt;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…</a:t>
            </a:r>
            <a:r>
              <a:rPr lang="en-US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&gt;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Воображаю я себе: вдруг за меня посватается военный, вдруг у нас парадный сговор: горят везде свечки, ходят официанты в белых перчатках; я, натурально, в тюлевом либо в газовом платье, </a:t>
            </a:r>
            <a:r>
              <a:rPr lang="ru-RU" sz="1400" b="1" i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тут вдруг заиграют вальс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.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А ну как я перед ним оконфужусь! Ах,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страм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какой! Куда тогда деваться-то?» 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11700" y="1412720"/>
            <a:ext cx="568879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«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Липочка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</a:t>
            </a:r>
            <a:r>
              <a:rPr lang="ru-RU" sz="1400" i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(сидит у окна с книгой).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Какое приятное занятие эти танцы! Ведь уж как хорошо! Что может быть восхитительнее? Приедешь в Собранье али к кому на свадьбу, сидишь, натурально,-- вся в цветах, разодета, как игрушка али картинка журнальная, --  вдруг подлетает кавалер: "Удостойте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счастия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, сударыня!" Ну, видишь: если человек с понятием али армейской какой  --  возьмешь да и прищуришься, отвечаешь: "Извольте, с удовольствием!" </a:t>
            </a:r>
            <a:endParaRPr lang="ru-RU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Рисунок 6" descr="Свои.jpg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16270" y="2671537"/>
            <a:ext cx="2627730" cy="418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пьес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450" y="764630"/>
            <a:ext cx="1280913" cy="19213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411700" y="692620"/>
            <a:ext cx="56887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Островский, А.Н.  Свои люди – сочтемся! : комедия в 4-х действиях. – Москва : Издательство детской литературы, 1959. – 96 с.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одним вырезанным углом 1"/>
          <p:cNvSpPr/>
          <p:nvPr/>
        </p:nvSpPr>
        <p:spPr>
          <a:xfrm rot="10800000">
            <a:off x="251400" y="476590"/>
            <a:ext cx="7921100" cy="5832810"/>
          </a:xfrm>
          <a:prstGeom prst="snip1Rect">
            <a:avLst>
              <a:gd name="adj" fmla="val 605"/>
            </a:avLst>
          </a:prstGeom>
          <a:noFill/>
          <a:ln w="101600" cmpd="sng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казлихонос.jpg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671490" y="3933070"/>
            <a:ext cx="4472510" cy="29249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195670" y="1484730"/>
            <a:ext cx="60488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«—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Не-е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, мы, малолетки, будем гулять до света,— сказал Костогрыз,— а как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захочем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спать, так тут в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куточку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и ляжем с девчатами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покотом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. </a:t>
            </a:r>
          </a:p>
          <a:p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Хто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там хрюкает кабаном? Танцевать! А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шо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ж мы будем танцевать?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— </a:t>
            </a:r>
            <a:r>
              <a:rPr lang="ru-RU" sz="1400" b="1" i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Нашего запорожского «пьяного казака»!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— А где ж музыка? А где ж наш струнный оркестр? Ну, откидайте столы. Сыра земля,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расступися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420" y="3573020"/>
            <a:ext cx="453663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Потом снял шашку Лука Костогрыз и вошел в круг с поднятыми руками. Крики, хохот покрывали музыку. Пыль взвилась столбом. И лишь слепой звонарь не мог видеть казачью пляску. Он согнулся на углу стола и одобрительно улыбался. Казаки поддразнивали его: «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Прокофьевич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, идите до нас!» Он махал им рукою, благословлял топать в сто ног и опять замыкался в темном своем сиротстве, бог знает как воображая себе картину. Может, в какой раз с покорным вздохом лелеял он свою заветную мысль: гуляйте, гуляйте, много вас гуляло, та все уже там...»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  <p:pic>
        <p:nvPicPr>
          <p:cNvPr id="6" name="Рисунок 5" descr="париж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11450" y="764630"/>
            <a:ext cx="1300134" cy="18851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195670" y="2780910"/>
            <a:ext cx="58328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«Пьяного казака» изображал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васюринский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, длинный, комичный, а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каневской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и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кущевский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ему помогали; это им давалось легко, так как ноги хорошо зацеплялись.</a:t>
            </a:r>
            <a:endParaRPr lang="ru-RU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7680" y="764630"/>
            <a:ext cx="5760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Лихоносов, В.И. Наш маленький Париж. Ненаписанные воспоминания : роман. – Москва : Советский писатель, 1989. – 608 с.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углом 4"/>
          <p:cNvSpPr/>
          <p:nvPr/>
        </p:nvSpPr>
        <p:spPr>
          <a:xfrm rot="10800000">
            <a:off x="251400" y="476590"/>
            <a:ext cx="7921100" cy="5832810"/>
          </a:xfrm>
          <a:prstGeom prst="snip1Rect">
            <a:avLst>
              <a:gd name="adj" fmla="val 605"/>
            </a:avLst>
          </a:prstGeom>
          <a:noFill/>
          <a:ln w="101600" cmpd="sng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IMG_20170401_141559.jpg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2749" r="2749"/>
          <a:stretch>
            <a:fillRect/>
          </a:stretch>
        </p:blipFill>
        <p:spPr>
          <a:xfrm>
            <a:off x="5652151" y="3162973"/>
            <a:ext cx="3491850" cy="36950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23410" y="3429000"/>
            <a:ext cx="525673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— Браво, браво!.. — говорили в публике.</a:t>
            </a:r>
            <a:b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Но мало-помалу и громадного офицера прорвало; он оживился, заволновался и, уже поддавшись очарованию, вошел в азарт и двигался легко, молодо, а она только поводила плечами и глядела лукаво, точно она уже была королева, а он раб, и в это время ей казалось, что на них смотрит вся зала, что все эти люди млеют и завидуют им»</a:t>
            </a:r>
            <a:endParaRPr lang="ru-RU" sz="16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Рисунок 5" descr="Анна.jpg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683460" y="764630"/>
            <a:ext cx="1202282" cy="1923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411700" y="764630"/>
            <a:ext cx="56887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Чехов, А.П. Анна на шее: рассказ // Избранное / А.П. Чехов. – Москва : Издательство 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Эксмо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, 2002. -  С. 418-430.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11700" y="1366897"/>
            <a:ext cx="554477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«</a:t>
            </a:r>
            <a:r>
              <a:rPr lang="ru-RU" sz="1600" b="1" i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Мазурку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она танцевала с тем же громадным офицером; он важно и тяжело, словно туша в мундире, ходил, поводил плечами и грудью, притоптывал ногами еле-еле — ему страшно не хотелось танцевать, а она порхала около, дразня его своей красотой, своей открытой шеей; глаза ее горели задором, движения были страстные, а он становился всё равнодушнее и протягивал к ней руки милостиво, как король.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одним вырезанным углом 1"/>
          <p:cNvSpPr/>
          <p:nvPr/>
        </p:nvSpPr>
        <p:spPr>
          <a:xfrm rot="10800000">
            <a:off x="251400" y="476590"/>
            <a:ext cx="7921100" cy="5832810"/>
          </a:xfrm>
          <a:prstGeom prst="snip1Rect">
            <a:avLst>
              <a:gd name="adj" fmla="val 605"/>
            </a:avLst>
          </a:prstGeom>
          <a:noFill/>
          <a:ln w="101600" cmpd="sng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Лезгинка 5.jpg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88280" y="3451920"/>
            <a:ext cx="2555720" cy="34060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395420" y="692620"/>
            <a:ext cx="76330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Гамзатов, Р. Г. Лезгинка : </a:t>
            </a:r>
            <a:r>
              <a:rPr lang="en-US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[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стихотворение</a:t>
            </a:r>
            <a:r>
              <a:rPr lang="en-US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]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  // Собрание сочинений : в 5 т. - Москва : Художественная  литература, 1980 . – Т. 5 : Стихотворения. Поэмы. – 1982. – С. 224-225.</a:t>
            </a:r>
          </a:p>
          <a:p>
            <a:endParaRPr lang="ru-RU" sz="1400" b="1" dirty="0" smtClean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  <a:p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 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5420" y="1268700"/>
            <a:ext cx="561678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«Резче  ритм, огонь в каждой ноте.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Сердце на руке, словно кречет,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Коль вспугнете, вспять не вернете.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Чтоб нежней обнять твои плечи 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Правая рука на отлете. </a:t>
            </a:r>
            <a:r>
              <a:rPr lang="en-US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&lt;…&gt;</a:t>
            </a:r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  <a:p>
            <a:endParaRPr lang="ru-RU" sz="1400" dirty="0" smtClean="0">
              <a:latin typeface="Candara" pitchFamily="34" charset="0"/>
            </a:endParaRPr>
          </a:p>
          <a:p>
            <a:endParaRPr lang="en-US" sz="1400" dirty="0" smtClean="0">
              <a:latin typeface="Candar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08130" y="2474893"/>
            <a:ext cx="2880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Мертвые восстанут из праха.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Руку я с почтеньем целую,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Сняв перед тобою папаху,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Пусть теперь другие станцуют»</a:t>
            </a:r>
            <a:endParaRPr lang="en-US" sz="1400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59790" y="1916790"/>
            <a:ext cx="25923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Нам с тобой вовек не расстаться.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Вместе на земле и на звездах.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В танце нас увидев, и старцы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В пляс пойдут, забудут про возраст.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3410" y="3789050"/>
            <a:ext cx="61208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Кулиев, К. Всегда гордился тем, что горец я! : </a:t>
            </a:r>
            <a:r>
              <a:rPr lang="en-US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[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стихотворение</a:t>
            </a:r>
            <a:r>
              <a:rPr lang="en-US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]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 // Собрание сочинений : в 3 т. – Москва : Художественная литература, 1987. – Т. 1 : Стихотворения и поэмы. – 1987. – С. 57-58.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5420" y="4725180"/>
            <a:ext cx="53287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«Я видел пляски северных степей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И среди них прекрасные встречал,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Но твой</a:t>
            </a:r>
            <a:r>
              <a:rPr lang="ru-RU" sz="1400" b="1" i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, лезгинка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, бешеный напев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Сильнее всех в моей душе звучал»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углом 4"/>
          <p:cNvSpPr/>
          <p:nvPr/>
        </p:nvSpPr>
        <p:spPr>
          <a:xfrm rot="10800000">
            <a:off x="251400" y="476590"/>
            <a:ext cx="7921100" cy="5832810"/>
          </a:xfrm>
          <a:prstGeom prst="snip1Rect">
            <a:avLst>
              <a:gd name="adj" fmla="val 605"/>
            </a:avLst>
          </a:prstGeom>
          <a:noFill/>
          <a:ln w="101600" cmpd="sng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95420" y="3140960"/>
            <a:ext cx="46086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За завтраком,  между  блюд  –  встают и танцуют, </a:t>
            </a:r>
          </a:p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и в пять часов, и за обедом, и так до утра.</a:t>
            </a:r>
          </a:p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Я никуда  не могу укрыться от  этой  музыки, </a:t>
            </a:r>
          </a:p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она  какая-то  печальная,  мучительная  и сладкая.</a:t>
            </a:r>
          </a:p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Мне все кажется, что хороню молодость,</a:t>
            </a:r>
          </a:p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что-то невозвратное, когда гляжу на этих </a:t>
            </a:r>
          </a:p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женщин с глубокими вырезами платьев, </a:t>
            </a:r>
          </a:p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с глазами, подведенными синим, </a:t>
            </a:r>
          </a:p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и на их кавалеров. В общем, у меня тоска»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  <p:pic>
        <p:nvPicPr>
          <p:cNvPr id="12" name="Рисунок 11" descr="данюша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460" y="764631"/>
            <a:ext cx="1272178" cy="19082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339690" y="764630"/>
            <a:ext cx="56887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Толстой, А.Н. Хождение по мукам : Трилогия: Сестры; Восемнадцатый год. – Москва : Художественная литература, 1984. – 623 с.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39690" y="1628750"/>
            <a:ext cx="5472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«</a:t>
            </a:r>
            <a:r>
              <a:rPr lang="ru-RU" sz="1600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Данюша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, милая, –  писала Катя, – до сих пор ничего не знаю ни  о  тебе, ни о Николае.  Я живу в Париже.  Здесь сезон в разгаре.  Носят  очень  узкие внизу платья, в моде шифон. Париж очень красив. И все решительно, - вот бы</a:t>
            </a:r>
            <a:b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</a:b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тебе посмотреть, –  весь Париж </a:t>
            </a:r>
            <a:r>
              <a:rPr lang="ru-RU" sz="1600" b="1" i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танцует танго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.</a:t>
            </a:r>
            <a:endParaRPr lang="ru-RU" sz="1600" b="1" dirty="0"/>
          </a:p>
        </p:txBody>
      </p:sp>
      <p:pic>
        <p:nvPicPr>
          <p:cNvPr id="13" name="Рисунок 12" descr="танго ин париж.jpg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8689" t="8083"/>
          <a:stretch>
            <a:fillRect/>
          </a:stretch>
        </p:blipFill>
        <p:spPr>
          <a:xfrm>
            <a:off x="4860039" y="3645030"/>
            <a:ext cx="4283960" cy="3212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одним вырезанным углом 1"/>
          <p:cNvSpPr/>
          <p:nvPr/>
        </p:nvSpPr>
        <p:spPr>
          <a:xfrm rot="10800000">
            <a:off x="251400" y="476590"/>
            <a:ext cx="7921100" cy="5832810"/>
          </a:xfrm>
          <a:prstGeom prst="snip1Rect">
            <a:avLst>
              <a:gd name="adj" fmla="val 605"/>
            </a:avLst>
          </a:prstGeom>
          <a:noFill/>
          <a:ln w="101600" cmpd="sng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95420" y="3429000"/>
            <a:ext cx="5760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Candara" pitchFamily="34" charset="0"/>
              </a:rPr>
              <a:t>Никогда еще не двигался я так свободно. Я не чувствовал собственного тела. Подумай, Вильгельм, -  держать в своих объятиях прелестнейшую девушку, точно вихрь носиться с ней, ничего не видя вокруг и... Однако, сознаюсь тебе, я поклялся мысленно, что никогда, ни за какие блага в мире не позволил бы своей любимой, своей невесте, вальсировать с другим мужчиной. Ты меня, конечно, поймешь!»</a:t>
            </a:r>
            <a:endParaRPr lang="ru-RU" sz="1600" dirty="0"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3660" y="1484730"/>
            <a:ext cx="597683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Candara" pitchFamily="34" charset="0"/>
              </a:rPr>
              <a:t>«Танец начался, и мы некоторое время с увлечением выделывали разнообразные фигуры. Как изящно, как легко скользила она! Когда же все пары закружились в вальсе, поднялась сутолока, потому что мало кто умеет вальсировать. Мы благоразумно подождали, чтобы наплясались остальные, и когда самые неумелые очистили место, вступили мы еще с одной парой, с </a:t>
            </a:r>
            <a:r>
              <a:rPr lang="ru-RU" sz="1600" dirty="0" err="1" smtClean="0">
                <a:latin typeface="Candara" pitchFamily="34" charset="0"/>
              </a:rPr>
              <a:t>Одраном</a:t>
            </a:r>
            <a:r>
              <a:rPr lang="ru-RU" sz="1600" dirty="0" smtClean="0">
                <a:latin typeface="Candara" pitchFamily="34" charset="0"/>
              </a:rPr>
              <a:t> и его дамой, и не посрамили себя. </a:t>
            </a:r>
            <a:endParaRPr lang="ru-RU" sz="1600" dirty="0"/>
          </a:p>
        </p:txBody>
      </p:sp>
      <p:pic>
        <p:nvPicPr>
          <p:cNvPr id="8" name="Рисунок 7" descr="сканирование0027.jpg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2500" t="1829" r="2499"/>
          <a:stretch>
            <a:fillRect/>
          </a:stretch>
        </p:blipFill>
        <p:spPr>
          <a:xfrm>
            <a:off x="6576206" y="3231607"/>
            <a:ext cx="2567794" cy="3626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гете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11450" y="764630"/>
            <a:ext cx="1256910" cy="1929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2123660" y="836640"/>
            <a:ext cx="576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Гете, И. Страдания юного Вертера : роман. – Москва : Детская литература, 1982. – 169 с.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углом 4"/>
          <p:cNvSpPr/>
          <p:nvPr/>
        </p:nvSpPr>
        <p:spPr>
          <a:xfrm rot="10800000">
            <a:off x="251400" y="476590"/>
            <a:ext cx="7921100" cy="5832810"/>
          </a:xfrm>
          <a:prstGeom prst="snip1Rect">
            <a:avLst>
              <a:gd name="adj" fmla="val 605"/>
            </a:avLst>
          </a:prstGeom>
          <a:noFill/>
          <a:ln w="101600" cmpd="sng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скарлет 2.jpg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004060" y="3882418"/>
            <a:ext cx="4139940" cy="29755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енене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19759" t="3559" r="18680" b="3559"/>
          <a:stretch>
            <a:fillRect/>
          </a:stretch>
        </p:blipFill>
        <p:spPr>
          <a:xfrm>
            <a:off x="611450" y="764630"/>
            <a:ext cx="1288644" cy="1944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339690" y="692620"/>
            <a:ext cx="6120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Митчелл, М. Унесенные ветром : роман. – Москва : Издательство АСТ, 1998. – 480 с. 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39690" y="1196691"/>
            <a:ext cx="5760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«И тут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Скарлетт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услышала чей-то голос и не сразу поняла, что он принадлежит ей: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— Нет, я согласна!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Она вскочила на ноги. От волнения, от радости, что она снова в центре внимания, снова признанная королева бала, самая привлекательная из всех, а главное — от предвкушения танцев, — сердце у нее бешено колотилось, и ей казалось — она вот-вот упадет.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— Ах, мне наплевать, мне наплевать на все, что они там будут говорить! — пробормотала она, во власти сладостного безрассудства. </a:t>
            </a:r>
          </a:p>
          <a:p>
            <a:endParaRPr lang="ru-RU" sz="1400" dirty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420" y="3573020"/>
            <a:ext cx="48246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А потом она стояла посреди зала, и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Ретт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Батлер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направлялся к ней, пробираясь сквозь толпу, с этой своей поганой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усмешечкой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на губах. Да ей наплевать на него, наплевать, будь он хоть президент Линкольн! Она будет танцевать, вот и все! Она пойдет в первой паре в кадрили! Она ослепительно улыбнулась ему и присела в низком реверансе, и он поклонился, приложив руку к манишке. Растерянный Леви поспешно выкрикнул, стараясь разрядить обстановку: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— </a:t>
            </a:r>
            <a:r>
              <a:rPr lang="ru-RU" sz="1400" b="1" i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Виргинская кадриль!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Кавалеры приглашают дам!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И оркестр грянул лучшую, любимейшую из всех мелодий — «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Дикси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»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420" y="3167390"/>
            <a:ext cx="7777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Она тряхнула головой и быстрое вышла из киоска, постукивая каблучками по полу, как кастаньетами, и на ходу раскрывая во всю ширь свой черный шелковый веер </a:t>
            </a:r>
            <a:r>
              <a:rPr lang="en-US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&lt;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…</a:t>
            </a:r>
            <a:r>
              <a:rPr lang="en-US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&gt;</a:t>
            </a:r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углом 4"/>
          <p:cNvSpPr/>
          <p:nvPr/>
        </p:nvSpPr>
        <p:spPr>
          <a:xfrm rot="10800000">
            <a:off x="251400" y="476590"/>
            <a:ext cx="7921100" cy="5832810"/>
          </a:xfrm>
          <a:prstGeom prst="snip1Rect">
            <a:avLst>
              <a:gd name="adj" fmla="val 605"/>
            </a:avLst>
          </a:prstGeom>
          <a:noFill/>
          <a:ln w="101600" cmpd="sng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сертаки.jpg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4639" t="-261" r="10939"/>
          <a:stretch>
            <a:fillRect/>
          </a:stretch>
        </p:blipFill>
        <p:spPr>
          <a:xfrm>
            <a:off x="5292100" y="4077090"/>
            <a:ext cx="3744520" cy="2675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сканирование0026.jpg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lum contrast="10000"/>
          </a:blip>
          <a:stretch>
            <a:fillRect/>
          </a:stretch>
        </p:blipFill>
        <p:spPr>
          <a:xfrm>
            <a:off x="611450" y="764630"/>
            <a:ext cx="1263109" cy="1949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339690" y="764630"/>
            <a:ext cx="5616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Казандзакис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, Н. Я, грек 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Зорба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 : роман. – Москва : Издательство «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Спика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», 1998. – 320 с.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39690" y="1340710"/>
            <a:ext cx="583281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«Для начала </a:t>
            </a:r>
            <a:r>
              <a:rPr lang="ru-RU" sz="1400" b="1" i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я тебя научу </a:t>
            </a:r>
            <a:r>
              <a:rPr lang="ru-RU" sz="1400" b="1" i="1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зейбекико</a:t>
            </a:r>
            <a:r>
              <a:rPr lang="ru-RU" sz="1400" i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.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Это дикарский танец, воинственный, мы,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комитаджи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, плясали так перед боем </a:t>
            </a:r>
            <a:r>
              <a:rPr lang="en-US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&lt;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…</a:t>
            </a:r>
            <a:r>
              <a:rPr lang="en-US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&gt;</a:t>
            </a:r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Мы пустились танцевать.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Зорба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поправлял меня со всей серьезностью, терпеливо, даже с нежностью. Я осмелел и почувствовал, что у моих неловких ног стали расти крылья.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– Браво, ты настоящий мастер! – воскликнул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Зорба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, хлопая в ладоши и отбивая такт. – Браво, малыш, к черту бумажный хлам и чернильницы!  К черту наживу добра и барыши. Теперь, когда ты тоже танцуешь и понимаешь мой язык, что может нам помешать говорить! </a:t>
            </a:r>
          </a:p>
          <a:p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  <a:p>
            <a:endParaRPr lang="ru-RU" dirty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420" y="4581160"/>
            <a:ext cx="50407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Зорба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подпрыгнул, его руки и ноги превратились в крылья. Он взлетел над землей и на фоне неба и моря был похож на старого взбунтовавшегося архангела. Этот танец был как бы вызовом, бунтом упрямца. Казалось, он кричал: «Что ты можешь мне сделать, Всемогущий? Ничего, только убить. Убей меня, мне плевать. Я сказал все, что хотел сказать, я танцую и больше в тебе не нуждаюсь!»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420" y="3429000"/>
            <a:ext cx="748904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Он утаптывал гальку босыми ногами и хлопал в ладоши.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– Хозяин, – крикнул он, – мне о многом хочется тебе рассказать, я ещё никого так не любил, как тебя, но мой язык не сумеет этого сделать. Лучше я это станцую. 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Встань-ка в сторону, чтобы я не наступил тебе на ноги.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Вперед, оп! оп!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Евгений.jpg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31800" y="2849865"/>
            <a:ext cx="6012199" cy="4008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395420" y="751344"/>
            <a:ext cx="280839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«Да, я стою, но я танцую! 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Я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       в роли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довольно странной, правда, я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в ней 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            часто. 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И на плече моем руки 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нет 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         вроде,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и на плече моем рука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есть 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          чья-то. </a:t>
            </a:r>
          </a:p>
        </p:txBody>
      </p:sp>
      <p:sp>
        <p:nvSpPr>
          <p:cNvPr id="3" name="Прямоугольник с одним вырезанным углом 2"/>
          <p:cNvSpPr/>
          <p:nvPr/>
        </p:nvSpPr>
        <p:spPr>
          <a:xfrm rot="10800000">
            <a:off x="251400" y="476590"/>
            <a:ext cx="7993110" cy="5832810"/>
          </a:xfrm>
          <a:prstGeom prst="snip1Rect">
            <a:avLst>
              <a:gd name="adj" fmla="val 605"/>
            </a:avLst>
          </a:prstGeom>
          <a:noFill/>
          <a:ln w="101600" cmpd="sng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Евг Евт.jpg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987780" y="764630"/>
            <a:ext cx="1099161" cy="1728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23410" y="3429000"/>
            <a:ext cx="31684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Ты далеко, но разве это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так 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           важно? 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Девчата смотрят — улыбнусь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им 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         бегло. 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Стою — и все-таки иду</a:t>
            </a:r>
          </a:p>
          <a:p>
            <a:pPr lvl="1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под плеск </a:t>
            </a:r>
          </a:p>
          <a:p>
            <a:pPr lvl="1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                    вальса. 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С тобой иду! И каждый вальс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твой, 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                  Белла!»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1950" y="1268700"/>
            <a:ext cx="42485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Евтушенко, Е. А. Вальс на палубе : </a:t>
            </a:r>
            <a:r>
              <a:rPr lang="en-US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[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стихотворение</a:t>
            </a:r>
            <a:r>
              <a:rPr lang="en-US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]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  // Стихотворения и поэмы :</a:t>
            </a:r>
          </a:p>
          <a:p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 в 3 т. – Москва : Советская Россия, 1987.</a:t>
            </a:r>
            <a:endParaRPr lang="en-US" sz="1400" b="1" dirty="0" smtClean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  <a:p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 – Т. 1 : 1952-1964. – Москва, 1987. – С. 189-192.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52150" y="620610"/>
            <a:ext cx="288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памяти Евгения Евтушенко…</a:t>
            </a:r>
            <a:endParaRPr lang="ru-RU" sz="1400" i="1" dirty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одним вырезанным углом 1"/>
          <p:cNvSpPr/>
          <p:nvPr/>
        </p:nvSpPr>
        <p:spPr>
          <a:xfrm rot="10800000">
            <a:off x="285720" y="285728"/>
            <a:ext cx="8572560" cy="6215106"/>
          </a:xfrm>
          <a:prstGeom prst="snip1Rect">
            <a:avLst>
              <a:gd name="adj" fmla="val 605"/>
            </a:avLst>
          </a:prstGeom>
          <a:noFill/>
          <a:ln w="101600" cmpd="sng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39440" y="692620"/>
            <a:ext cx="8065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В том, что писатели часто вплетают в своё повествование причудливую нить танца, нет ничего удивительного: танец – искусство символичное, одухотворенное.  Не случайно мы говорим: «язык танца», «душа танца»…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63860" y="1772770"/>
            <a:ext cx="51847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Очевидно, что для многих авторов сюжеты с изображением танца  –  это выразительный художественный прием, который помогает полнее раскрыть образ, характер и внутренний мир персонажей.  Ведь танец, вписанный  в культурный и исторический контекст  литературного произведения, это не только музыка и движения. Танец – это переживания героев, их эмоции и чувства. Причем – зачастую – самые яркие эмоции и самые незабываемые чувства!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</a:t>
            </a:r>
          </a:p>
          <a:p>
            <a:endParaRPr lang="ru-RU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  <a:p>
            <a:endParaRPr lang="ru-RU" dirty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  <p:pic>
        <p:nvPicPr>
          <p:cNvPr id="10" name="Рисунок 9" descr="Screenshot_2017-04-03-19-31-25-479_com.android.browser.png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14533" t="20600" r="8932" b="35300"/>
          <a:stretch>
            <a:fillRect/>
          </a:stretch>
        </p:blipFill>
        <p:spPr>
          <a:xfrm>
            <a:off x="467430" y="1988800"/>
            <a:ext cx="3022706" cy="3096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827480" y="5229250"/>
            <a:ext cx="73083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Движения  многое объясняют в поведении действующих лиц, приближают нас, читателей, к их пониманию.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Calibri" pitchFamily="34" charset="0"/>
                <a:cs typeface="Times New Roman" pitchFamily="18" charset="0"/>
              </a:rPr>
              <a:t>Танцуя, люди раскрепощаются, проявляют качества, наиболее свойственные им.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углом 4"/>
          <p:cNvSpPr/>
          <p:nvPr/>
        </p:nvSpPr>
        <p:spPr>
          <a:xfrm rot="10800000">
            <a:off x="251400" y="476590"/>
            <a:ext cx="8569190" cy="5832810"/>
          </a:xfrm>
          <a:prstGeom prst="snip1Rect">
            <a:avLst>
              <a:gd name="adj" fmla="val 605"/>
            </a:avLst>
          </a:prstGeom>
          <a:noFill/>
          <a:ln w="101600" cmpd="sng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647455" y="908650"/>
            <a:ext cx="784909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9263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Терпсихора должна быть довольна: высокое искусство танца, которому она покровительствует,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ea typeface="Calibri" pitchFamily="34" charset="0"/>
                <a:cs typeface="Times New Roman" pitchFamily="18" charset="0"/>
              </a:rPr>
              <a:t>приблизилось к 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людям, вошло в их быт и культуру,  подарило сильные эмоции и минуты радости.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Литература умеет эти мгновения остановить, перенести на страницы книг и  даровать нам возможность переживать их снова и снова вместе с любимыми литературными героями.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  <p:pic>
        <p:nvPicPr>
          <p:cNvPr id="7" name="Рисунок 6" descr="1243780_tancuuschie-muzy.jpg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467654" y="4149100"/>
            <a:ext cx="4208691" cy="1946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66936af9aa0f.jpg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93896" y="620610"/>
            <a:ext cx="7556207" cy="5616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с одним вырезанным углом 4"/>
          <p:cNvSpPr/>
          <p:nvPr/>
        </p:nvSpPr>
        <p:spPr>
          <a:xfrm rot="10800000">
            <a:off x="251400" y="476590"/>
            <a:ext cx="8641200" cy="5832810"/>
          </a:xfrm>
          <a:prstGeom prst="snip1Rect">
            <a:avLst>
              <a:gd name="adj" fmla="val 605"/>
            </a:avLst>
          </a:prstGeom>
          <a:noFill/>
          <a:ln w="101600" cmpd="sng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691600" y="3933070"/>
            <a:ext cx="5760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Уважаемые читатели! 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Ждем вас в отделе городского абонемента 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с 9-30 до 19 часов. 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Выходной – пятница. 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Телефон 8(861) 268-52-49  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410" y="908650"/>
            <a:ext cx="84971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Танцуйте!</a:t>
            </a:r>
          </a:p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Читайте хорошие книги! 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3860" y="620610"/>
            <a:ext cx="51847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Calibri" pitchFamily="34" charset="0"/>
                <a:cs typeface="Times New Roman" pitchFamily="18" charset="0"/>
              </a:rPr>
              <a:t>Все движения души, от отчаяния до счастливого восторга,  с которыми едва справляется Наташа Ростова  на великосветском балу – подчеркивают её естественность, искренность; её  воплощенная народность проступает в знаменитой сцене  пляски в доме  дядюшки (Л. Толстой «Война и мир»). 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  <a:cs typeface="Arial" pitchFamily="34" charset="0"/>
            </a:endParaRPr>
          </a:p>
        </p:txBody>
      </p:sp>
      <p:sp>
        <p:nvSpPr>
          <p:cNvPr id="3" name="Прямоугольник с одним вырезанным углом 2"/>
          <p:cNvSpPr/>
          <p:nvPr/>
        </p:nvSpPr>
        <p:spPr>
          <a:xfrm rot="10800000">
            <a:off x="285720" y="321447"/>
            <a:ext cx="8572560" cy="6215106"/>
          </a:xfrm>
          <a:prstGeom prst="snip1Rect">
            <a:avLst>
              <a:gd name="adj" fmla="val 605"/>
            </a:avLst>
          </a:prstGeom>
          <a:noFill/>
          <a:ln w="101600" cmpd="sng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Screenshot_2017-04-01-07-37-08-900_com.instagram.android.png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t="24800" r="1466" b="11149"/>
          <a:stretch>
            <a:fillRect/>
          </a:stretch>
        </p:blipFill>
        <p:spPr>
          <a:xfrm>
            <a:off x="467430" y="1124680"/>
            <a:ext cx="3115634" cy="3600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563860" y="2708900"/>
            <a:ext cx="536474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Calibri" pitchFamily="34" charset="0"/>
                <a:cs typeface="Times New Roman" pitchFamily="18" charset="0"/>
              </a:rPr>
              <a:t>Комичное простодушие 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Calibri" pitchFamily="34" charset="0"/>
                <a:cs typeface="Times New Roman" pitchFamily="18" charset="0"/>
              </a:rPr>
              <a:t>Липочки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Calibri" pitchFamily="34" charset="0"/>
                <a:cs typeface="Times New Roman" pitchFamily="18" charset="0"/>
              </a:rPr>
              <a:t> (А. Островский «Свои люди – сочтемся!»),  романтичность Вертера (И. Гёте «Страдания юного Вертера»), необузданность и свободолюбие запорожцев (Н. Гоголь «Тарас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Calibri" pitchFamily="34" charset="0"/>
                <a:cs typeface="Times New Roman" pitchFamily="18" charset="0"/>
              </a:rPr>
              <a:t>Бульба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Calibri" pitchFamily="34" charset="0"/>
                <a:cs typeface="Times New Roman" pitchFamily="18" charset="0"/>
              </a:rPr>
              <a:t>»), несокрушимое жизнелюбие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Calibri" pitchFamily="34" charset="0"/>
                <a:cs typeface="Times New Roman" pitchFamily="18" charset="0"/>
              </a:rPr>
              <a:t>Скарлетт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Calibri" pitchFamily="34" charset="0"/>
                <a:cs typeface="Times New Roman" pitchFamily="18" charset="0"/>
              </a:rPr>
              <a:t> (М. Митчелл «Унесенные ветром») – все эти черты литературных героев ярко и зримо проявляются именно в связи с танцем.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99490" y="5301260"/>
            <a:ext cx="77050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Часто сцена танца является одной из ключевых в произведении: на её фоне завязываются или проясняются отношения героев, происходят события, предвосхищающие дальнейшее развитие сюжета.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одним вырезанным углом 6"/>
          <p:cNvSpPr/>
          <p:nvPr/>
        </p:nvSpPr>
        <p:spPr>
          <a:xfrm rot="10800000">
            <a:off x="251400" y="476590"/>
            <a:ext cx="8641200" cy="5832810"/>
          </a:xfrm>
          <a:prstGeom prst="snip1Rect">
            <a:avLst>
              <a:gd name="adj" fmla="val 605"/>
            </a:avLst>
          </a:prstGeom>
          <a:noFill/>
          <a:ln w="101600" cmpd="sng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115520" y="1412720"/>
            <a:ext cx="691296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ea typeface="Calibri" pitchFamily="34" charset="0"/>
                <a:cs typeface="Times New Roman" pitchFamily="18" charset="0"/>
              </a:rPr>
              <a:t>Уважаемые читатели! </a:t>
            </a:r>
          </a:p>
          <a:p>
            <a:pPr lvl="0" indent="449263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ea typeface="Calibri" pitchFamily="34" charset="0"/>
                <a:cs typeface="Times New Roman" pitchFamily="18" charset="0"/>
              </a:rPr>
              <a:t>Цель  этого обзора – в канун Международного дня танца вспомнить некоторые  литературные эпизоды, художественные тексты, связанные с мотивом танца, и предложить вам перечитать  любимые произведения.</a:t>
            </a:r>
            <a:endParaRPr lang="ru-RU" sz="2800" dirty="0" smtClean="0">
              <a:solidFill>
                <a:schemeClr val="accent2">
                  <a:lumMod val="50000"/>
                </a:schemeClr>
              </a:solidFill>
              <a:latin typeface="Book Antiqu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углом 4"/>
          <p:cNvSpPr/>
          <p:nvPr/>
        </p:nvSpPr>
        <p:spPr>
          <a:xfrm rot="10800000">
            <a:off x="251400" y="476590"/>
            <a:ext cx="7921100" cy="5832810"/>
          </a:xfrm>
          <a:prstGeom prst="snip1Rect">
            <a:avLst>
              <a:gd name="adj" fmla="val 605"/>
            </a:avLst>
          </a:prstGeom>
          <a:noFill/>
          <a:ln w="101600" cmpd="sng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Онеги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440" y="836640"/>
            <a:ext cx="1369946" cy="18722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339690" y="584898"/>
            <a:ext cx="54007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Пушкин, А. С.  Евгений Онегин : [роман в стихах] / А. С. Пушкин.  –  Москва :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Эксмо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2005. – 384 с.: ил. – (Золотая серия поэзии).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67680" y="1484730"/>
            <a:ext cx="4104570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600" i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Times New Roman" pitchFamily="18" charset="0"/>
                <a:cs typeface="Courier New" pitchFamily="49" charset="0"/>
              </a:rPr>
              <a:t>Глава пятая </a:t>
            </a:r>
            <a:endParaRPr lang="ru-RU" sz="1600" i="1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600" i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Times New Roman" pitchFamily="18" charset="0"/>
                <a:cs typeface="Courier New" pitchFamily="49" charset="0"/>
              </a:rPr>
              <a:t>ХLII</a:t>
            </a:r>
            <a:endParaRPr lang="ru-RU" sz="1600" i="1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Times New Roman" pitchFamily="18" charset="0"/>
                <a:cs typeface="Courier New" pitchFamily="49" charset="0"/>
              </a:rPr>
              <a:t>Мазурка раздалась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Times New Roman" pitchFamily="18" charset="0"/>
                <a:cs typeface="Courier New" pitchFamily="49" charset="0"/>
              </a:rPr>
              <a:t>. Бывало,</a:t>
            </a:r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Times New Roman" pitchFamily="18" charset="0"/>
                <a:cs typeface="Courier New" pitchFamily="49" charset="0"/>
              </a:rPr>
              <a:t>Когда гремел мазурки гром,</a:t>
            </a:r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Times New Roman" pitchFamily="18" charset="0"/>
                <a:cs typeface="Courier New" pitchFamily="49" charset="0"/>
              </a:rPr>
              <a:t>В огромной зале все дрожало,</a:t>
            </a:r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Times New Roman" pitchFamily="18" charset="0"/>
                <a:cs typeface="Courier New" pitchFamily="49" charset="0"/>
              </a:rPr>
              <a:t>Паркет трещал под каблуком,</a:t>
            </a:r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Times New Roman" pitchFamily="18" charset="0"/>
                <a:cs typeface="Courier New" pitchFamily="49" charset="0"/>
              </a:rPr>
              <a:t>Тряс лися,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Times New Roman" pitchFamily="18" charset="0"/>
                <a:cs typeface="Courier New" pitchFamily="49" charset="0"/>
              </a:rPr>
              <a:t>дребезжали рамы;</a:t>
            </a:r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Times New Roman" pitchFamily="18" charset="0"/>
                <a:cs typeface="Courier New" pitchFamily="49" charset="0"/>
              </a:rPr>
              <a:t>Теперь не то: и мы, как дамы,</a:t>
            </a:r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Times New Roman" pitchFamily="18" charset="0"/>
                <a:cs typeface="Courier New" pitchFamily="49" charset="0"/>
              </a:rPr>
              <a:t>Скользим по лаковым доскам.</a:t>
            </a:r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Times New Roman" pitchFamily="18" charset="0"/>
                <a:cs typeface="Courier New" pitchFamily="49" charset="0"/>
              </a:rPr>
              <a:t>Но в городах, по деревням</a:t>
            </a:r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Times New Roman" pitchFamily="18" charset="0"/>
                <a:cs typeface="Courier New" pitchFamily="49" charset="0"/>
              </a:rPr>
              <a:t>Еще мазурка сохранила</a:t>
            </a:r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Times New Roman" pitchFamily="18" charset="0"/>
                <a:cs typeface="Courier New" pitchFamily="49" charset="0"/>
              </a:rPr>
              <a:t>Первоначальные красы:</a:t>
            </a:r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Times New Roman" pitchFamily="18" charset="0"/>
                <a:cs typeface="Courier New" pitchFamily="49" charset="0"/>
              </a:rPr>
              <a:t>Припрыжки, каблуки, усы</a:t>
            </a:r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Times New Roman" pitchFamily="18" charset="0"/>
                <a:cs typeface="Courier New" pitchFamily="49" charset="0"/>
              </a:rPr>
              <a:t>Все те же: их не изменила</a:t>
            </a:r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Times New Roman" pitchFamily="18" charset="0"/>
                <a:cs typeface="Courier New" pitchFamily="49" charset="0"/>
              </a:rPr>
              <a:t>Лихая мода, наш тиран,</a:t>
            </a:r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Candara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  <a:ea typeface="Times New Roman" pitchFamily="18" charset="0"/>
                <a:cs typeface="Courier New" pitchFamily="49" charset="0"/>
              </a:rPr>
              <a:t>Недуг новейших россиян</a:t>
            </a:r>
            <a:r>
              <a:rPr lang="ru-RU" dirty="0" smtClean="0">
                <a:latin typeface="Candara" pitchFamily="34" charset="0"/>
                <a:ea typeface="Times New Roman" pitchFamily="18" charset="0"/>
                <a:cs typeface="Courier New" pitchFamily="49" charset="0"/>
              </a:rPr>
              <a:t>.</a:t>
            </a:r>
            <a:endParaRPr lang="ru-RU" sz="1600" dirty="0" smtClean="0">
              <a:latin typeface="Candara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4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2722f6bcd13027c06fe9d3b0e6f955cf_XL.jpg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115542" y="3617550"/>
            <a:ext cx="3028458" cy="3240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углом 4"/>
          <p:cNvSpPr/>
          <p:nvPr/>
        </p:nvSpPr>
        <p:spPr>
          <a:xfrm rot="10800000">
            <a:off x="251400" y="476590"/>
            <a:ext cx="7921100" cy="5832810"/>
          </a:xfrm>
          <a:prstGeom prst="snip1Rect">
            <a:avLst>
              <a:gd name="adj" fmla="val 605"/>
            </a:avLst>
          </a:prstGeom>
          <a:noFill/>
          <a:ln w="101600" cmpd="sng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0007-007-Tolstoj-Posle-bala-1.jpg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28737" t="10099" r="28737" b="7999"/>
          <a:stretch>
            <a:fillRect/>
          </a:stretch>
        </p:blipFill>
        <p:spPr>
          <a:xfrm>
            <a:off x="6444260" y="2958378"/>
            <a:ext cx="2699740" cy="38996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ЛНТ.jpg"/>
          <p:cNvPicPr>
            <a:picLocks noChangeAspect="1"/>
          </p:cNvPicPr>
          <p:nvPr/>
        </p:nvPicPr>
        <p:blipFill>
          <a:blip r:embed="rId3" cstate="print"/>
          <a:srcRect r="859" b="11749"/>
          <a:stretch>
            <a:fillRect/>
          </a:stretch>
        </p:blipFill>
        <p:spPr>
          <a:xfrm>
            <a:off x="611450" y="764630"/>
            <a:ext cx="1300116" cy="1944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339690" y="764630"/>
            <a:ext cx="55447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Толстой, Л.Н. После бала : рассказ // Повести и рассказы / Л. Н. Толстой. – Москва : Художественная литература, 1993. – С. 262.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410" y="2924930"/>
            <a:ext cx="619286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Дождавшись начала мазурочного мотива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, он бойко топнул одной ногой, выкинул другую, и высокая, грузная фигура его то тихо и плавно, то шумно и бурно, с топотом подошв и ноги об ногу, задвигалась вокруг залы. Грациозная фигура Вареньки плыла около него, незаметно, вовремя укорачивая или удлиняя шаги своих маленьких белых атласных ножек. Вся зала следила за каждым движением пары. Я же не только любовался, но с восторженным умилением смотрел на них. </a:t>
            </a:r>
            <a:r>
              <a:rPr lang="en-US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&lt;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…</a:t>
            </a:r>
            <a:r>
              <a:rPr lang="en-US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&gt;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Видно было, что он когда-то танцевал прекрасно, но теперь был грузен, и ноги уже не были достаточно упруги для всех тех красивых и быстрых па, которые он старался выделывать. Но он все-таки ловко прошел два круга. Когда же он, быстро расставив ноги, опять соединил их и, хотя и несколько тяжело, упал на одно колено, а она, улыбаясь и поправляя юбку, которую он зацепил, плавно прошла вокруг него, все громко зааплодировали. С некоторым усилием приподнявшись, он нежно, мило обхватил дочь руками за уши и, поцеловав в лоб, подвел ее ко мне, думая, что я танцую с ней»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39690" y="1484730"/>
            <a:ext cx="56887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«Когда мы подошли к дверям, полковник отказывался, говоря, что он разучился танцевать, но все-таки, улыбаясь, закинув на левую сторону руку, вынул шпагу из портупеи, отдал ее услужливому молодому человеку и, натянув замшевую перчатку на правую руку, — «надо всё по закону», — улыбаясь, сказал он, взял руку дочери и стал в четверть оборота, выжидая такт.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углом 4"/>
          <p:cNvSpPr/>
          <p:nvPr/>
        </p:nvSpPr>
        <p:spPr>
          <a:xfrm rot="10800000">
            <a:off x="251400" y="512595"/>
            <a:ext cx="7921100" cy="5832810"/>
          </a:xfrm>
          <a:prstGeom prst="snip1Rect">
            <a:avLst>
              <a:gd name="adj" fmla="val 605"/>
            </a:avLst>
          </a:prstGeom>
          <a:noFill/>
          <a:ln w="101600" cmpd="sng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dd8680ae5f51fbf47d02fc82ccf9308b.jpg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438438" y="4077091"/>
            <a:ext cx="3705562" cy="2780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95420" y="3717040"/>
            <a:ext cx="51847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Candara" pitchFamily="34" charset="0"/>
              </a:rPr>
              <a:t>Князь Андрей любил танцевать и, желая поскорее отделаться от политических и умных разговоров, с которыми все обращались к нему </a:t>
            </a:r>
            <a:r>
              <a:rPr lang="en-US" sz="1400" dirty="0" smtClean="0">
                <a:latin typeface="Candara" pitchFamily="34" charset="0"/>
              </a:rPr>
              <a:t>&lt;</a:t>
            </a:r>
            <a:r>
              <a:rPr lang="ru-RU" sz="1400" dirty="0" smtClean="0">
                <a:latin typeface="Candara" pitchFamily="34" charset="0"/>
              </a:rPr>
              <a:t>…</a:t>
            </a:r>
            <a:r>
              <a:rPr lang="en-US" sz="1400" dirty="0" smtClean="0">
                <a:latin typeface="Candara" pitchFamily="34" charset="0"/>
              </a:rPr>
              <a:t>&gt;</a:t>
            </a:r>
            <a:r>
              <a:rPr lang="ru-RU" sz="1400" dirty="0" smtClean="0">
                <a:latin typeface="Candara" pitchFamily="34" charset="0"/>
              </a:rPr>
              <a:t>, пошел танцевать и выбрал Наташу, потому что на нее указал ему Пьер и потому, что она первая из хорошеньких женщин попала ему на глаза; но едва он обнял этот тонкий, подвижный, трепещущий стан и она зашевелилась так близко от него и улыбнулась так близко от него, вино ее прелести ударило ему в голову: он почувствовал себя ожившим и помолодевшим, когда, переводя дыханье и оставив ее, остановился и стал глядеть на танцующих»</a:t>
            </a:r>
            <a:endParaRPr lang="ru-RU" sz="1400" dirty="0">
              <a:latin typeface="Candara" pitchFamily="34" charset="0"/>
            </a:endParaRPr>
          </a:p>
        </p:txBody>
      </p:sp>
      <p:pic>
        <p:nvPicPr>
          <p:cNvPr id="8" name="Рисунок 7" descr="5b97a855a4cb0e55f22036e876086830_i-270.jpg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lum/>
          </a:blip>
          <a:srcRect t="3846"/>
          <a:stretch>
            <a:fillRect/>
          </a:stretch>
        </p:blipFill>
        <p:spPr>
          <a:xfrm>
            <a:off x="661998" y="764631"/>
            <a:ext cx="1245632" cy="1944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339690" y="764630"/>
            <a:ext cx="554477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Толстой, Л. Н.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Война и мир : роман / Л. Н. Толстой. - Москва : АСТ :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Астрель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, 2011. - (Золотая классика).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Book Antiqua" pitchFamily="18" charset="0"/>
                <a:ea typeface="Calibri" pitchFamily="34" charset="0"/>
                <a:cs typeface="Times New Roman" pitchFamily="18" charset="0"/>
              </a:rPr>
              <a:t>       Кн. 1, т. 1, 2. - Москва, 2011. - 733, [3] с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39690" y="1556740"/>
            <a:ext cx="590482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Candara" pitchFamily="34" charset="0"/>
              </a:rPr>
              <a:t>«</a:t>
            </a:r>
            <a:r>
              <a:rPr lang="ru-RU" sz="1400" b="1" i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Он предложил ей тур вальса</a:t>
            </a:r>
            <a:r>
              <a:rPr lang="ru-RU" sz="1400" dirty="0" smtClean="0">
                <a:latin typeface="Candara" pitchFamily="34" charset="0"/>
              </a:rPr>
              <a:t>. То замирающее выражение лица Наташи, готовое на отчаяние и на восторг, вдруг осветилось счастливой, благодарной, детской улыбкой. «Давно я ждала тебя», — как будто сказала эта испуганная и счастливая девочка своей просиявшей из-за готовых слез улыбкой, поднимая свою руку на плечо князя Андрея. </a:t>
            </a:r>
            <a:endParaRPr lang="ru-RU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395420" y="2852920"/>
            <a:ext cx="75610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Candara" pitchFamily="34" charset="0"/>
              </a:rPr>
              <a:t>Они были вторая пара, вошедшая в круг. Князь Андрей был одним из лучших танцоров своего времени. Наташа танцевала превосходно. Ножки ее в бальных атласных башмачках быстро, легко и независимо от нее делали свое дело, а лицо ее сияло восторгом </a:t>
            </a:r>
            <a:r>
              <a:rPr lang="ru-RU" sz="1400" dirty="0" err="1" smtClean="0">
                <a:latin typeface="Candara" pitchFamily="34" charset="0"/>
              </a:rPr>
              <a:t>счастия</a:t>
            </a:r>
            <a:r>
              <a:rPr lang="ru-RU" sz="1400" dirty="0" smtClean="0">
                <a:latin typeface="Candara" pitchFamily="34" charset="0"/>
              </a:rPr>
              <a:t>.  </a:t>
            </a:r>
            <a:r>
              <a:rPr lang="en-US" sz="1400" dirty="0" smtClean="0">
                <a:latin typeface="Candara" pitchFamily="34" charset="0"/>
              </a:rPr>
              <a:t>&lt;</a:t>
            </a:r>
            <a:r>
              <a:rPr lang="ru-RU" sz="1400" dirty="0" smtClean="0">
                <a:latin typeface="Candara" pitchFamily="34" charset="0"/>
              </a:rPr>
              <a:t>…</a:t>
            </a:r>
            <a:r>
              <a:rPr lang="en-US" sz="1400" dirty="0" smtClean="0">
                <a:latin typeface="Candara" pitchFamily="34" charset="0"/>
              </a:rPr>
              <a:t>&gt;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одним вырезанным углом 1"/>
          <p:cNvSpPr/>
          <p:nvPr/>
        </p:nvSpPr>
        <p:spPr>
          <a:xfrm rot="10800000">
            <a:off x="251400" y="476590"/>
            <a:ext cx="7921100" cy="5832810"/>
          </a:xfrm>
          <a:prstGeom prst="snip1Rect">
            <a:avLst>
              <a:gd name="adj" fmla="val 605"/>
            </a:avLst>
          </a:prstGeom>
          <a:noFill/>
          <a:ln w="101600" cmpd="sng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в доме.jpg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940190" y="2960791"/>
            <a:ext cx="3203810" cy="3897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39440" y="3212970"/>
            <a:ext cx="54727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Но дух и приемы эти были те самые, неподражаемые, неизучаемые, русские, которых и ждал от нее дядюшка. Как только она стала, улыбнулась торжественно, гордо и хитро-весело, первый страх, который охватил было Николая и всех присутствующих, страх, что она не то сделает, прошел, и они уже любовались ею. Она сделала то самое и так точно, так вполне точно это сделала, что Анисья Федоровна, которая тотчас подала ей необходимый для ее дела платок, сквозь смех прослезилась, глядя на эту тоненькую, грациозную, такую чужую ей, в шелку и в бархате воспитанную графиню, которая умела понять все то, что было и в Анисье, и в отце Анисьи, и в тетке, и в матери, и во всяком русском человеке»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  <p:pic>
        <p:nvPicPr>
          <p:cNvPr id="6" name="Рисунок 5" descr="5b97a855a4cb0e55f22036e876086830_i-270.jpg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lum/>
          </a:blip>
          <a:srcRect t="3846"/>
          <a:stretch>
            <a:fillRect/>
          </a:stretch>
        </p:blipFill>
        <p:spPr>
          <a:xfrm>
            <a:off x="661998" y="764631"/>
            <a:ext cx="1245632" cy="1944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411700" y="1556740"/>
            <a:ext cx="554477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«Наташа сбросила с себя платок, который был накинут на ней, забежала вперед  дядюшки и, подперши руки в боки, сделала движенье плечами и стала. Где, как, когда всосала в себя из того русского воздуха, которым она дышала, — эта графинечка, воспитанная эмигранткой-француженкой, — этот дух, откуда взяла она эти приемы, которые pas de châle давно бы должны были вытеснить? </a:t>
            </a:r>
            <a:endParaRPr lang="ru-RU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11700" y="836640"/>
            <a:ext cx="56887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ea typeface="Calibri" pitchFamily="34" charset="0"/>
                <a:cs typeface="Times New Roman" pitchFamily="18" charset="0"/>
              </a:rPr>
              <a:t>Толстой, Л. Н.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ea typeface="Calibri" pitchFamily="34" charset="0"/>
                <a:cs typeface="Times New Roman" pitchFamily="18" charset="0"/>
              </a:rPr>
              <a:t>Война и мир : роман / Л. Н. Толстой. - Москва : АСТ : </a:t>
            </a:r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ea typeface="Calibri" pitchFamily="34" charset="0"/>
                <a:cs typeface="Times New Roman" pitchFamily="18" charset="0"/>
              </a:rPr>
              <a:t>Астрель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ea typeface="Calibri" pitchFamily="34" charset="0"/>
                <a:cs typeface="Times New Roman" pitchFamily="18" charset="0"/>
              </a:rPr>
              <a:t>, 2011. - (Золотая классика). </a:t>
            </a:r>
            <a:endParaRPr lang="ru-RU" sz="1400" b="1" dirty="0" smtClean="0">
              <a:solidFill>
                <a:schemeClr val="accent2">
                  <a:lumMod val="50000"/>
                </a:schemeClr>
              </a:solidFill>
              <a:latin typeface="Book Antiqua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ea typeface="Calibri" pitchFamily="34" charset="0"/>
                <a:cs typeface="Times New Roman" pitchFamily="18" charset="0"/>
              </a:rPr>
              <a:t>       Кн. 1, т. 1, 2. - Москва, 2011. - 733, [3] с</a:t>
            </a:r>
            <a:endParaRPr lang="ru-RU" sz="1400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одним вырезанным углом 7"/>
          <p:cNvSpPr/>
          <p:nvPr/>
        </p:nvSpPr>
        <p:spPr>
          <a:xfrm rot="10800000">
            <a:off x="251400" y="476590"/>
            <a:ext cx="8065120" cy="5832810"/>
          </a:xfrm>
          <a:prstGeom prst="snip1Rect">
            <a:avLst>
              <a:gd name="adj" fmla="val 605"/>
            </a:avLst>
          </a:prstGeom>
          <a:noFill/>
          <a:ln w="101600" cmpd="sng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карен.png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220090" y="3875828"/>
            <a:ext cx="3923910" cy="2982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67430" y="4005080"/>
            <a:ext cx="496869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В середине мазурки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, повторяя сложную фигуру, вновь выдуманную Корсунским, Анна вышла на середину круга, взяла двух кавалеров и подозвала к себе одну даму и Кити. Кити испуганно смотрела на нее, подходя. Анна, прищурившись, смотрела на нее и улыбнулась, пожав ей руку. Но, заметив, что лицо Кити только выражением отчаяния и удивления ответило на ее улыбку, она отвернулась от нее и весело заговорила с другою дамой.  «Да, что-то ужасное, бесовское и прелестное есть в ней», — сказала себе Кити»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3660" y="1397675"/>
            <a:ext cx="61928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«Анна улыбалась, и улыбка передавалась ему. Она задумывалась, и он становился серьезен. Какая-то сверхъестественная сила притягивала глаза Кити к лицу Анны. Она была прелестна в своем простом черном платье, прелестны были ее полные руки с браслетами, прелестна твердая шея с ниткой жемчуга, прелестны вьющиеся волосы расстроившейся прически, прелестны грациозные легкие движения маленьких ног и рук, прелестно это красивое лицо в своем оживлении</a:t>
            </a:r>
            <a:r>
              <a:rPr lang="en-US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&lt;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…</a:t>
            </a:r>
            <a:r>
              <a:rPr lang="en-US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&gt;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  Кити любовалась ею еще более, чем прежде, и все больше и больше страдала. Кити чувствовала себя раздавленною, и лицо ее выражало это. </a:t>
            </a:r>
            <a:endParaRPr lang="ru-RU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430" y="3429000"/>
            <a:ext cx="76330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andara" pitchFamily="34" charset="0"/>
              </a:rPr>
              <a:t>Когда Вронский увидал ее, столкнувшись с ней в мазурке, он не вдруг узнал ее — так она изменилась.— Прекрасный бал! — сказал он ей, чтобы сказать что-нибудь.— Да, — отвечала она.</a:t>
            </a:r>
            <a:endParaRPr lang="ru-RU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95670" y="764630"/>
            <a:ext cx="59768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Толстой, Л. Н. Анна Каренина : роман. – Ч. 1-4. – Санкт-Петербург : Азбука, 2012. – 480 с.</a:t>
            </a:r>
          </a:p>
          <a:p>
            <a:endParaRPr lang="ru-RU" sz="1400" dirty="0" smtClean="0">
              <a:latin typeface="Book Antiqua" pitchFamily="18" charset="0"/>
            </a:endParaRPr>
          </a:p>
          <a:p>
            <a:r>
              <a:rPr lang="ru-RU" sz="1400" dirty="0" smtClean="0">
                <a:latin typeface="Book Antiqua" pitchFamily="18" charset="0"/>
              </a:rPr>
              <a:t>                               </a:t>
            </a:r>
            <a:endParaRPr lang="ru-RU" sz="1400" dirty="0">
              <a:latin typeface="Book Antiqua" pitchFamily="18" charset="0"/>
            </a:endParaRPr>
          </a:p>
        </p:txBody>
      </p:sp>
      <p:pic>
        <p:nvPicPr>
          <p:cNvPr id="11" name="Рисунок 10" descr="каренина.jpg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83460" y="836640"/>
            <a:ext cx="1219200" cy="1889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2319</TotalTime>
  <Words>3492</Words>
  <Application>Microsoft Office PowerPoint</Application>
  <PresentationFormat>Экран (4:3)</PresentationFormat>
  <Paragraphs>164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Сергей Р.В.</cp:lastModifiedBy>
  <cp:revision>255</cp:revision>
  <dcterms:created xsi:type="dcterms:W3CDTF">2017-04-02T17:06:30Z</dcterms:created>
  <dcterms:modified xsi:type="dcterms:W3CDTF">2017-04-17T11:12:30Z</dcterms:modified>
</cp:coreProperties>
</file>