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5157"/>
    <a:srgbClr val="582A04"/>
    <a:srgbClr val="602E0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7" autoAdjust="0"/>
    <p:restoredTop sz="94660"/>
  </p:normalViewPr>
  <p:slideViewPr>
    <p:cSldViewPr>
      <p:cViewPr>
        <p:scale>
          <a:sx n="70" d="100"/>
          <a:sy n="70" d="100"/>
        </p:scale>
        <p:origin x="-1819" y="-3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3687-7EC6-4187-9567-2E70567AAE3E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1B8C5-B698-4987-B152-6386D27CEE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x-lines.ru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ocuments and Settings\gvp\Мои документы\Шаблоны и рамки1\Шаблон Пушкин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55776" y="1484784"/>
            <a:ext cx="6048672" cy="18002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462300"/>
                </a:solidFill>
              </a:rPr>
              <a:t>ВОСПОМИНАНИЕ  О ПУШКИНЕ</a:t>
            </a:r>
            <a:r>
              <a:rPr lang="ru-RU" b="1" dirty="0" smtClean="0">
                <a:solidFill>
                  <a:srgbClr val="663300"/>
                </a:solidFill>
              </a:rPr>
              <a:t> </a:t>
            </a:r>
            <a:br>
              <a:rPr lang="ru-RU" b="1" dirty="0" smtClean="0">
                <a:solidFill>
                  <a:srgbClr val="663300"/>
                </a:solidFill>
              </a:rPr>
            </a:br>
            <a:endParaRPr lang="ru-RU" dirty="0"/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971600" y="548680"/>
            <a:ext cx="705678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                       </a:t>
            </a:r>
            <a:r>
              <a:rPr lang="ru-RU" sz="2000" b="1" dirty="0">
                <a:solidFill>
                  <a:srgbClr val="675157"/>
                </a:solidFill>
              </a:rPr>
              <a:t>И З О Б Р А З И Т Е Л Ь Н А Я    П У Ш К И Н И А Н А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005064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675157"/>
                </a:solidFill>
              </a:rPr>
              <a:t>10 февраля – </a:t>
            </a:r>
          </a:p>
          <a:p>
            <a:r>
              <a:rPr lang="ru-RU" sz="1600" b="1" dirty="0" smtClean="0">
                <a:solidFill>
                  <a:srgbClr val="675157"/>
                </a:solidFill>
              </a:rPr>
              <a:t>День  памяти  </a:t>
            </a:r>
          </a:p>
          <a:p>
            <a:r>
              <a:rPr lang="ru-RU" sz="1600" b="1" dirty="0" smtClean="0">
                <a:solidFill>
                  <a:srgbClr val="675157"/>
                </a:solidFill>
              </a:rPr>
              <a:t>А.С. Пушкина</a:t>
            </a:r>
            <a:endParaRPr lang="ru-RU" sz="1600" b="1" dirty="0">
              <a:solidFill>
                <a:srgbClr val="675157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5157192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675157"/>
                </a:solidFill>
              </a:rPr>
              <a:t>Краснодарская краевая универсальная научная </a:t>
            </a:r>
          </a:p>
          <a:p>
            <a:pPr algn="ctr"/>
            <a:r>
              <a:rPr lang="ru-RU" sz="1600" b="1" dirty="0" smtClean="0">
                <a:solidFill>
                  <a:srgbClr val="675157"/>
                </a:solidFill>
              </a:rPr>
              <a:t>библиотека им. А.С. Пушкина</a:t>
            </a:r>
          </a:p>
          <a:p>
            <a:pPr algn="ctr"/>
            <a:r>
              <a:rPr lang="ru-RU" sz="1600" b="1" dirty="0" smtClean="0">
                <a:solidFill>
                  <a:srgbClr val="675157"/>
                </a:solidFill>
              </a:rPr>
              <a:t>Отдел литературы по искусству</a:t>
            </a:r>
            <a:endParaRPr lang="ru-RU" sz="1600" b="1" dirty="0">
              <a:solidFill>
                <a:srgbClr val="675157"/>
              </a:solidFill>
            </a:endParaRPr>
          </a:p>
        </p:txBody>
      </p:sp>
      <p:pic>
        <p:nvPicPr>
          <p:cNvPr id="8" name="Рисунок 7" descr="http://x-lines.ru/icp/abW02/6f3c1b/0/42/RpriZiznennqePportretqPRaIG1RsIG1RpuSkinaIG1P.png">
            <a:hlinkClick r:id="rId3" tgtFrame="_blank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996952"/>
            <a:ext cx="655272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148064" y="332656"/>
            <a:ext cx="3816424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Портреты Пушкина </a:t>
            </a:r>
            <a:r>
              <a:rPr lang="ru-RU" sz="1500" dirty="0"/>
              <a:t>1836—1837 </a:t>
            </a:r>
            <a:r>
              <a:rPr lang="ru-RU" sz="1500" dirty="0" smtClean="0"/>
              <a:t>гг. (П.Ф</a:t>
            </a:r>
            <a:r>
              <a:rPr lang="ru-RU" sz="1500" dirty="0"/>
              <a:t>. </a:t>
            </a:r>
            <a:r>
              <a:rPr lang="ru-RU" sz="1500" dirty="0" smtClean="0"/>
              <a:t>Соколова, </a:t>
            </a:r>
            <a:r>
              <a:rPr lang="ru-RU" sz="1500" dirty="0"/>
              <a:t>Т. Райта </a:t>
            </a:r>
            <a:r>
              <a:rPr lang="ru-RU" sz="1500" dirty="0" smtClean="0"/>
              <a:t>, </a:t>
            </a:r>
            <a:r>
              <a:rPr lang="ru-RU" sz="1500" dirty="0"/>
              <a:t>И.Л. </a:t>
            </a:r>
            <a:r>
              <a:rPr lang="ru-RU" sz="1500" dirty="0" smtClean="0"/>
              <a:t>Линева) объединяются общим </a:t>
            </a:r>
            <a:r>
              <a:rPr lang="ru-RU" sz="1500" dirty="0"/>
              <a:t>восприятием модели. Художники сосредоточивают свое внимание на психологическом </a:t>
            </a:r>
            <a:r>
              <a:rPr lang="ru-RU" sz="1500" dirty="0" smtClean="0"/>
              <a:t>состоянии поэта. </a:t>
            </a:r>
            <a:r>
              <a:rPr lang="ru-RU" sz="1500" dirty="0"/>
              <a:t>В </a:t>
            </a:r>
            <a:r>
              <a:rPr lang="ru-RU" sz="1500" dirty="0" smtClean="0"/>
              <a:t>этих портретах нет </a:t>
            </a:r>
            <a:r>
              <a:rPr lang="ru-RU" sz="1500" dirty="0"/>
              <a:t>того внутреннего подъема, творческого горения, что запечатлели Вивьен, Тропинин, Кипренский. Напротив, неудовлетворенность, беспокойство, усталость ощущаются теперь в поэте. </a:t>
            </a:r>
          </a:p>
          <a:p>
            <a:r>
              <a:rPr lang="ru-RU" sz="1500" dirty="0" smtClean="0"/>
              <a:t>Петр Федорович Соколов – автор портретной галереи современников А.С. Пушкина. Его акварельные портреты  для нас – окна в минувшее. Они не спорят с реальностью и до такой степени естественны, что имеют почти фотографическое сходство с моделью.  Недаром С.Л. Левицкий, один из первых фотографов, сказал о работе Соколова, что это «единственный настоящий Пушкин». </a:t>
            </a:r>
          </a:p>
          <a:p>
            <a:r>
              <a:rPr lang="ru-RU" sz="1500" dirty="0" smtClean="0"/>
              <a:t>Пушкин сидит в его любимой позе со скрещенными на </a:t>
            </a:r>
            <a:r>
              <a:rPr lang="ru-RU" sz="1500" dirty="0"/>
              <a:t>груди руками. </a:t>
            </a:r>
            <a:r>
              <a:rPr lang="ru-RU" sz="1500" dirty="0" smtClean="0"/>
              <a:t>Наглухо застегнутый сюртук, напряженный поворот головы, внимательный взгляд </a:t>
            </a:r>
            <a:r>
              <a:rPr lang="ru-RU" sz="1500" dirty="0"/>
              <a:t>придают портрету особую выразительность и внутреннюю </a:t>
            </a:r>
            <a:r>
              <a:rPr lang="ru-RU" sz="1500" dirty="0" smtClean="0"/>
              <a:t>динамичность и драматизм.</a:t>
            </a:r>
          </a:p>
          <a:p>
            <a:endParaRPr lang="ru-RU" sz="1500" dirty="0"/>
          </a:p>
        </p:txBody>
      </p:sp>
      <p:pic>
        <p:nvPicPr>
          <p:cNvPr id="1026" name="Picture 2" descr="D:\Users\gvp\Desktop\А.С. Пушкин. П.Ф. Соколов. Акварель. 18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78901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5949280"/>
            <a:ext cx="441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А.С. Пушкин. Художник П.Ф. Соколов. </a:t>
            </a:r>
          </a:p>
          <a:p>
            <a:r>
              <a:rPr lang="ru-RU" sz="1600" dirty="0" smtClean="0"/>
              <a:t>Акварель. 1836. СПб.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804255" y="548680"/>
            <a:ext cx="4160233" cy="60785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err="1" smtClean="0"/>
              <a:t>Портет</a:t>
            </a:r>
            <a:r>
              <a:rPr lang="ru-RU" sz="1500" dirty="0" smtClean="0"/>
              <a:t> И</a:t>
            </a:r>
            <a:r>
              <a:rPr lang="ru-RU" sz="1500" dirty="0"/>
              <a:t>. </a:t>
            </a:r>
            <a:r>
              <a:rPr lang="ru-RU" sz="1500" dirty="0" smtClean="0"/>
              <a:t>Линева особенный. И.Л. Линев – забытый, но очень самобытный и одаренный художник. Это </a:t>
            </a:r>
            <a:r>
              <a:rPr lang="ru-RU" sz="1500" dirty="0"/>
              <a:t>произведение помогает понять глубочайшую душевную драму, переживаемую Пушкиным накануне роковых событий 1837 года. На </a:t>
            </a:r>
            <a:r>
              <a:rPr lang="ru-RU" sz="1500" dirty="0" smtClean="0"/>
              <a:t>темном фоне </a:t>
            </a:r>
            <a:r>
              <a:rPr lang="ru-RU" sz="1500" dirty="0"/>
              <a:t>выделяется лишь </a:t>
            </a:r>
            <a:r>
              <a:rPr lang="ru-RU" sz="1500" dirty="0" smtClean="0"/>
              <a:t>лицо – словно трагическая неподвижная маска. Растерянность, отрешенность, всецелая поглощенность собственными горестными мыслями. Взгляд, уставившийся в пустоту. Перед нами лицо невыразимо печальное, уставшее, горькая гримаса на губах, волосы уже начали редеть, нос заострился.</a:t>
            </a:r>
          </a:p>
          <a:p>
            <a:r>
              <a:rPr lang="ru-RU" sz="1500" dirty="0" smtClean="0"/>
              <a:t>Художник будто увидел Пушкина в одну из самых горьких минут его жизни, а может, предрек ему будущее?  Этот портрет скорее можно назвать предсмертным. Он создан, когда </a:t>
            </a:r>
            <a:r>
              <a:rPr lang="ru-RU" sz="1500" dirty="0"/>
              <a:t>Пушкину оставалось жить несколько </a:t>
            </a:r>
            <a:r>
              <a:rPr lang="ru-RU" sz="1500" dirty="0" smtClean="0"/>
              <a:t>месяцев.</a:t>
            </a:r>
            <a:endParaRPr lang="ru-RU" sz="1500" dirty="0"/>
          </a:p>
          <a:p>
            <a:r>
              <a:rPr lang="ru-RU" sz="1500" dirty="0" smtClean="0"/>
              <a:t>Он не</a:t>
            </a:r>
            <a:r>
              <a:rPr lang="ru-RU" sz="1500" dirty="0"/>
              <a:t>  понравился  Александру  Сергеевичу. </a:t>
            </a:r>
            <a:r>
              <a:rPr lang="ru-RU" sz="1500" dirty="0" smtClean="0"/>
              <a:t>Или как иначе можно расценить его записку неизвестному  лицу: «Посылаю тебе мою образину…»? Ведь </a:t>
            </a:r>
            <a:r>
              <a:rPr lang="ru-RU" sz="1500" dirty="0"/>
              <a:t>Пушкин </a:t>
            </a:r>
            <a:r>
              <a:rPr lang="ru-RU" sz="1500" dirty="0" smtClean="0"/>
              <a:t>ценил </a:t>
            </a:r>
            <a:r>
              <a:rPr lang="ru-RU" sz="1500" dirty="0"/>
              <a:t>гармонию в искусстве, а портрет скорее всего является документальной копией его внешности </a:t>
            </a:r>
            <a:r>
              <a:rPr lang="ru-RU" sz="1500" dirty="0" smtClean="0"/>
              <a:t>последнего, рокового </a:t>
            </a:r>
            <a:r>
              <a:rPr lang="ru-RU" sz="1500" dirty="0"/>
              <a:t>периода </a:t>
            </a:r>
            <a:r>
              <a:rPr lang="ru-RU" sz="1500" dirty="0" smtClean="0"/>
              <a:t>жизни</a:t>
            </a:r>
            <a:r>
              <a:rPr lang="ru-RU" sz="1500" dirty="0"/>
              <a:t>.</a:t>
            </a:r>
          </a:p>
          <a:p>
            <a:endParaRPr lang="ru-RU" sz="1400" dirty="0"/>
          </a:p>
        </p:txBody>
      </p:sp>
      <p:pic>
        <p:nvPicPr>
          <p:cNvPr id="2051" name="Picture 3" descr="D:\Users\gvp\Desktop\Линев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"/>
          <a:stretch>
            <a:fillRect/>
          </a:stretch>
        </p:blipFill>
        <p:spPr bwMode="auto">
          <a:xfrm>
            <a:off x="295517" y="368658"/>
            <a:ext cx="4567742" cy="616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6293" y="5733256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А.С. Пушкин. Художник Иван </a:t>
            </a:r>
            <a:r>
              <a:rPr lang="ru-RU" sz="1600" b="1" dirty="0" err="1" smtClean="0">
                <a:solidFill>
                  <a:schemeClr val="bg1"/>
                </a:solidFill>
              </a:rPr>
              <a:t>Логинович</a:t>
            </a:r>
            <a:r>
              <a:rPr lang="ru-RU" sz="1600" b="1" dirty="0" smtClean="0">
                <a:solidFill>
                  <a:schemeClr val="bg1"/>
                </a:solidFill>
              </a:rPr>
              <a:t> Линев. 1836-1837. Холст, масло. </a:t>
            </a:r>
            <a:r>
              <a:rPr lang="ru-RU" sz="1600" dirty="0" smtClean="0">
                <a:solidFill>
                  <a:schemeClr val="bg1"/>
                </a:solidFill>
              </a:rPr>
              <a:t>СПб</a:t>
            </a:r>
            <a:r>
              <a:rPr lang="ru-RU" sz="1600" dirty="0">
                <a:solidFill>
                  <a:schemeClr val="bg1"/>
                </a:solidFill>
              </a:rPr>
              <a:t>. </a:t>
            </a:r>
            <a:r>
              <a:rPr lang="ru-RU" sz="1600" dirty="0" smtClean="0">
                <a:solidFill>
                  <a:schemeClr val="bg1"/>
                </a:solidFill>
              </a:rPr>
              <a:t>, музей-квартира </a:t>
            </a:r>
            <a:r>
              <a:rPr lang="ru-RU" sz="1600" dirty="0">
                <a:solidFill>
                  <a:schemeClr val="bg1"/>
                </a:solidFill>
              </a:rPr>
              <a:t>Пушкина на Мойке.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22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9180512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76056" y="476672"/>
            <a:ext cx="3744416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Последний прижизненный пушкинский портрет – гравюра  Т. </a:t>
            </a:r>
            <a:r>
              <a:rPr lang="ru-RU" sz="1600" dirty="0"/>
              <a:t>Райта. Как предполагают исследователи, рисунок к нему был выполнен Райтом еще при жизни поэта, сама гравюра была напечатана и появилась в продаже весной 1837 года. </a:t>
            </a:r>
            <a:endParaRPr lang="ru-RU" sz="1600" dirty="0" smtClean="0"/>
          </a:p>
          <a:p>
            <a:r>
              <a:rPr lang="ru-RU" sz="1600" dirty="0" smtClean="0"/>
              <a:t>Считается, что Пушкин сам заказал ему свой портрет для готовившегося собрания сочинений. </a:t>
            </a:r>
          </a:p>
          <a:p>
            <a:r>
              <a:rPr lang="ru-RU" sz="1600" dirty="0" smtClean="0"/>
              <a:t>Т. Райт сам исполнил рисунок и гравюру. </a:t>
            </a:r>
          </a:p>
          <a:p>
            <a:r>
              <a:rPr lang="ru-RU" sz="1600" dirty="0" smtClean="0"/>
              <a:t>Перед Райтом стояла задача дать читателю представительный портрет великого русского Поэта. Под изображением художник воспроизвел факсимиле подписи Пушкина.</a:t>
            </a:r>
          </a:p>
          <a:p>
            <a:r>
              <a:rPr lang="ru-RU" sz="1600" dirty="0" smtClean="0"/>
              <a:t>Лицо Пушкина очень значительно, выражение лица серьезно, сдержанно, сухо. И.Е. Репин считал, что художнику-англичанину удалось передать в наружности Пушкина что-то очень значительное – «голова общественного человека, лоб мыслителя».</a:t>
            </a:r>
            <a:endParaRPr lang="ru-RU" sz="1600" dirty="0"/>
          </a:p>
          <a:p>
            <a:endParaRPr lang="ru-RU" dirty="0"/>
          </a:p>
        </p:txBody>
      </p:sp>
      <p:pic>
        <p:nvPicPr>
          <p:cNvPr id="2050" name="Picture 2" descr="D:\Users\gvp\Desktop\Райт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813203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6165304"/>
            <a:ext cx="4752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А.С. Пушкин. Т. Райт. 1837. Гравюра. СПб.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55834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</p:spPr>
      </p:pic>
      <p:pic>
        <p:nvPicPr>
          <p:cNvPr id="1026" name="Picture 2" descr="D:\Users\gvp\Desktop\kartinki-puyshkina-pero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0282" y="2852936"/>
            <a:ext cx="4373563" cy="367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Users\gvp\Desktop\Пушкин. Литография. 194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886" y="442881"/>
            <a:ext cx="2160240" cy="2381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2564905"/>
            <a:ext cx="79928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Можно </a:t>
            </a:r>
            <a:r>
              <a:rPr lang="ru-RU" dirty="0"/>
              <a:t>долго спорить, похож или нет Пушкин на том или ином портрете, таким ли он был на самом деле и удалось ли художнику передать его черты, запечатлеть его образ…</a:t>
            </a:r>
          </a:p>
          <a:p>
            <a:endParaRPr lang="ru-RU" dirty="0"/>
          </a:p>
          <a:p>
            <a:r>
              <a:rPr lang="ru-RU" dirty="0"/>
              <a:t>Портреты навсегда остаются прежними, написанные однажды, они не меняются. Меняется наше отношение и восприятие. Каждое новое поколение ищет и открывает в поэтическом гении Пушкина то, что ему близко и дорого.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64165" y="620688"/>
            <a:ext cx="55242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Мы, люди 21 века, привыкли воспринимать портреты прошлых лет как аналоги </a:t>
            </a:r>
            <a:r>
              <a:rPr lang="ru-RU" dirty="0" smtClean="0"/>
              <a:t>фотографии</a:t>
            </a:r>
            <a:r>
              <a:rPr lang="ru-RU" dirty="0"/>
              <a:t>, почти как  документальные свидетельства эпохи. Но портреты, даже прижизненные, написанные с натуры, все же остаются художественными   произведениями. У каждого художника, как и у нас с вами,  свой Пушкин.</a:t>
            </a:r>
          </a:p>
        </p:txBody>
      </p:sp>
    </p:spTree>
    <p:extLst>
      <p:ext uri="{BB962C8B-B14F-4D97-AF65-F5344CB8AC3E}">
        <p14:creationId xmlns:p14="http://schemas.microsoft.com/office/powerpoint/2010/main" val="182397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332656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699792" y="332656"/>
            <a:ext cx="61206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Портреты </a:t>
            </a:r>
            <a:r>
              <a:rPr lang="ru-RU" dirty="0"/>
              <a:t>А.С. Пушкина, исполненные в XIX в., занимают важное место в изобразительной Пушкиниане. Особенно дороги нам портреты, созданные при жизни поэта. Они позволяют судить о его  облике, особенностях его характера и личности, о том, каким видели своего гениального современника те, кто писал его портрет: профессиональные художники и дилетанты, русские и иностранцы.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3212976"/>
            <a:ext cx="6696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Рассматривая эти портреты, можно представить себе всю сложность задачи, стоявшей перед теми, кто изображал Пушкина. </a:t>
            </a:r>
            <a:r>
              <a:rPr lang="ru-RU" dirty="0" smtClean="0"/>
              <a:t>Современники </a:t>
            </a:r>
            <a:r>
              <a:rPr lang="ru-RU" dirty="0"/>
              <a:t>отмечали изменчивость его облика, способность резко преображаться в зависимости от смены настроения, от душевного состояния.</a:t>
            </a:r>
          </a:p>
          <a:p>
            <a:r>
              <a:rPr lang="ru-RU" dirty="0" smtClean="0"/>
              <a:t>При </a:t>
            </a:r>
            <a:r>
              <a:rPr lang="ru-RU" dirty="0"/>
              <a:t>том, что все прижизненные портреты написаны очевидцами, при всей </a:t>
            </a:r>
            <a:r>
              <a:rPr lang="ru-RU" dirty="0" smtClean="0"/>
              <a:t>схожести, </a:t>
            </a:r>
            <a:r>
              <a:rPr lang="ru-RU" dirty="0"/>
              <a:t>у каждого из них «свой Пушкин». Близкий друг поэта В. </a:t>
            </a:r>
            <a:r>
              <a:rPr lang="ru-RU" dirty="0" err="1"/>
              <a:t>Нащокина</a:t>
            </a:r>
            <a:r>
              <a:rPr lang="ru-RU" dirty="0"/>
              <a:t> утверждала, что ни один из его портретов не передает и сотой доли духовной красоты его облика, особенно его удивительных глаз.</a:t>
            </a:r>
          </a:p>
        </p:txBody>
      </p:sp>
      <p:pic>
        <p:nvPicPr>
          <p:cNvPr id="2051" name="Picture 3" descr="D:\Users\gvp\Desktop\kartinki-puyshkina-pero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81200">
            <a:off x="645645" y="476672"/>
            <a:ext cx="1766115" cy="2357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Users\gvp\Desktop\Тушь и перо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009731"/>
            <a:ext cx="1800200" cy="341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3074" name="Picture 2" descr="C:\Documents and Settings\gvp\Рабочий стол\Прижизненные портреты Пушкина\Портреты Пушкина. Картинки\001 Пушкин-ребенок. 1801-1802. Неизв. худ или Ксавье де Мест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9" y="350427"/>
            <a:ext cx="4464495" cy="58413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88024" y="332657"/>
            <a:ext cx="4104456" cy="6525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Детский портрет Пушкина был написан в Москве,  где жила семья поэта. Эта старинная техника (масло, металл, крупные мазки, </a:t>
            </a:r>
            <a:r>
              <a:rPr lang="ru-RU" sz="1400" dirty="0" err="1" smtClean="0"/>
              <a:t>невыписанность</a:t>
            </a:r>
            <a:r>
              <a:rPr lang="ru-RU" sz="1400" dirty="0" smtClean="0"/>
              <a:t> деталей) существовала в </a:t>
            </a:r>
            <a:r>
              <a:rPr lang="en-US" sz="1400" dirty="0" smtClean="0"/>
              <a:t>XVIII </a:t>
            </a:r>
            <a:r>
              <a:rPr lang="ru-RU" sz="1400" dirty="0" smtClean="0"/>
              <a:t>в. В портретах начала </a:t>
            </a:r>
            <a:r>
              <a:rPr lang="en-US" sz="1400" dirty="0" smtClean="0"/>
              <a:t>XIX </a:t>
            </a:r>
            <a:r>
              <a:rPr lang="ru-RU" sz="1400" dirty="0" smtClean="0"/>
              <a:t>в. была некая  театральность,  дети были похожи на взрослых, им искусственно придавалась значительность. Портрет Пушкина выгодно отличается от них. Мы видим живого ребенка, а не куклу. Рубашечка сползла с одного плеча мальчика.</a:t>
            </a:r>
          </a:p>
          <a:p>
            <a:r>
              <a:rPr lang="ru-RU" sz="1400" dirty="0" smtClean="0"/>
              <a:t>Привлекает внимание живой и серьезный взгляд темно-синих глаз. Волосы густые, светло-русые с рыжеватым оттенком. Проступают черты, унаследованные от прадеда абиссинца Ганнибала. Большое сходство с портретами матери и сестры.</a:t>
            </a:r>
          </a:p>
          <a:p>
            <a:r>
              <a:rPr lang="ru-RU" sz="1400" dirty="0" smtClean="0"/>
              <a:t>Современники описывают его как ребенка скромного и вдумчивого, с рано </a:t>
            </a:r>
            <a:r>
              <a:rPr lang="ru-RU" sz="1400" dirty="0" err="1" smtClean="0"/>
              <a:t>развившимися</a:t>
            </a:r>
            <a:r>
              <a:rPr lang="ru-RU" sz="1400" dirty="0" smtClean="0"/>
              <a:t> способностями к поэзии. </a:t>
            </a:r>
          </a:p>
          <a:p>
            <a:r>
              <a:rPr lang="ru-RU" sz="1400" dirty="0" smtClean="0"/>
              <a:t>Сестра писала, что до 6 лет Саша своей тучностью, неповоротливостью и молчаливостью приводил иногда мать в отчаяние. Она почти насильно водила его гулять и заставляла бегать.</a:t>
            </a:r>
          </a:p>
          <a:p>
            <a:r>
              <a:rPr lang="ru-RU" sz="1400" dirty="0" smtClean="0"/>
              <a:t>Брат: «Страсть к поэзии проявилась в нем с первыми понятиями».</a:t>
            </a:r>
          </a:p>
          <a:p>
            <a:r>
              <a:rPr lang="ru-RU" sz="1400" dirty="0" smtClean="0"/>
              <a:t>Француз А. Боде вспоминал, что, бывало, Александр долго не заснет, когда уложат его спать. А когда спросят: «Что ты, Саша, не спишь?», то он отвечает: «Сочиняю стихи».</a:t>
            </a:r>
          </a:p>
          <a:p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323529" y="5805264"/>
            <a:ext cx="4464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Пушкин-ребенок. 1801-1802. Неизвестный художник. Масло, металлическая пластина. Москва. 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098" name="Picture 2" descr="C:\Documents and Settings\gvp\Рабочий стол\002 Пушкин в юности. Ок. 1815. С.Г. Чирик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332656"/>
            <a:ext cx="4858002" cy="6192687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5733256"/>
            <a:ext cx="446449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/>
              <a:t>Портрет А.С. Пушкина в юности. Художник</a:t>
            </a:r>
          </a:p>
          <a:p>
            <a:r>
              <a:rPr lang="ru-RU" sz="1500" b="1" dirty="0" smtClean="0"/>
              <a:t>Сергей Гаврилович </a:t>
            </a:r>
            <a:r>
              <a:rPr lang="ru-RU" sz="1500" b="1" dirty="0" err="1" smtClean="0"/>
              <a:t>Чириков</a:t>
            </a:r>
            <a:r>
              <a:rPr lang="ru-RU" sz="1500" b="1" dirty="0" smtClean="0"/>
              <a:t>. 1810-е. Бумага, акварель. Царское Село.</a:t>
            </a:r>
            <a:endParaRPr lang="ru-RU" sz="15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332657"/>
            <a:ext cx="3744416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Подростковый </a:t>
            </a:r>
            <a:r>
              <a:rPr lang="ru-RU" sz="1400" dirty="0" err="1" smtClean="0"/>
              <a:t>царскосельский</a:t>
            </a:r>
            <a:r>
              <a:rPr lang="ru-RU" sz="1400" dirty="0" smtClean="0"/>
              <a:t> портрет  написан С. Г. </a:t>
            </a:r>
            <a:r>
              <a:rPr lang="ru-RU" sz="1400" dirty="0" err="1" smtClean="0"/>
              <a:t>Чириковым</a:t>
            </a:r>
            <a:r>
              <a:rPr lang="ru-RU" sz="1400" dirty="0" smtClean="0"/>
              <a:t>, лицейским учителем рисования и гувернером. Мы видим задумчивого подростка лет 15-ти, с характерными чертами лица и серьезными глазами. </a:t>
            </a:r>
            <a:r>
              <a:rPr lang="ru-RU" sz="1400" dirty="0" err="1" smtClean="0"/>
              <a:t>Чирикову</a:t>
            </a:r>
            <a:r>
              <a:rPr lang="ru-RU" sz="1400" dirty="0" smtClean="0"/>
              <a:t> присуща некоторая примитивность письма, повторяющаяся в четырех дошедших до нас работах: прическа выглядит мертвым париком, руки толстоваты, кисти велики. Но в портрете видна  симпатия учителя к ученику.  В свою очередь </a:t>
            </a:r>
            <a:r>
              <a:rPr lang="ru-RU" sz="1400" dirty="0" err="1" smtClean="0"/>
              <a:t>Чириков</a:t>
            </a:r>
            <a:r>
              <a:rPr lang="ru-RU" sz="1400" dirty="0" smtClean="0"/>
              <a:t> был самым любимым наставником. Судя по одежде – ночная рубашка и халат – портрет  мог быть сделан в лазарете во время болезни. </a:t>
            </a:r>
          </a:p>
          <a:p>
            <a:r>
              <a:rPr lang="ru-RU" sz="1400" dirty="0" smtClean="0"/>
              <a:t>Каким  ощущал себя Пушкин в лицее и каким видели его окружающие? «Сущий бес в проказах,  сущая обезьяна лицом» – это сам Пушкин о себе. </a:t>
            </a:r>
            <a:endParaRPr lang="ru-RU" sz="1400" dirty="0" smtClean="0">
              <a:sym typeface="Wingdings" pitchFamily="2" charset="2"/>
            </a:endParaRPr>
          </a:p>
          <a:p>
            <a:r>
              <a:rPr lang="ru-RU" sz="1400" dirty="0" smtClean="0">
                <a:sym typeface="Wingdings" pitchFamily="2" charset="2"/>
              </a:rPr>
              <a:t>Поэзии предавался безгранично – это свидетельства друзей и наставников. </a:t>
            </a:r>
          </a:p>
          <a:p>
            <a:r>
              <a:rPr lang="ru-RU" sz="1400" dirty="0" smtClean="0">
                <a:sym typeface="Wingdings" pitchFamily="2" charset="2"/>
              </a:rPr>
              <a:t>В.А. Жуковский (1815): «Милое, живое творение! Это надежда нашей словесности. Нам всем надобно соединиться, чтобы помочь вырасти этому будущему гиганту, который всех нас перерастет».</a:t>
            </a:r>
          </a:p>
          <a:p>
            <a:r>
              <a:rPr lang="ru-RU" sz="1400" dirty="0" smtClean="0">
                <a:sym typeface="Wingdings" pitchFamily="2" charset="2"/>
              </a:rPr>
              <a:t>А пока этот «гигант» в лицее был прозван «обезьяною» и даже «смесью обезьяны с тигром», а также «мартышкой» (А.Грибоедов).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5122" name="Picture 2" descr="C:\Documents and Settings\gvp\Рабочий стол\003 Пушкин. 1822 Е.И. Гейтман. Грав. на меди.jpg"/>
          <p:cNvPicPr>
            <a:picLocks noChangeAspect="1" noChangeArrowheads="1"/>
          </p:cNvPicPr>
          <p:nvPr/>
        </p:nvPicPr>
        <p:blipFill>
          <a:blip r:embed="rId3" cstate="print"/>
          <a:srcRect t="-802"/>
          <a:stretch>
            <a:fillRect/>
          </a:stretch>
        </p:blipFill>
        <p:spPr bwMode="auto">
          <a:xfrm>
            <a:off x="323530" y="283029"/>
            <a:ext cx="4633104" cy="624231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5949280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А.С. Пушкин. Художник Егор Иванович </a:t>
            </a:r>
          </a:p>
          <a:p>
            <a:r>
              <a:rPr lang="ru-RU" sz="1600" b="1" dirty="0" smtClean="0"/>
              <a:t>(Георг-Иоанн) </a:t>
            </a:r>
            <a:r>
              <a:rPr lang="ru-RU" sz="1600" b="1" dirty="0" err="1" smtClean="0"/>
              <a:t>Гейтман</a:t>
            </a:r>
            <a:r>
              <a:rPr lang="ru-RU" sz="1600" b="1" dirty="0" smtClean="0"/>
              <a:t>. 1822. Гравюра на меди. СПб.</a:t>
            </a:r>
            <a:endParaRPr lang="ru-RU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332656"/>
            <a:ext cx="403244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Первое изображение Пушкина, которое увидели его читатели, была гравюра Е.И. </a:t>
            </a:r>
            <a:r>
              <a:rPr lang="ru-RU" sz="1500" dirty="0" err="1" smtClean="0"/>
              <a:t>Гейтмана</a:t>
            </a:r>
            <a:r>
              <a:rPr lang="en-US" sz="1500" dirty="0" smtClean="0"/>
              <a:t> (</a:t>
            </a:r>
            <a:r>
              <a:rPr lang="ru-RU" sz="1500" dirty="0" smtClean="0"/>
              <a:t>СПб.) по рисунку </a:t>
            </a:r>
            <a:r>
              <a:rPr lang="ru-RU" sz="1500" dirty="0" err="1" smtClean="0"/>
              <a:t>Чирикова</a:t>
            </a:r>
            <a:r>
              <a:rPr lang="ru-RU" sz="1500" dirty="0" smtClean="0"/>
              <a:t> для издания поэмы «Кавказский пленник». Издатели поместили в книгу юношеский портрет без согласия автора. Пушкин высказал свое отрицательное отношение, ведь нелепость ситуации была очевидна. 23-летний  поэт, имя которого уже тогда было известно даже в глухой провинции, впервые предстал перед публикой в виде отрока с экзотической наружностью арапчонка, опирающимся на пухлый кулачок. Сама работа </a:t>
            </a:r>
            <a:r>
              <a:rPr lang="ru-RU" sz="1500" dirty="0" err="1" smtClean="0"/>
              <a:t>Гейтмана</a:t>
            </a:r>
            <a:r>
              <a:rPr lang="ru-RU" sz="1500" dirty="0" smtClean="0"/>
              <a:t> сделана профессионально и элегантно. Она не полностью повторяет рисунок. Изображение живое, создан вдохновенный, романтический образ. Одеяние и поза напоминают известный портрет Байрона.</a:t>
            </a:r>
          </a:p>
          <a:p>
            <a:r>
              <a:rPr lang="ru-RU" sz="1500" dirty="0" smtClean="0"/>
              <a:t>Портрет не соответствовал внешности поэта, но вошел в историю и врезался в память многих поколений. Через 120 лет Марина Цветаева назовет  его портретом далекой африканской души Пушкина и еще спящей – поэтической, портретом в две дали – назад и вперед, портретом его крови и его грядущего гения.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8" y="0"/>
            <a:ext cx="9144000" cy="6875715"/>
          </a:xfrm>
          <a:prstGeom prst="rect">
            <a:avLst/>
          </a:prstGeom>
          <a:noFill/>
        </p:spPr>
      </p:pic>
      <p:pic>
        <p:nvPicPr>
          <p:cNvPr id="6146" name="Picture 2" descr="C:\Documents and Settings\gvp\Рабочий стол\004 Ж. Вивьен. Пушкин.jpg"/>
          <p:cNvPicPr>
            <a:picLocks noChangeAspect="1" noChangeArrowheads="1"/>
          </p:cNvPicPr>
          <p:nvPr/>
        </p:nvPicPr>
        <p:blipFill>
          <a:blip r:embed="rId3" cstate="print"/>
          <a:srcRect t="-1107"/>
          <a:stretch>
            <a:fillRect/>
          </a:stretch>
        </p:blipFill>
        <p:spPr bwMode="auto">
          <a:xfrm>
            <a:off x="323527" y="263598"/>
            <a:ext cx="4608513" cy="630303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6912" y="5892392"/>
            <a:ext cx="4635128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b="1" dirty="0" smtClean="0"/>
              <a:t>Портрет А.С. Пушкина. Художник Иосиф-</a:t>
            </a:r>
            <a:r>
              <a:rPr lang="ru-RU" sz="1500" b="1" dirty="0" err="1" smtClean="0"/>
              <a:t>Евстафий</a:t>
            </a:r>
            <a:r>
              <a:rPr lang="ru-RU" sz="1500" b="1" dirty="0" smtClean="0"/>
              <a:t> Вивьен де </a:t>
            </a:r>
            <a:r>
              <a:rPr lang="ru-RU" sz="1500" b="1" dirty="0" err="1" smtClean="0"/>
              <a:t>Шатобрен</a:t>
            </a:r>
            <a:r>
              <a:rPr lang="ru-RU" sz="1500" b="1" dirty="0" smtClean="0"/>
              <a:t>. 1826. Бумага, итальянский карандаш, белила. Москва.</a:t>
            </a:r>
            <a:endParaRPr lang="ru-RU" sz="15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476672"/>
            <a:ext cx="3960440" cy="59862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И.-Е. Вивьен – малоизвестный московский художник, родом из французских дворян, приехавших в Россию из Польши. </a:t>
            </a:r>
          </a:p>
          <a:p>
            <a:r>
              <a:rPr lang="ru-RU" sz="1500" dirty="0" smtClean="0"/>
              <a:t>Работа </a:t>
            </a:r>
            <a:r>
              <a:rPr lang="ru-RU" sz="1500" dirty="0" err="1" smtClean="0"/>
              <a:t>Вивьена</a:t>
            </a:r>
            <a:r>
              <a:rPr lang="ru-RU" sz="1500" dirty="0" smtClean="0"/>
              <a:t> – это небольшой камерный портрет, писан с натуры, выполнен просто, для близких. Молодой Пушкин  открыто и благожелательно смотрит прямо на зрителя. Больше таким мы его не увидим. С течением времени выражение лица становится  более замкнутым, сосредоточенным, смотрящим мимо нас. </a:t>
            </a:r>
          </a:p>
          <a:p>
            <a:r>
              <a:rPr lang="ru-RU" sz="1500" dirty="0" smtClean="0"/>
              <a:t>Вивьен сумел передать в портрете душевную мягкость, гармоничность, детскую незащищенность утонченной натуры Пушкина. Это Пушкин, только что вернувшийся из ссылки, с лучшими надеждами на будущее, триумфально встреченный Москвой. Каким увидели современники «нового» Пушкина?</a:t>
            </a:r>
          </a:p>
          <a:p>
            <a:r>
              <a:rPr lang="ru-RU" sz="1400" dirty="0" smtClean="0"/>
              <a:t>Впечатление писателя И.И. Лажечникова: «С любопытством смотрел я на эту небольшую, худенькую фигуру… На лице Пушкина написано, что у него тайного ничего нет. Разговаривая же с ним, замечаешь, что у него есть тайна – его прелестный ум и знания. Ни блесток, ни жеманства  в этом князе русских поэтов».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7170" name="Picture 2" descr="C:\Documents and Settings\gvp\Рабочий стол\Прижизненные портреты Пушкина\Портреты Пушкина. Картинки\005 Ж. Вивьен. Пушкин 1826 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31"/>
            <a:ext cx="4901558" cy="561664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11560" y="57332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5877272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Портрет А.С. Пушкина. И.-Е. Вивьен. 1826. Миниатюра на пластине слоновой кости. Москва.</a:t>
            </a:r>
            <a:endParaRPr lang="ru-RU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148064" y="404664"/>
            <a:ext cx="367240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Очень близок к рисунку </a:t>
            </a:r>
            <a:r>
              <a:rPr lang="ru-RU" dirty="0" err="1" smtClean="0"/>
              <a:t>Вивьена</a:t>
            </a:r>
            <a:r>
              <a:rPr lang="ru-RU" dirty="0" smtClean="0"/>
              <a:t> миниатюрный портрет Пушкина того же автора. Миниатюра выдержана в теплых желтовато-коричневых тонах. Нежность красок фона, небольшой наклон головы, взгляд, уходящий в пространство, меланхолическое, задумчивое и вместе с тем открытое выражение лица придают образу романтическое звучание. На миниатюре Пушкин выглядит еще моложе и простодушнее, чем на рисунке. Лицу Пушкина автор придает некое подобие улыбки или усмешки, едва уловимую тень переживания, чувства. Образ поэта трактован мягко и в то же время приподнято. Это один из самых обаятельных образов поэта.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8412" y="332656"/>
            <a:ext cx="3634068" cy="6324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1827 год явился вершиной славы Пушкина среди современников. В Москве портрет пишет Тропинин, в Петербурге – Кипренский. Это самые популярные изображения поэта.</a:t>
            </a:r>
          </a:p>
          <a:p>
            <a:r>
              <a:rPr lang="ru-RU" sz="1500" dirty="0" smtClean="0"/>
              <a:t>Камерность, теплота и уют портретов Тропинина снискали ему славу знаменитого русского портретиста («халатный живописец»). Пушкин по-домашнему, по-московски расслаблен, распахнут, неофициален. Ворот сорочки расстегнут, вокруг шеи небрежно перекинут платок, волосы несколько растрепаны. Таким поэт садился за рабочий стол, таким бывал наедине с друзьями. На правой руке – любимый «мистический перстень».</a:t>
            </a:r>
          </a:p>
          <a:p>
            <a:r>
              <a:rPr lang="ru-RU" sz="1500" dirty="0" smtClean="0"/>
              <a:t>Но это не бытовой портрет, Пушкин не приземлен, он прекрасен. Это творец, его взгляд сосредоточен и величав. Возможно, это момент вдохновения. Зная о чрезвычайной подвижности Пушкина и его неусидчивом характере, кажется, будто через миг он может встать и уйти.</a:t>
            </a:r>
          </a:p>
          <a:p>
            <a:r>
              <a:rPr lang="ru-RU" sz="1500" dirty="0" smtClean="0"/>
              <a:t>Одухотворенность и богатый внутренний мир Пушкина </a:t>
            </a:r>
            <a:r>
              <a:rPr lang="ru-RU" sz="1500" dirty="0" err="1" smtClean="0"/>
              <a:t>тропининского</a:t>
            </a:r>
            <a:r>
              <a:rPr lang="ru-RU" sz="1500" dirty="0" smtClean="0"/>
              <a:t> портрета вызывают восторги и любовь зрителей.</a:t>
            </a:r>
          </a:p>
        </p:txBody>
      </p:sp>
      <p:pic>
        <p:nvPicPr>
          <p:cNvPr id="5" name="Picture 2" descr="D:\Users\gvp\Documents\Прижизненные портреты Пушкина\Тропинин Пушкин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92795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63688" y="5733256"/>
            <a:ext cx="3487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А.С. Пушкин. Художник Василий Андреевич Тропинин. 1827. Москва.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Documents and Settings\gvp\Мои документы\Шаблоны и рамки1\Шаблон Пушкин12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666520" y="332656"/>
            <a:ext cx="3297967" cy="6817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/>
              <a:t>Задачей другого крупнейшего живописца эпохи, О.А. Кипренского, было показать в Пушкине прежде всего </a:t>
            </a:r>
            <a:r>
              <a:rPr lang="ru-RU" sz="1500" dirty="0" smtClean="0"/>
              <a:t>поэта. </a:t>
            </a:r>
            <a:r>
              <a:rPr lang="ru-RU" sz="1500" dirty="0"/>
              <a:t>Фигура музы придает символический </a:t>
            </a:r>
            <a:r>
              <a:rPr lang="ru-RU" sz="1500" dirty="0" smtClean="0"/>
              <a:t>смысл. Перед нами «гений поэзии».</a:t>
            </a:r>
            <a:endParaRPr lang="ru-RU" sz="1500" dirty="0"/>
          </a:p>
          <a:p>
            <a:r>
              <a:rPr lang="ru-RU" sz="1500" dirty="0" smtClean="0"/>
              <a:t>Петербургский тон в портрете: Пушкин подтянут, наглухо застегнут, официален. Современники отмечают гениальное проникновение </a:t>
            </a:r>
            <a:r>
              <a:rPr lang="ru-RU" sz="1500" dirty="0"/>
              <a:t>художника во внутренний мир поэта</a:t>
            </a:r>
            <a:r>
              <a:rPr lang="ru-RU" sz="1500" dirty="0" smtClean="0"/>
              <a:t>. Романтический, возвышенный образ, психологическая глубина – Поэт в момент высокого творческого преображения. Схвачено само вдохновенье, внутренний свет.</a:t>
            </a:r>
          </a:p>
          <a:p>
            <a:r>
              <a:rPr lang="ru-RU" sz="1500" dirty="0" smtClean="0"/>
              <a:t>Сам Пушкин высоко оценил работу Кипренского: </a:t>
            </a:r>
          </a:p>
          <a:p>
            <a:r>
              <a:rPr lang="ru-RU" sz="1500" dirty="0" smtClean="0"/>
              <a:t>«Себя как в зеркале я вижу,</a:t>
            </a:r>
          </a:p>
          <a:p>
            <a:r>
              <a:rPr lang="ru-RU" sz="1500" dirty="0" smtClean="0"/>
              <a:t>Но это зеркало мне льстит…».</a:t>
            </a:r>
          </a:p>
          <a:p>
            <a:r>
              <a:rPr lang="ru-RU" sz="1500" dirty="0" smtClean="0"/>
              <a:t> Ни </a:t>
            </a:r>
            <a:r>
              <a:rPr lang="ru-RU" sz="1500" dirty="0"/>
              <a:t>один из портретов, созданных </a:t>
            </a:r>
            <a:r>
              <a:rPr lang="ru-RU" sz="1500" dirty="0" smtClean="0"/>
              <a:t>после работ </a:t>
            </a:r>
            <a:r>
              <a:rPr lang="ru-RU" sz="1500" dirty="0" err="1" smtClean="0"/>
              <a:t>Тропинина</a:t>
            </a:r>
            <a:r>
              <a:rPr lang="ru-RU" sz="1500" dirty="0" smtClean="0"/>
              <a:t> и Кипренского, </a:t>
            </a:r>
            <a:r>
              <a:rPr lang="ru-RU" sz="1500" dirty="0"/>
              <a:t>нельзя поставить рядом </a:t>
            </a:r>
            <a:r>
              <a:rPr lang="ru-RU" sz="1500" dirty="0" smtClean="0"/>
              <a:t>по </a:t>
            </a:r>
            <a:r>
              <a:rPr lang="ru-RU" sz="1500" dirty="0"/>
              <a:t>глубине понимания образа Пушкина. </a:t>
            </a:r>
            <a:r>
              <a:rPr lang="ru-RU" sz="1500" dirty="0" smtClean="0"/>
              <a:t>Авторы </a:t>
            </a:r>
            <a:r>
              <a:rPr lang="ru-RU" sz="1500" dirty="0"/>
              <a:t>последующих </a:t>
            </a:r>
            <a:r>
              <a:rPr lang="ru-RU" sz="1500" dirty="0" smtClean="0"/>
              <a:t>изображений поэта невольно испытывали </a:t>
            </a:r>
            <a:r>
              <a:rPr lang="ru-RU" sz="1500" dirty="0"/>
              <a:t>на себе их </a:t>
            </a:r>
            <a:r>
              <a:rPr lang="ru-RU" sz="1500" dirty="0" smtClean="0"/>
              <a:t>влияние.</a:t>
            </a:r>
            <a:endParaRPr lang="ru-RU" sz="1500" dirty="0"/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2051" name="Picture 3" descr="D:\Users\gvp\Desktop\kiprenskiy-portret-pushkin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332656"/>
            <a:ext cx="5342994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7" y="5916094"/>
            <a:ext cx="46805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А.С. Пушкин. Художник Орест Адамович Кипренский. 1827. СПб.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3003</TotalTime>
  <Words>2018</Words>
  <Application>Microsoft Office PowerPoint</Application>
  <PresentationFormat>Экран (4:3)</PresentationFormat>
  <Paragraphs>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ВОСПОМИНАНИЕ  О ПУШКИНЕ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Библиотека им.А.С.Пушкина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Воспоминание о Пушкине</dc:title>
  <dc:creator>Ольга Н.П.</dc:creator>
  <cp:lastModifiedBy>Library</cp:lastModifiedBy>
  <cp:revision>175</cp:revision>
  <dcterms:created xsi:type="dcterms:W3CDTF">2014-11-24T13:08:10Z</dcterms:created>
  <dcterms:modified xsi:type="dcterms:W3CDTF">2015-02-09T07:38:29Z</dcterms:modified>
</cp:coreProperties>
</file>