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0" r:id="rId2"/>
    <p:sldId id="262" r:id="rId3"/>
    <p:sldId id="263" r:id="rId4"/>
    <p:sldId id="257" r:id="rId5"/>
    <p:sldId id="267" r:id="rId6"/>
    <p:sldId id="258" r:id="rId7"/>
    <p:sldId id="266" r:id="rId8"/>
    <p:sldId id="268" r:id="rId9"/>
    <p:sldId id="259" r:id="rId10"/>
    <p:sldId id="269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1ED2E0-7361-4396-9B89-883A55CA3CB3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238DD3-C125-4611-8B92-0ECA43753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Requires="p14">
      <p:transition spd="slow" p14:dur="2500" advClick="0" advTm="3584">
        <p14:reveal/>
      </p:transition>
    </mc:Choice>
    <mc:Fallback>
      <p:transition spd="slow" advClick="0" advTm="3584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ushkin.kubannet.r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«Ваш помощник  электронный каталог»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" t="13242" r="1781" b="21734"/>
          <a:stretch/>
        </p:blipFill>
        <p:spPr bwMode="auto">
          <a:xfrm>
            <a:off x="899592" y="548680"/>
            <a:ext cx="7091464" cy="3783227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</p:spTree>
    <p:extLst>
      <p:ext uri="{BB962C8B-B14F-4D97-AF65-F5344CB8AC3E}">
        <p14:creationId xmlns:p14="http://schemas.microsoft.com/office/powerpoint/2010/main" val="1123799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2003">
        <p14:reveal/>
      </p:transition>
    </mc:Choice>
    <mc:Fallback>
      <p:transition spd="slow" advClick="0" advTm="20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7" b="5140"/>
          <a:stretch/>
        </p:blipFill>
        <p:spPr bwMode="auto">
          <a:xfrm>
            <a:off x="546899" y="1124744"/>
            <a:ext cx="8050202" cy="525671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404664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В каком отделе находится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книга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772816"/>
            <a:ext cx="6480720" cy="1224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accent6"/>
                </a:solidFill>
              </a:rPr>
              <a:t>ЧЗ</a:t>
            </a:r>
            <a:r>
              <a:rPr lang="ru-RU" sz="1200" b="1" dirty="0">
                <a:solidFill>
                  <a:schemeClr val="tx1"/>
                </a:solidFill>
              </a:rPr>
              <a:t> – отдел читального зала, </a:t>
            </a:r>
            <a:r>
              <a:rPr lang="ru-RU" sz="1200" b="1" dirty="0">
                <a:solidFill>
                  <a:srgbClr val="FF0000"/>
                </a:solidFill>
              </a:rPr>
              <a:t>КО</a:t>
            </a:r>
            <a:r>
              <a:rPr lang="ru-RU" sz="1200" b="1" dirty="0">
                <a:solidFill>
                  <a:schemeClr val="tx1"/>
                </a:solidFill>
              </a:rPr>
              <a:t> – отдел краеведения, </a:t>
            </a:r>
            <a:r>
              <a:rPr lang="ru-RU" sz="1200" b="1" dirty="0">
                <a:solidFill>
                  <a:srgbClr val="FF0000"/>
                </a:solidFill>
              </a:rPr>
              <a:t>АБ</a:t>
            </a:r>
            <a:r>
              <a:rPr lang="ru-RU" sz="1200" b="1" dirty="0">
                <a:solidFill>
                  <a:schemeClr val="tx1"/>
                </a:solidFill>
              </a:rPr>
              <a:t> – отдел городского абонемента, </a:t>
            </a:r>
            <a:r>
              <a:rPr lang="ru-RU" sz="1200" b="1" dirty="0">
                <a:solidFill>
                  <a:srgbClr val="FF0000"/>
                </a:solidFill>
              </a:rPr>
              <a:t>ПТЛ</a:t>
            </a:r>
            <a:r>
              <a:rPr lang="ru-RU" sz="1200" b="1" dirty="0">
                <a:solidFill>
                  <a:schemeClr val="tx1"/>
                </a:solidFill>
              </a:rPr>
              <a:t> – сектор патентно-технической литературы, </a:t>
            </a:r>
            <a:r>
              <a:rPr lang="ru-RU" sz="1200" b="1" dirty="0">
                <a:solidFill>
                  <a:srgbClr val="FF0000"/>
                </a:solidFill>
              </a:rPr>
              <a:t>КХ</a:t>
            </a:r>
            <a:r>
              <a:rPr lang="ru-RU" sz="1200" b="1" dirty="0">
                <a:solidFill>
                  <a:schemeClr val="tx1"/>
                </a:solidFill>
              </a:rPr>
              <a:t> – отдел основного </a:t>
            </a:r>
            <a:r>
              <a:rPr lang="ru-RU" sz="1200" b="1" dirty="0" err="1">
                <a:solidFill>
                  <a:schemeClr val="tx1"/>
                </a:solidFill>
              </a:rPr>
              <a:t>книгохранения</a:t>
            </a:r>
            <a:r>
              <a:rPr lang="ru-RU" sz="1200" b="1" dirty="0">
                <a:solidFill>
                  <a:schemeClr val="tx1"/>
                </a:solidFill>
              </a:rPr>
              <a:t>, </a:t>
            </a:r>
            <a:r>
              <a:rPr lang="ru-RU" sz="1200" b="1" dirty="0">
                <a:solidFill>
                  <a:srgbClr val="FF0000"/>
                </a:solidFill>
              </a:rPr>
              <a:t>ИО</a:t>
            </a:r>
            <a:r>
              <a:rPr lang="ru-RU" sz="1200" b="1" dirty="0">
                <a:solidFill>
                  <a:schemeClr val="tx1"/>
                </a:solidFill>
              </a:rPr>
              <a:t> – отдел литературы по искусству, </a:t>
            </a:r>
            <a:r>
              <a:rPr lang="ru-RU" sz="1200" b="1" dirty="0">
                <a:solidFill>
                  <a:srgbClr val="FF0000"/>
                </a:solidFill>
              </a:rPr>
              <a:t>ПЦПИ</a:t>
            </a:r>
            <a:r>
              <a:rPr lang="ru-RU" sz="1200" b="1" dirty="0">
                <a:solidFill>
                  <a:schemeClr val="tx1"/>
                </a:solidFill>
              </a:rPr>
              <a:t> - публичный центр </a:t>
            </a:r>
            <a:r>
              <a:rPr lang="ru-RU" sz="1200" b="1" dirty="0" smtClean="0">
                <a:solidFill>
                  <a:schemeClr val="tx1"/>
                </a:solidFill>
              </a:rPr>
              <a:t>правовой информации, </a:t>
            </a:r>
            <a:r>
              <a:rPr lang="ru-RU" sz="1200" b="1" dirty="0">
                <a:solidFill>
                  <a:srgbClr val="FF0000"/>
                </a:solidFill>
              </a:rPr>
              <a:t>НОТ</a:t>
            </a:r>
            <a:r>
              <a:rPr lang="ru-RU" sz="1200" b="1" dirty="0">
                <a:solidFill>
                  <a:schemeClr val="tx1"/>
                </a:solidFill>
              </a:rPr>
              <a:t>- отдел нотных изданий и </a:t>
            </a:r>
            <a:r>
              <a:rPr lang="ru-RU" sz="1200" b="1" dirty="0" smtClean="0">
                <a:solidFill>
                  <a:schemeClr val="tx1"/>
                </a:solidFill>
              </a:rPr>
              <a:t>звукозаписей, </a:t>
            </a:r>
            <a:r>
              <a:rPr lang="ru-RU" sz="1200" b="1" dirty="0">
                <a:solidFill>
                  <a:srgbClr val="FF0000"/>
                </a:solidFill>
              </a:rPr>
              <a:t>ИБО</a:t>
            </a:r>
            <a:r>
              <a:rPr lang="ru-RU" sz="1200" b="1" dirty="0">
                <a:solidFill>
                  <a:schemeClr val="tx1"/>
                </a:solidFill>
              </a:rPr>
              <a:t> – информационно-библиографический отдел, </a:t>
            </a:r>
            <a:r>
              <a:rPr lang="ru-RU" sz="1200" b="1" dirty="0" smtClean="0">
                <a:solidFill>
                  <a:srgbClr val="FF0000"/>
                </a:solidFill>
              </a:rPr>
              <a:t>РФ</a:t>
            </a:r>
            <a:r>
              <a:rPr lang="ru-RU" sz="1200" b="1" dirty="0" smtClean="0">
                <a:solidFill>
                  <a:schemeClr val="tx1"/>
                </a:solidFill>
              </a:rPr>
              <a:t> - </a:t>
            </a:r>
            <a:r>
              <a:rPr lang="ru-RU" sz="1200" b="1" dirty="0">
                <a:solidFill>
                  <a:schemeClr val="tx1"/>
                </a:solidFill>
              </a:rPr>
              <a:t>отдел редкой книги, </a:t>
            </a:r>
            <a:r>
              <a:rPr lang="ru-RU" sz="1200" b="1" dirty="0">
                <a:solidFill>
                  <a:srgbClr val="FF0000"/>
                </a:solidFill>
              </a:rPr>
              <a:t>ОИЛ</a:t>
            </a:r>
            <a:r>
              <a:rPr lang="ru-RU" sz="1200" b="1" dirty="0">
                <a:solidFill>
                  <a:schemeClr val="tx1"/>
                </a:solidFill>
              </a:rPr>
              <a:t> - отдел литературы на иностранных языках.</a:t>
            </a:r>
          </a:p>
        </p:txBody>
      </p:sp>
      <p:sp>
        <p:nvSpPr>
          <p:cNvPr id="7" name="Стрелка вниз 6"/>
          <p:cNvSpPr/>
          <p:nvPr/>
        </p:nvSpPr>
        <p:spPr>
          <a:xfrm rot="2156399">
            <a:off x="2923682" y="2902444"/>
            <a:ext cx="60787" cy="1180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24283" y="3988258"/>
            <a:ext cx="216024" cy="19107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665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9629">
        <p14:reveal/>
      </p:transition>
    </mc:Choice>
    <mc:Fallback>
      <p:transition spd="slow" advClick="0" advTm="96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8280920" cy="6048672"/>
          </a:xfrm>
          <a:ln>
            <a:noFill/>
          </a:ln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/>
              <a:t>С электронным каталогом можно </a:t>
            </a:r>
            <a:r>
              <a:rPr lang="ru-RU" dirty="0" smtClean="0"/>
              <a:t>работать </a:t>
            </a:r>
            <a:r>
              <a:rPr lang="ru-RU" dirty="0"/>
              <a:t>как </a:t>
            </a:r>
            <a:r>
              <a:rPr lang="ru-RU" dirty="0" err="1" smtClean="0"/>
              <a:t>удаленно,так</a:t>
            </a:r>
            <a:r>
              <a:rPr lang="ru-RU" dirty="0" smtClean="0"/>
              <a:t> </a:t>
            </a:r>
            <a:r>
              <a:rPr lang="ru-RU" dirty="0"/>
              <a:t>и в стенах библиотеки - поиск возможен с любого устройства ККУНБ им. </a:t>
            </a:r>
            <a:r>
              <a:rPr lang="ru-RU" dirty="0" smtClean="0"/>
              <a:t>А. С. Пушкина</a:t>
            </a:r>
            <a:r>
              <a:rPr lang="ru-RU" dirty="0"/>
              <a:t>. </a:t>
            </a:r>
            <a:endParaRPr lang="ru-RU" dirty="0" smtClean="0"/>
          </a:p>
          <a:p>
            <a:pPr marL="45720" indent="0">
              <a:buNone/>
            </a:pPr>
            <a:r>
              <a:rPr lang="ru-RU" sz="2000" dirty="0" smtClean="0"/>
              <a:t>Наряду </a:t>
            </a:r>
            <a:r>
              <a:rPr lang="ru-RU" sz="2000" dirty="0"/>
              <a:t>с электронным каталогом вы можете воспользоваться и  тра­ди­ци­онн­ым кар­точ­ным, при правильном пользовании </a:t>
            </a:r>
            <a:r>
              <a:rPr lang="ru-RU" sz="2000" dirty="0" smtClean="0"/>
              <a:t>которым </a:t>
            </a:r>
            <a:r>
              <a:rPr lang="ru-RU" sz="2000" dirty="0"/>
              <a:t>можно найти максимально полную информацию даже по самой узкой специализации.  Поиск в этом каталоге требует определенных навыков, умения и знания классификаций. Поэтому для быстрой и эффективной работы вы всегда можете обратиться за консультацией к дежурному библиографу.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60" b="6162"/>
          <a:stretch/>
        </p:blipFill>
        <p:spPr>
          <a:xfrm>
            <a:off x="1247772" y="3573016"/>
            <a:ext cx="6768752" cy="3205264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899223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16289">
        <p14:reveal/>
      </p:transition>
    </mc:Choice>
    <mc:Fallback>
      <p:transition spd="slow" advClick="0" advTm="1628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4437112"/>
            <a:ext cx="8208912" cy="882119"/>
          </a:xfrm>
        </p:spPr>
        <p:txBody>
          <a:bodyPr>
            <a:noAutofit/>
          </a:bodyPr>
          <a:lstStyle/>
          <a:p>
            <a:pPr algn="ctr"/>
            <a:r>
              <a:rPr lang="ru-RU" sz="1600" i="1" dirty="0" smtClean="0"/>
              <a:t>Обращаем ваше внимание: </a:t>
            </a:r>
            <a:r>
              <a:rPr lang="ru-RU" sz="1600" i="1" dirty="0"/>
              <a:t>на электронный </a:t>
            </a:r>
            <a:r>
              <a:rPr lang="ru-RU" sz="1600" i="1" dirty="0" smtClean="0"/>
              <a:t>каталог можно перейти через наши страницы в социальных сетях </a:t>
            </a:r>
            <a:r>
              <a:rPr lang="en-US" sz="1600" i="1" dirty="0" smtClean="0"/>
              <a:t>VK</a:t>
            </a:r>
            <a:r>
              <a:rPr lang="ru-RU" sz="1600" i="1" dirty="0" smtClean="0"/>
              <a:t>, </a:t>
            </a:r>
            <a:r>
              <a:rPr lang="en-US" sz="1600" i="1" dirty="0" smtClean="0"/>
              <a:t>Instagram</a:t>
            </a:r>
            <a:r>
              <a:rPr lang="ru-RU" sz="1600" i="1" dirty="0" smtClean="0"/>
              <a:t>, </a:t>
            </a:r>
            <a:r>
              <a:rPr lang="en-US" sz="1600" i="1" dirty="0" smtClean="0"/>
              <a:t>Facebook</a:t>
            </a:r>
            <a:r>
              <a:rPr lang="ru-RU" sz="1600" i="1" dirty="0"/>
              <a:t> </a:t>
            </a:r>
            <a:r>
              <a:rPr lang="ru-RU" sz="1600" i="1" dirty="0" smtClean="0"/>
              <a:t>по прямой ссылке в профиле.</a:t>
            </a:r>
            <a:endParaRPr lang="en-US" sz="1600" i="1" dirty="0" smtClean="0"/>
          </a:p>
          <a:p>
            <a:pPr algn="ctr"/>
            <a:r>
              <a:rPr lang="ru-RU" sz="1600" dirty="0" smtClean="0"/>
              <a:t> Найти нас можно по </a:t>
            </a:r>
            <a:r>
              <a:rPr lang="ru-RU" sz="1600" dirty="0" err="1" smtClean="0"/>
              <a:t>хэштегу</a:t>
            </a:r>
            <a:r>
              <a:rPr lang="ru-RU" sz="1600" dirty="0" smtClean="0"/>
              <a:t> 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#</a:t>
            </a:r>
            <a:r>
              <a:rPr lang="en-US" sz="16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pushkinka_krd</a:t>
            </a:r>
            <a:endParaRPr lang="ru-RU" sz="1600" dirty="0"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237528"/>
            <a:ext cx="42484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Преимущество электронного каталога – это прежде всего удобство и быстрота поиска книг, подбор литературы за определенный период, составление библиографических описаний и возможность сократить время вашего обслуживания в нашей библиотеке.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45" y="5562799"/>
            <a:ext cx="2864882" cy="129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37528"/>
            <a:ext cx="2436290" cy="398356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7528"/>
            <a:ext cx="2160240" cy="224399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45" y="5576424"/>
            <a:ext cx="2864882" cy="129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824767"/>
            <a:ext cx="2895600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475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10103">
        <p14:reveal/>
      </p:transition>
    </mc:Choice>
    <mc:Fallback>
      <p:transition spd="slow" advClick="0" advTm="101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842493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Уважаемые читатели!</a:t>
            </a:r>
          </a:p>
          <a:p>
            <a:pPr algn="ctr"/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Электронный каталог – это удобный и современный инструмент для поиска документов из фонда библиотеки.</a:t>
            </a:r>
          </a:p>
          <a:p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Перед вами - своеобразная пошаговая инструкция. Её цель - помочь вам  стать уверенными пользователями электронного каталога, получить представление об основных алгоритмах поиска библиографической информации.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587727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Электронный каталог – это просто! 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9605">
        <p14:reveal/>
      </p:transition>
    </mc:Choice>
    <mc:Fallback>
      <p:transition spd="slow" advClick="0" advTm="960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7851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Для работы с электронным каталогом Краснодарской краевой универсальной научной библиотеки им. А.С. Пушкина необходимо выйти на страницу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web-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сайта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http://pushkin.kubannet.ru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/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94" y="1268760"/>
            <a:ext cx="7536011" cy="5407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376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5521">
        <p14:reveal/>
      </p:transition>
    </mc:Choice>
    <mc:Fallback>
      <p:transition spd="slow" advClick="0" advTm="552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1" b="4773"/>
          <a:stretch/>
        </p:blipFill>
        <p:spPr bwMode="auto">
          <a:xfrm>
            <a:off x="285403" y="332656"/>
            <a:ext cx="8573193" cy="6192688"/>
          </a:xfrm>
          <a:prstGeom prst="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66382" y="3678958"/>
            <a:ext cx="1011237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2779924" y="3246364"/>
            <a:ext cx="3584151" cy="1478780"/>
            <a:chOff x="2779924" y="3246364"/>
            <a:chExt cx="3584151" cy="140721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779924" y="4257603"/>
              <a:ext cx="3584151" cy="39597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1"/>
                  </a:solidFill>
                </a:rPr>
                <a:t>Необходимо выбрать библиотеку, в которой вы хотите осуществить поиск</a:t>
              </a:r>
              <a:endParaRPr lang="ru-RU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066383" y="3678958"/>
              <a:ext cx="1011237" cy="146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066384" y="3678958"/>
              <a:ext cx="1011237" cy="146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0338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2800">
        <p14:reveal/>
      </p:transition>
    </mc:Choice>
    <mc:Fallback>
      <p:transition spd="slow" advClick="0" advTm="28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" t="13273" r="4162" b="10879"/>
          <a:stretch/>
        </p:blipFill>
        <p:spPr bwMode="auto">
          <a:xfrm>
            <a:off x="395536" y="476672"/>
            <a:ext cx="8451286" cy="547228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21105" y="3501008"/>
            <a:ext cx="4572000" cy="351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Если вы знаете автора или название книги – отлично! 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4463988" y="3852271"/>
            <a:ext cx="45719" cy="5848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261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3">
        <p14:reveal/>
      </p:transition>
    </mc:Choice>
    <mc:Fallback>
      <p:transition spd="slow" advClick="0" advTm="40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29" r="1683" b="4879"/>
          <a:stretch/>
        </p:blipFill>
        <p:spPr bwMode="auto">
          <a:xfrm>
            <a:off x="364274" y="260648"/>
            <a:ext cx="8415451" cy="6048672"/>
          </a:xfrm>
          <a:prstGeom prst="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2276">
            <a:off x="4244231" y="3089363"/>
            <a:ext cx="121706" cy="160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Блок-схема: процесс 2"/>
          <p:cNvSpPr/>
          <p:nvPr/>
        </p:nvSpPr>
        <p:spPr>
          <a:xfrm>
            <a:off x="2281619" y="2564904"/>
            <a:ext cx="5976664" cy="936104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 smtClean="0">
                <a:solidFill>
                  <a:schemeClr val="tx1"/>
                </a:solidFill>
              </a:rPr>
              <a:t>Поиск может осуществляться и по ключевым словам или усечённому названию. Например, если вам нужна книга Галины Шаховой «Улицы Краснодара рассказывают», то в строке «заглавие» достаточно ввести «Улицы Краснодара». 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452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6641">
        <p14:reveal/>
      </p:transition>
    </mc:Choice>
    <mc:Fallback>
      <p:transition spd="slow" advClick="0" advTm="66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047381">
            <a:off x="4090770" y="3241377"/>
            <a:ext cx="56851" cy="16011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552874" flipH="1">
            <a:off x="4016142" y="3243371"/>
            <a:ext cx="61275" cy="10964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7" r="1621" b="5222"/>
          <a:stretch/>
        </p:blipFill>
        <p:spPr bwMode="auto">
          <a:xfrm>
            <a:off x="439565" y="667361"/>
            <a:ext cx="8264869" cy="552327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79" y="2492896"/>
            <a:ext cx="5760640" cy="8031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Поиск по рубрике. Для этого в </a:t>
            </a:r>
            <a:r>
              <a:rPr lang="ru-RU" sz="1200" b="1" dirty="0">
                <a:solidFill>
                  <a:schemeClr val="tx1"/>
                </a:solidFill>
              </a:rPr>
              <a:t>поле «рубрика» </a:t>
            </a:r>
            <a:r>
              <a:rPr lang="ru-RU" sz="1200" b="1" dirty="0" smtClean="0">
                <a:solidFill>
                  <a:schemeClr val="tx1"/>
                </a:solidFill>
              </a:rPr>
              <a:t>введите </a:t>
            </a:r>
            <a:r>
              <a:rPr lang="ru-RU" sz="1200" b="1" dirty="0">
                <a:solidFill>
                  <a:schemeClr val="tx1"/>
                </a:solidFill>
              </a:rPr>
              <a:t>общую </a:t>
            </a:r>
            <a:r>
              <a:rPr lang="ru-RU" sz="1200" b="1" dirty="0" smtClean="0">
                <a:solidFill>
                  <a:schemeClr val="tx1"/>
                </a:solidFill>
              </a:rPr>
              <a:t>тему </a:t>
            </a:r>
            <a:endParaRPr lang="ru-RU" sz="1200" b="1" dirty="0">
              <a:solidFill>
                <a:schemeClr val="tx1"/>
              </a:solidFill>
            </a:endParaRPr>
          </a:p>
          <a:p>
            <a:r>
              <a:rPr lang="ru-RU" sz="1200" b="1" dirty="0" smtClean="0">
                <a:solidFill>
                  <a:schemeClr val="tx1"/>
                </a:solidFill>
              </a:rPr>
              <a:t>(</a:t>
            </a:r>
            <a:r>
              <a:rPr lang="ru-RU" sz="1200" b="1" dirty="0">
                <a:solidFill>
                  <a:schemeClr val="tx1"/>
                </a:solidFill>
              </a:rPr>
              <a:t>например, </a:t>
            </a:r>
            <a:r>
              <a:rPr lang="ru-RU" sz="1200" b="1" dirty="0" smtClean="0">
                <a:solidFill>
                  <a:schemeClr val="tx1"/>
                </a:solidFill>
              </a:rPr>
              <a:t>история, детские болезни, </a:t>
            </a:r>
            <a:r>
              <a:rPr lang="ru-RU" sz="1200" b="1" dirty="0">
                <a:solidFill>
                  <a:schemeClr val="tx1"/>
                </a:solidFill>
              </a:rPr>
              <a:t>римское право, экономика Краснодарского края, достопримечательности, электронные библиотеки, писатели Кубани и т.д</a:t>
            </a:r>
            <a:r>
              <a:rPr lang="ru-RU" sz="1200" b="1" dirty="0" smtClean="0">
                <a:solidFill>
                  <a:schemeClr val="tx1"/>
                </a:solidFill>
              </a:rPr>
              <a:t>.)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665842">
            <a:off x="2442410" y="3292087"/>
            <a:ext cx="111286" cy="15652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246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6394">
        <p14:reveal/>
      </p:transition>
    </mc:Choice>
    <mc:Fallback>
      <p:transition spd="slow" advClick="0" advTm="639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 t="12518" r="3961" b="5162"/>
          <a:stretch/>
        </p:blipFill>
        <p:spPr bwMode="auto">
          <a:xfrm>
            <a:off x="500080" y="476672"/>
            <a:ext cx="8143839" cy="5904656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76258" y="2780928"/>
            <a:ext cx="4680520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Сортировка по году </a:t>
            </a:r>
            <a:r>
              <a:rPr lang="ru-RU" sz="1200" b="1" dirty="0">
                <a:solidFill>
                  <a:schemeClr val="tx1"/>
                </a:solidFill>
              </a:rPr>
              <a:t>издания </a:t>
            </a:r>
            <a:r>
              <a:rPr lang="ru-RU" sz="1200" b="1" dirty="0" smtClean="0">
                <a:solidFill>
                  <a:schemeClr val="tx1"/>
                </a:solidFill>
              </a:rPr>
              <a:t>позволяет подобрать литературу за определенный период времени.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1000784">
            <a:off x="2812045" y="3263059"/>
            <a:ext cx="90010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771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5023">
        <p14:reveal/>
      </p:transition>
    </mc:Choice>
    <mc:Fallback>
      <p:transition spd="slow" advClick="0" advTm="5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2" r="1656" b="5202"/>
          <a:stretch/>
        </p:blipFill>
        <p:spPr bwMode="auto">
          <a:xfrm>
            <a:off x="373597" y="620688"/>
            <a:ext cx="8302860" cy="5760639"/>
          </a:xfrm>
          <a:prstGeom prst="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1251">
            <a:off x="4237397" y="2935183"/>
            <a:ext cx="1159063" cy="745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53545" y="1268760"/>
            <a:ext cx="5918855" cy="16935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 smtClean="0">
                <a:solidFill>
                  <a:schemeClr val="tx1"/>
                </a:solidFill>
              </a:rPr>
              <a:t>Библиографическую карточку можно скопировать и распечатать или переписать. При написании шифра книги, будьте внимательны, ведь именно он </a:t>
            </a:r>
            <a:r>
              <a:rPr lang="ru-RU" sz="1200" b="1" dirty="0">
                <a:solidFill>
                  <a:schemeClr val="tx1"/>
                </a:solidFill>
              </a:rPr>
              <a:t>указывает место ее хранения в библио­течном </a:t>
            </a:r>
            <a:r>
              <a:rPr lang="ru-RU" sz="1200" b="1" dirty="0" smtClean="0">
                <a:solidFill>
                  <a:schemeClr val="tx1"/>
                </a:solidFill>
              </a:rPr>
              <a:t>фонде. </a:t>
            </a:r>
          </a:p>
          <a:p>
            <a:pPr algn="just"/>
            <a:r>
              <a:rPr lang="ru-RU" sz="1200" b="1" dirty="0" smtClean="0">
                <a:solidFill>
                  <a:srgbClr val="0070C0"/>
                </a:solidFill>
              </a:rPr>
              <a:t>Если книга находится в отделе основного </a:t>
            </a:r>
            <a:r>
              <a:rPr lang="ru-RU" sz="1200" b="1" dirty="0" err="1" smtClean="0">
                <a:solidFill>
                  <a:srgbClr val="0070C0"/>
                </a:solidFill>
              </a:rPr>
              <a:t>книгохранения</a:t>
            </a:r>
            <a:r>
              <a:rPr lang="ru-RU" sz="1200" b="1" dirty="0">
                <a:solidFill>
                  <a:srgbClr val="0070C0"/>
                </a:solidFill>
              </a:rPr>
              <a:t> </a:t>
            </a:r>
            <a:r>
              <a:rPr lang="ru-RU" sz="1200" b="1" dirty="0" smtClean="0">
                <a:solidFill>
                  <a:srgbClr val="0070C0"/>
                </a:solidFill>
              </a:rPr>
              <a:t>(КХ), тогда потребуется оформить читательское требование на получение литературы.</a:t>
            </a:r>
          </a:p>
          <a:p>
            <a:pPr algn="just"/>
            <a:r>
              <a:rPr lang="ru-RU" sz="1200" b="1" i="1" dirty="0" smtClean="0">
                <a:solidFill>
                  <a:schemeClr val="tx1"/>
                </a:solidFill>
              </a:rPr>
              <a:t>Используйте библиографическую карточку </a:t>
            </a:r>
            <a:r>
              <a:rPr lang="ru-RU" sz="1200" b="1" i="1" dirty="0">
                <a:solidFill>
                  <a:schemeClr val="tx1"/>
                </a:solidFill>
              </a:rPr>
              <a:t>в библиотеке при заказе </a:t>
            </a:r>
            <a:r>
              <a:rPr lang="ru-RU" sz="1200" b="1" i="1" dirty="0" smtClean="0">
                <a:solidFill>
                  <a:schemeClr val="tx1"/>
                </a:solidFill>
              </a:rPr>
              <a:t>литературы</a:t>
            </a:r>
            <a:r>
              <a:rPr lang="ru-RU" sz="1200" b="1" i="1" dirty="0">
                <a:solidFill>
                  <a:schemeClr val="tx1"/>
                </a:solidFill>
              </a:rPr>
              <a:t> </a:t>
            </a:r>
            <a:r>
              <a:rPr lang="ru-RU" sz="1200" b="1" i="1" dirty="0" smtClean="0">
                <a:solidFill>
                  <a:schemeClr val="tx1"/>
                </a:solidFill>
              </a:rPr>
              <a:t>- это облегчит поиск книги и сократит время вашего обслуживания.</a:t>
            </a:r>
          </a:p>
        </p:txBody>
      </p:sp>
    </p:spTree>
    <p:extLst>
      <p:ext uri="{BB962C8B-B14F-4D97-AF65-F5344CB8AC3E}">
        <p14:creationId xmlns:p14="http://schemas.microsoft.com/office/powerpoint/2010/main" val="2979722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15392">
        <p14:reveal/>
      </p:transition>
    </mc:Choice>
    <mc:Fallback>
      <p:transition spd="slow" advClick="0" advTm="1539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2292</TotalTime>
  <Words>476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«Ваш помощник  электронный каталог»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Библиотека им.А.С.Пушкмна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Library</dc:creator>
  <cp:lastModifiedBy>Library</cp:lastModifiedBy>
  <cp:revision>92</cp:revision>
  <dcterms:created xsi:type="dcterms:W3CDTF">2019-03-07T09:26:58Z</dcterms:created>
  <dcterms:modified xsi:type="dcterms:W3CDTF">2019-03-26T08:21:55Z</dcterms:modified>
</cp:coreProperties>
</file>