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57" r:id="rId2"/>
    <p:sldId id="259" r:id="rId3"/>
    <p:sldId id="258" r:id="rId4"/>
    <p:sldId id="276" r:id="rId5"/>
    <p:sldId id="263" r:id="rId6"/>
    <p:sldId id="277" r:id="rId7"/>
    <p:sldId id="262" r:id="rId8"/>
    <p:sldId id="260" r:id="rId9"/>
    <p:sldId id="270" r:id="rId10"/>
    <p:sldId id="266" r:id="rId11"/>
    <p:sldId id="269" r:id="rId12"/>
    <p:sldId id="268" r:id="rId13"/>
    <p:sldId id="267" r:id="rId14"/>
    <p:sldId id="274" r:id="rId15"/>
    <p:sldId id="273" r:id="rId16"/>
    <p:sldId id="272" r:id="rId17"/>
    <p:sldId id="275" r:id="rId18"/>
    <p:sldId id="271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341C2FD-ABDC-4FE5-8829-A7F4DB3B6AFA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7A2F0CA-966E-4400-9A78-AAF874C382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489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8CFEDA32-58B9-4883-A945-A180CAC4475E}" type="slidenum">
              <a:rPr lang="ru-RU" altLang="ru-RU" smtClean="0">
                <a:latin typeface="Arial" charset="0"/>
              </a:rPr>
              <a:pPr>
                <a:spcBef>
                  <a:spcPct val="0"/>
                </a:spcBef>
              </a:pPr>
              <a:t>1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A3B8AE6-90B2-45C6-A34A-B794DB5C1BC8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76558BC3-BD97-4100-86C6-9C1B2BF26DF0}" type="slidenum">
              <a:rPr lang="ru-RU" altLang="ru-RU" smtClean="0"/>
              <a:pPr/>
              <a:t>14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9B8B8F-1BE9-4325-9E2F-806458B45C35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9A54C3-7A5C-4BC3-AD9A-EAA828B4FF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851790"/>
      </p:ext>
    </p:extLst>
  </p:cSld>
  <p:clrMapOvr>
    <a:masterClrMapping/>
  </p:clrMapOvr>
  <p:transition spd="slow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3AE07-53E1-40B9-B996-D70316608D86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CBA14-9C0F-46C9-BE81-C19A36F5F7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4113163"/>
      </p:ext>
    </p:extLst>
  </p:cSld>
  <p:clrMapOvr>
    <a:masterClrMapping/>
  </p:clrMapOvr>
  <p:transition spd="slow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09F63-5B97-43E4-9D61-AD6A2C32A5D8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B35F6-B5ED-4609-92E4-24DD11179D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3754224"/>
      </p:ext>
    </p:extLst>
  </p:cSld>
  <p:clrMapOvr>
    <a:masterClrMapping/>
  </p:clrMapOvr>
  <p:transition spd="slow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E0B99-955C-4A9C-8228-99884A767F34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A3839-D3DF-4C6D-94C0-D9DB26C1AE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2895827"/>
      </p:ext>
    </p:extLst>
  </p:cSld>
  <p:clrMapOvr>
    <a:masterClrMapping/>
  </p:clrMapOvr>
  <p:transition spd="slow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D2DF09-C5D2-4E18-9114-9FCB762F907F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B3562EE-AFB7-44BA-BBB8-6F6C9851C7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4626768"/>
      </p:ext>
    </p:extLst>
  </p:cSld>
  <p:clrMapOvr>
    <a:masterClrMapping/>
  </p:clrMapOvr>
  <p:transition spd="slow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05AEA-9122-4CBB-A326-1EC0C6FF76CA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72DBB-8FCC-4436-B64B-C1BF1DC3C9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4729216"/>
      </p:ext>
    </p:extLst>
  </p:cSld>
  <p:clrMapOvr>
    <a:masterClrMapping/>
  </p:clrMapOvr>
  <p:transition spd="slow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65582D-70E4-41C7-8BC2-EFA7B463CD8D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6C4B0B-E108-4780-AAB3-88F8D7B53B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7116365"/>
      </p:ext>
    </p:extLst>
  </p:cSld>
  <p:clrMapOvr>
    <a:masterClrMapping/>
  </p:clrMapOvr>
  <p:transition spd="slow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A119A-40B0-4F12-AC31-FF3D96B2071F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12605-8BC9-4835-80DD-C2D1C4FD7C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17568"/>
      </p:ext>
    </p:extLst>
  </p:cSld>
  <p:clrMapOvr>
    <a:masterClrMapping/>
  </p:clrMapOvr>
  <p:transition spd="slow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811084-B469-46E2-A65E-376DBC587843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F61D5A-447C-4E38-B61D-C9EC7F9E4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9699223"/>
      </p:ext>
    </p:extLst>
  </p:cSld>
  <p:clrMapOvr>
    <a:masterClrMapping/>
  </p:clrMapOvr>
  <p:transition spd="slow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01FCD72-0B1A-48AA-80FE-03B3FC7A077F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A9689D-5284-4734-B69B-3666C9B95F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1454913"/>
      </p:ext>
    </p:extLst>
  </p:cSld>
  <p:clrMapOvr>
    <a:masterClrMapping/>
  </p:clrMapOvr>
  <p:transition spd="slow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eaLnBrk="1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337D26-E799-43B0-9ED3-603D43BBF618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049D23-B862-4771-AD52-5EC8E4C878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7094133"/>
      </p:ext>
    </p:extLst>
  </p:cSld>
  <p:clrMapOvr>
    <a:masterClrMapping/>
  </p:clrMapOvr>
  <p:transition spd="slow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4C42825B-3EF4-46DE-87EA-B1E49E09D77A}" type="datetimeFigureOut">
              <a:rPr lang="ru-RU"/>
              <a:pPr>
                <a:defRPr/>
              </a:pPr>
              <a:t>10.04.2017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B308444A-8B80-47CE-BFA9-F03FF65812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0" r:id="rId2"/>
    <p:sldLayoutId id="2147483846" r:id="rId3"/>
    <p:sldLayoutId id="2147483841" r:id="rId4"/>
    <p:sldLayoutId id="2147483847" r:id="rId5"/>
    <p:sldLayoutId id="2147483842" r:id="rId6"/>
    <p:sldLayoutId id="2147483848" r:id="rId7"/>
    <p:sldLayoutId id="2147483849" r:id="rId8"/>
    <p:sldLayoutId id="2147483850" r:id="rId9"/>
    <p:sldLayoutId id="2147483843" r:id="rId10"/>
    <p:sldLayoutId id="2147483844" r:id="rId11"/>
  </p:sldLayoutIdLst>
  <p:transition spd="slow">
    <p:checker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1" fontAlgn="base" hangingPunct="1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1" fontAlgn="base" hangingPunct="1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8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4"/>
          <p:cNvSpPr>
            <a:spLocks noGrp="1"/>
          </p:cNvSpPr>
          <p:nvPr>
            <p:ph type="ctrTitle"/>
          </p:nvPr>
        </p:nvSpPr>
        <p:spPr>
          <a:xfrm>
            <a:off x="755650" y="1916113"/>
            <a:ext cx="7945438" cy="24495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500" b="1" i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Факсимильные издания</a:t>
            </a:r>
            <a:br>
              <a:rPr lang="ru-RU" altLang="ru-RU" sz="3500" b="1" i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500" b="1" i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древнерусских рукописных книг из фонда отдела редкой книги краевой библиотеки им. А. С. Пушкина</a:t>
            </a:r>
          </a:p>
        </p:txBody>
      </p:sp>
      <p:sp>
        <p:nvSpPr>
          <p:cNvPr id="819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571750" y="4572000"/>
            <a:ext cx="6400800" cy="1752600"/>
          </a:xfrm>
        </p:spPr>
        <p:txBody>
          <a:bodyPr/>
          <a:lstStyle/>
          <a:p>
            <a:pPr marL="26988" algn="r" eaLnBrk="1" hangingPunct="1">
              <a:spcBef>
                <a:spcPct val="0"/>
              </a:spcBef>
            </a:pPr>
            <a:r>
              <a:rPr lang="ru-RU" alt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Н.А. Парахонская, </a:t>
            </a:r>
          </a:p>
          <a:p>
            <a:pPr marL="26988" algn="r" eaLnBrk="1" hangingPunct="1">
              <a:spcBef>
                <a:spcPct val="0"/>
              </a:spcBef>
            </a:pPr>
            <a:r>
              <a:rPr lang="ru-RU" alt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библиотекарь отдела</a:t>
            </a:r>
          </a:p>
          <a:p>
            <a:pPr marL="26988" algn="r" eaLnBrk="1" hangingPunct="1">
              <a:spcBef>
                <a:spcPct val="0"/>
              </a:spcBef>
            </a:pPr>
            <a:r>
              <a:rPr lang="ru-RU" alt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редкой книги</a:t>
            </a:r>
          </a:p>
        </p:txBody>
      </p:sp>
      <p:sp>
        <p:nvSpPr>
          <p:cNvPr id="7" name="Заголовок 5"/>
          <p:cNvSpPr txBox="1">
            <a:spLocks/>
          </p:cNvSpPr>
          <p:nvPr/>
        </p:nvSpPr>
        <p:spPr>
          <a:xfrm>
            <a:off x="1835150" y="188913"/>
            <a:ext cx="5184775" cy="12398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ea typeface="+mj-ea"/>
                <a:cs typeface="Times New Roman" pitchFamily="18" charset="0"/>
              </a:rPr>
              <a:t>Краснодарская краевая универсальная научная библиотека им. А.С. Пушкина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ea typeface="+mj-ea"/>
                <a:cs typeface="Times New Roman" pitchFamily="18" charset="0"/>
              </a:rPr>
              <a:t>Отдел редкой книги</a:t>
            </a:r>
          </a:p>
        </p:txBody>
      </p:sp>
      <p:sp>
        <p:nvSpPr>
          <p:cNvPr id="8198" name="Подзаголовок 5"/>
          <p:cNvSpPr txBox="1">
            <a:spLocks/>
          </p:cNvSpPr>
          <p:nvPr/>
        </p:nvSpPr>
        <p:spPr bwMode="auto">
          <a:xfrm>
            <a:off x="3429000" y="6000750"/>
            <a:ext cx="225742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SzTx/>
              <a:buFont typeface="Arial" charset="0"/>
              <a:buNone/>
            </a:pPr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Краснодар, 2017</a:t>
            </a:r>
          </a:p>
        </p:txBody>
      </p:sp>
    </p:spTree>
  </p:cSld>
  <p:clrMapOvr>
    <a:masterClrMapping/>
  </p:clrMapOvr>
  <p:transition spd="slow"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7411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5025" y="1584325"/>
            <a:ext cx="3619500" cy="4527550"/>
          </a:xfrm>
        </p:spPr>
      </p:pic>
      <p:pic>
        <p:nvPicPr>
          <p:cNvPr id="17412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27213"/>
            <a:ext cx="3887787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828800"/>
            <a:ext cx="38163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Box 1"/>
          <p:cNvSpPr txBox="1">
            <a:spLocks noChangeArrowheads="1"/>
          </p:cNvSpPr>
          <p:nvPr/>
        </p:nvSpPr>
        <p:spPr bwMode="auto">
          <a:xfrm>
            <a:off x="107950" y="0"/>
            <a:ext cx="87852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600" dirty="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>
                <a:latin typeface="Book Antiqua" pitchFamily="18" charset="0"/>
              </a:rPr>
              <a:t>Киевская Псалтирь написана на белом </a:t>
            </a:r>
            <a:r>
              <a:rPr lang="ru-RU" altLang="ru-RU" sz="1600" dirty="0" smtClean="0">
                <a:latin typeface="Book Antiqua" pitchFamily="18" charset="0"/>
              </a:rPr>
              <a:t>пергаменте </a:t>
            </a:r>
            <a:r>
              <a:rPr lang="ru-RU" altLang="ru-RU" sz="1600" dirty="0">
                <a:latin typeface="Book Antiqua" pitchFamily="18" charset="0"/>
              </a:rPr>
              <a:t>отличной выделки, крупным литургическим уставом. Превосходные по качеству исполнения и разнообразию сюжетов иллюстрации, обилие ярких красок и золота, мастерство письма ставят Киевскую Псалтирь в один ряд с лучшими рукописными книгами Древней Руси. В отделе редкой книги можно ознакомиться с высококачественной факсимильной копией, изданной в Москве в 1978 году.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993062" cy="35290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Жития - жанр церковной литературы, в котором описывается жизнь и деяния святых </a:t>
            </a:r>
            <a:r>
              <a:rPr lang="ru-RU" altLang="ru-RU" sz="24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 них красочно изображались  географические и исторические подробности эпохи святых подвижников, поэтому многие произведения стали важными документами для исследования и изучения прошлого.</a:t>
            </a:r>
            <a:b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Жанр жития возник в Византии. В древнерусской литературе он появился как жанр заимствованный, переводной. На основе переводной литературы в </a:t>
            </a:r>
            <a:r>
              <a:rPr lang="en-US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XI</a:t>
            </a: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веке в древнерусском языке возникает оригинальная житийная литература.</a:t>
            </a:r>
            <a:b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i="1" dirty="0" smtClean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14400" y="57150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2500" i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8437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3703638"/>
            <a:ext cx="850900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9459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32200" y="1447800"/>
            <a:ext cx="3105150" cy="4800600"/>
          </a:xfrm>
        </p:spPr>
      </p:pic>
      <p:pic>
        <p:nvPicPr>
          <p:cNvPr id="19460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-57150" y="11113"/>
            <a:ext cx="9201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1"/>
          <p:cNvSpPr txBox="1">
            <a:spLocks noChangeArrowheads="1"/>
          </p:cNvSpPr>
          <p:nvPr/>
        </p:nvSpPr>
        <p:spPr bwMode="auto">
          <a:xfrm>
            <a:off x="4140200" y="608013"/>
            <a:ext cx="46529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latin typeface="Book Antiqua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>
                <a:latin typeface="Book Antiqua" pitchFamily="18" charset="0"/>
              </a:rPr>
              <a:t>Жития Кирилла и Мефодия</a:t>
            </a:r>
            <a:r>
              <a:rPr lang="ru-RU" altLang="ru-RU" sz="2400" b="1">
                <a:latin typeface="Book Antiqua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Book Antiqua" pitchFamily="18" charset="0"/>
              </a:rPr>
              <a:t>(факсимильное издание)</a:t>
            </a:r>
          </a:p>
        </p:txBody>
      </p:sp>
      <p:pic>
        <p:nvPicPr>
          <p:cNvPr id="19462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" y="1916113"/>
            <a:ext cx="19097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3"/>
          <p:cNvSpPr txBox="1">
            <a:spLocks noChangeArrowheads="1"/>
          </p:cNvSpPr>
          <p:nvPr/>
        </p:nvSpPr>
        <p:spPr bwMode="auto">
          <a:xfrm>
            <a:off x="4140200" y="3683000"/>
            <a:ext cx="4608513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Эти жизнеописания прошли многовековую проверку на достоверность и до сего дня признаются славистами наиточнейшими источниками по истории славянской письменности и культуры.</a:t>
            </a:r>
          </a:p>
        </p:txBody>
      </p:sp>
      <p:sp>
        <p:nvSpPr>
          <p:cNvPr id="19464" name="Прямоугольник 1"/>
          <p:cNvSpPr>
            <a:spLocks noChangeArrowheads="1"/>
          </p:cNvSpPr>
          <p:nvPr/>
        </p:nvSpPr>
        <p:spPr bwMode="auto">
          <a:xfrm>
            <a:off x="4140200" y="2205038"/>
            <a:ext cx="460851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Публикуемые произведения выбраны из древних русских летописных источников </a:t>
            </a:r>
            <a:r>
              <a:rPr lang="en-US" altLang="ru-RU" sz="1800">
                <a:latin typeface="Book Antiqua" pitchFamily="18" charset="0"/>
              </a:rPr>
              <a:t>XII </a:t>
            </a:r>
            <a:r>
              <a:rPr lang="ru-RU" altLang="ru-RU" sz="1800">
                <a:latin typeface="Book Antiqua" pitchFamily="18" charset="0"/>
              </a:rPr>
              <a:t> – </a:t>
            </a:r>
            <a:r>
              <a:rPr lang="en-US" altLang="ru-RU" sz="1800">
                <a:latin typeface="Book Antiqua" pitchFamily="18" charset="0"/>
              </a:rPr>
              <a:t>XV</a:t>
            </a:r>
            <a:r>
              <a:rPr lang="ru-RU" altLang="ru-RU" sz="1800">
                <a:latin typeface="Book Antiqua" pitchFamily="18" charset="0"/>
              </a:rPr>
              <a:t> веков, составленных современниками и учениками первоучителей славян</a:t>
            </a:r>
            <a:r>
              <a:rPr lang="en-US" altLang="ru-RU" sz="1800">
                <a:latin typeface="Book Antiqua" pitchFamily="18" charset="0"/>
              </a:rPr>
              <a:t>.</a:t>
            </a:r>
            <a:endParaRPr lang="ru-RU" altLang="ru-RU" sz="1800">
              <a:latin typeface="Book Antiqua" pitchFamily="18" charset="0"/>
            </a:endParaRPr>
          </a:p>
        </p:txBody>
      </p:sp>
      <p:pic>
        <p:nvPicPr>
          <p:cNvPr id="19465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695325"/>
            <a:ext cx="3790950" cy="548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0483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08413" y="1587500"/>
            <a:ext cx="2752725" cy="4521200"/>
          </a:xfrm>
        </p:spPr>
      </p:pic>
      <p:pic>
        <p:nvPicPr>
          <p:cNvPr id="20484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-47625"/>
            <a:ext cx="9283700" cy="696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Box 3"/>
          <p:cNvSpPr txBox="1">
            <a:spLocks noChangeArrowheads="1"/>
          </p:cNvSpPr>
          <p:nvPr/>
        </p:nvSpPr>
        <p:spPr bwMode="auto">
          <a:xfrm>
            <a:off x="250825" y="188913"/>
            <a:ext cx="8656638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Факсимильное воспроизведение каждого памятника сопровождается его переводом на современный русский язык и комментарием. Издание может быть использовано исследователем, которого интересуют тексты в древнейшем, дошедшем до нас виде, и простым читателем, интересующимся историей письменности, культуры, просвещения.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600">
              <a:latin typeface="Arial" charset="0"/>
            </a:endParaRPr>
          </a:p>
        </p:txBody>
      </p:sp>
      <p:pic>
        <p:nvPicPr>
          <p:cNvPr id="20486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1773238"/>
            <a:ext cx="8532812" cy="412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Box 4"/>
          <p:cNvSpPr txBox="1">
            <a:spLocks noChangeArrowheads="1"/>
          </p:cNvSpPr>
          <p:nvPr/>
        </p:nvSpPr>
        <p:spPr bwMode="auto">
          <a:xfrm>
            <a:off x="404813" y="6021388"/>
            <a:ext cx="8488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1600" i="1">
                <a:latin typeface="Book Antiqua" pitchFamily="18" charset="0"/>
              </a:rPr>
              <a:t>Миниатюра из «Радзивиловской Летописи». </a:t>
            </a:r>
          </a:p>
          <a:p>
            <a:pPr algn="ctr"/>
            <a:r>
              <a:rPr lang="ru-RU" altLang="ru-RU" sz="1600" i="1">
                <a:latin typeface="Book Antiqua" pitchFamily="18" charset="0"/>
              </a:rPr>
              <a:t>Создание Кириллом и Мефодием славянской азбуки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1507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2788" y="1447800"/>
            <a:ext cx="6403975" cy="4800600"/>
          </a:xfrm>
        </p:spPr>
      </p:pic>
      <p:pic>
        <p:nvPicPr>
          <p:cNvPr id="21508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Box 1"/>
          <p:cNvSpPr txBox="1">
            <a:spLocks noChangeArrowheads="1"/>
          </p:cNvSpPr>
          <p:nvPr/>
        </p:nvSpPr>
        <p:spPr bwMode="auto">
          <a:xfrm>
            <a:off x="107950" y="115888"/>
            <a:ext cx="88566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>
                <a:latin typeface="Book Antiqua" pitchFamily="18" charset="0"/>
              </a:rPr>
              <a:t>Повесть о житии и о храбрости благоверного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>
                <a:latin typeface="Book Antiqua" pitchFamily="18" charset="0"/>
              </a:rPr>
              <a:t>и великого князя Александра</a:t>
            </a:r>
            <a:endParaRPr lang="ru-RU" altLang="ru-RU" sz="2400" b="1">
              <a:latin typeface="Book Antiqua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Book Antiqua" pitchFamily="18" charset="0"/>
              </a:rPr>
              <a:t>  </a:t>
            </a:r>
          </a:p>
        </p:txBody>
      </p:sp>
      <p:pic>
        <p:nvPicPr>
          <p:cNvPr id="21510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163" y="3114675"/>
            <a:ext cx="1671637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Box 1"/>
          <p:cNvSpPr txBox="1">
            <a:spLocks noChangeArrowheads="1"/>
          </p:cNvSpPr>
          <p:nvPr/>
        </p:nvSpPr>
        <p:spPr bwMode="auto">
          <a:xfrm>
            <a:off x="5129213" y="1052513"/>
            <a:ext cx="3690937" cy="535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Рукопись дошла до наших дней в русском летописном своде XV</a:t>
            </a:r>
            <a:r>
              <a:rPr lang="en-US" altLang="ru-RU" sz="1800">
                <a:latin typeface="Book Antiqua" pitchFamily="18" charset="0"/>
              </a:rPr>
              <a:t>I</a:t>
            </a:r>
            <a:r>
              <a:rPr lang="ru-RU" altLang="ru-RU" sz="1800">
                <a:latin typeface="Book Antiqua" pitchFamily="18" charset="0"/>
              </a:rPr>
              <a:t> столетия.</a:t>
            </a:r>
            <a:endParaRPr lang="en-US" altLang="ru-RU" sz="1800" b="1">
              <a:latin typeface="Book Antiqua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Является одним из важнейших источников  сведений  о  жизни и деятельности  новгородского и владимиро-суздальского князя Александра Невского</a:t>
            </a:r>
            <a:r>
              <a:rPr lang="en-US" altLang="ru-RU" sz="1800">
                <a:latin typeface="Book Antiqua" pitchFamily="18" charset="0"/>
              </a:rPr>
              <a:t>.</a:t>
            </a:r>
            <a:endParaRPr lang="ru-RU" altLang="ru-RU" sz="1800">
              <a:latin typeface="Book Antiqua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Автор «Жития» по своим воспоминаниям и рассказам соратников Александра Невского создает жизнеописание князя, прославляющее его воинские доблести и политические успехи</a:t>
            </a:r>
            <a:r>
              <a:rPr lang="en-US" altLang="ru-RU" sz="1800">
                <a:latin typeface="Book Antiqua" pitchFamily="18" charset="0"/>
              </a:rPr>
              <a:t>.</a:t>
            </a:r>
            <a:endParaRPr lang="ru-RU" altLang="ru-RU" sz="1800">
              <a:latin typeface="Book Antiqua" pitchFamily="18" charset="0"/>
            </a:endParaRPr>
          </a:p>
        </p:txBody>
      </p:sp>
      <p:pic>
        <p:nvPicPr>
          <p:cNvPr id="2151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19275"/>
            <a:ext cx="4805363" cy="321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2531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2238" y="1584325"/>
            <a:ext cx="2505075" cy="4527550"/>
          </a:xfrm>
        </p:spPr>
      </p:pic>
      <p:pic>
        <p:nvPicPr>
          <p:cNvPr id="22532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-82550" y="-88900"/>
            <a:ext cx="9299575" cy="697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2781300"/>
            <a:ext cx="1011238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2600325"/>
            <a:ext cx="1079500" cy="190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Box 1"/>
          <p:cNvSpPr txBox="1">
            <a:spLocks noChangeArrowheads="1"/>
          </p:cNvSpPr>
          <p:nvPr/>
        </p:nvSpPr>
        <p:spPr bwMode="auto">
          <a:xfrm>
            <a:off x="3492500" y="1412875"/>
            <a:ext cx="187166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Для описания выбраны два победоносных сражения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русского войска под началом Александра - сражение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русских со шведами на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реке Неве и с немецкими рыцарями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на льду Чудского озера. </a:t>
            </a:r>
          </a:p>
        </p:txBody>
      </p:sp>
      <p:sp>
        <p:nvSpPr>
          <p:cNvPr id="22536" name="TextBox 3"/>
          <p:cNvSpPr txBox="1">
            <a:spLocks noChangeArrowheads="1"/>
          </p:cNvSpPr>
          <p:nvPr/>
        </p:nvSpPr>
        <p:spPr bwMode="auto">
          <a:xfrm>
            <a:off x="0" y="188913"/>
            <a:ext cx="889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Произведение  представляет  дружинников  князя  как  </a:t>
            </a:r>
            <a:r>
              <a:rPr lang="ru-RU" altLang="ru-RU" sz="1800">
                <a:solidFill>
                  <a:srgbClr val="000000"/>
                </a:solidFill>
                <a:latin typeface="Book Antiqua" pitchFamily="18" charset="0"/>
              </a:rPr>
              <a:t>мифических  воинов –героев, </a:t>
            </a:r>
            <a:r>
              <a:rPr lang="ru-RU" altLang="ru-RU" sz="1800">
                <a:latin typeface="Book Antiqua" pitchFamily="18" charset="0"/>
              </a:rPr>
              <a:t>наделенных героизмом, самоотверженностью и стойкостью во имя интересов русского народа</a:t>
            </a:r>
            <a:r>
              <a:rPr lang="en-US" altLang="ru-RU" sz="1800">
                <a:latin typeface="Book Antiqua" pitchFamily="18" charset="0"/>
              </a:rPr>
              <a:t>.</a:t>
            </a:r>
            <a:endParaRPr lang="ru-RU" altLang="ru-RU" sz="1800">
              <a:latin typeface="Book Antiqua" pitchFamily="18" charset="0"/>
            </a:endParaRPr>
          </a:p>
        </p:txBody>
      </p:sp>
      <p:pic>
        <p:nvPicPr>
          <p:cNvPr id="22537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98575"/>
            <a:ext cx="32877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273175"/>
            <a:ext cx="3629025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-357188"/>
            <a:ext cx="9144000" cy="721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Заголовок 5"/>
          <p:cNvSpPr>
            <a:spLocks noGrp="1"/>
          </p:cNvSpPr>
          <p:nvPr>
            <p:ph type="title"/>
          </p:nvPr>
        </p:nvSpPr>
        <p:spPr>
          <a:xfrm>
            <a:off x="250825" y="-171450"/>
            <a:ext cx="8893175" cy="143986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7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Повесть о Зосиме и Савватии Соловецких</a:t>
            </a:r>
            <a:r>
              <a:rPr lang="en-US" altLang="ru-RU" sz="27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/>
            </a:r>
            <a:br>
              <a:rPr lang="en-US" altLang="ru-RU" sz="27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Издание</a:t>
            </a:r>
            <a:r>
              <a:rPr lang="ru-RU" altLang="ru-RU" sz="27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содержит полное факсимильное воспроизведение рукописи, </a:t>
            </a:r>
            <a:r>
              <a:rPr lang="ru-RU" altLang="ru-RU" sz="2400" i="1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/>
            </a:r>
            <a:br>
              <a:rPr lang="ru-RU" altLang="ru-RU" sz="2400" i="1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которая относится к лучшим образцам русского книжного искусства </a:t>
            </a:r>
            <a:b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конца </a:t>
            </a:r>
            <a:r>
              <a:rPr lang="en-US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XVI</a:t>
            </a: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 века и </a:t>
            </a:r>
            <a:r>
              <a:rPr lang="ru-RU" altLang="ru-RU" sz="2000" dirty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является памятником русской </a:t>
            </a:r>
            <a:r>
              <a:rPr lang="ru-RU" altLang="ru-RU" sz="20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литературы</a:t>
            </a:r>
            <a:r>
              <a:rPr lang="en-US" altLang="ru-RU" sz="2000" dirty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.</a:t>
            </a:r>
            <a:endParaRPr lang="ru-RU" altLang="ru-RU" sz="2000" dirty="0" smtClean="0">
              <a:solidFill>
                <a:schemeClr val="tx2">
                  <a:satMod val="130000"/>
                </a:schemeClr>
              </a:solidFill>
              <a:effectLst/>
              <a:latin typeface="Book Antiqua" pitchFamily="18" charset="0"/>
              <a:cs typeface="Times New Roman" pitchFamily="18" charset="0"/>
            </a:endParaRPr>
          </a:p>
        </p:txBody>
      </p:sp>
      <p:pic>
        <p:nvPicPr>
          <p:cNvPr id="23556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538" y="2636838"/>
            <a:ext cx="125253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852738"/>
            <a:ext cx="1195387" cy="186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Box 1"/>
          <p:cNvSpPr txBox="1">
            <a:spLocks noChangeArrowheads="1"/>
          </p:cNvSpPr>
          <p:nvPr/>
        </p:nvSpPr>
        <p:spPr bwMode="auto">
          <a:xfrm>
            <a:off x="3422650" y="1797050"/>
            <a:ext cx="2157413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>
                <a:latin typeface="Book Antiqua" pitchFamily="18" charset="0"/>
              </a:rPr>
              <a:t>Особый интерес представляет Вахромеевский список рукописи конца </a:t>
            </a:r>
            <a:r>
              <a:rPr lang="en-US" altLang="ru-RU">
                <a:latin typeface="Book Antiqua" pitchFamily="18" charset="0"/>
              </a:rPr>
              <a:t>XVI  </a:t>
            </a:r>
            <a:r>
              <a:rPr lang="ru-RU" altLang="ru-RU">
                <a:latin typeface="Book Antiqua" pitchFamily="18" charset="0"/>
              </a:rPr>
              <a:t>- начала </a:t>
            </a:r>
            <a:r>
              <a:rPr lang="en-US" altLang="ru-RU">
                <a:latin typeface="Book Antiqua" pitchFamily="18" charset="0"/>
              </a:rPr>
              <a:t>XVII</a:t>
            </a:r>
            <a:r>
              <a:rPr lang="ru-RU" altLang="ru-RU">
                <a:latin typeface="Book Antiqua" pitchFamily="18" charset="0"/>
              </a:rPr>
              <a:t> века, хранящийся в Государственном Историческом музее.</a:t>
            </a:r>
          </a:p>
          <a:p>
            <a:pPr algn="ctr"/>
            <a:endParaRPr lang="ru-RU" altLang="ru-RU">
              <a:latin typeface="Book Antiqua" pitchFamily="18" charset="0"/>
            </a:endParaRPr>
          </a:p>
          <a:p>
            <a:pPr algn="ctr"/>
            <a:endParaRPr lang="ru-RU" altLang="ru-RU">
              <a:latin typeface="Book Antiqua" pitchFamily="18" charset="0"/>
            </a:endParaRPr>
          </a:p>
          <a:p>
            <a:pPr algn="ctr"/>
            <a:r>
              <a:rPr lang="ru-RU" altLang="ru-RU">
                <a:latin typeface="Book Antiqua" pitchFamily="18" charset="0"/>
              </a:rPr>
              <a:t>Над её украшением работали искусные художники.</a:t>
            </a:r>
          </a:p>
          <a:p>
            <a:pPr algn="ctr"/>
            <a:endParaRPr lang="ru-RU" altLang="ru-RU">
              <a:latin typeface="Book Antiqua" pitchFamily="18" charset="0"/>
            </a:endParaRPr>
          </a:p>
          <a:p>
            <a:pPr algn="ctr"/>
            <a:endParaRPr lang="ru-RU" altLang="ru-RU">
              <a:latin typeface="Book Antiqua" pitchFamily="18" charset="0"/>
            </a:endParaRPr>
          </a:p>
        </p:txBody>
      </p:sp>
      <p:pic>
        <p:nvPicPr>
          <p:cNvPr id="23559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43063"/>
            <a:ext cx="3265488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038" y="1717675"/>
            <a:ext cx="2970212" cy="490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Заголовок 5"/>
          <p:cNvSpPr>
            <a:spLocks noGrp="1"/>
          </p:cNvSpPr>
          <p:nvPr>
            <p:ph type="title"/>
          </p:nvPr>
        </p:nvSpPr>
        <p:spPr>
          <a:xfrm flipH="1">
            <a:off x="179388" y="115888"/>
            <a:ext cx="8813800" cy="792162"/>
          </a:xfrm>
        </p:spPr>
        <p:txBody>
          <a:bodyPr/>
          <a:lstStyle/>
          <a:p>
            <a:pPr algn="ctr" eaLnBrk="1" fontAlgn="auto" hangingPunct="1">
              <a:lnSpc>
                <a:spcPct val="114000"/>
              </a:lnSpc>
              <a:spcAft>
                <a:spcPts val="0"/>
              </a:spcAft>
              <a:defRPr/>
            </a:pPr>
            <a:r>
              <a:rPr lang="ru-RU" altLang="ru-RU" sz="18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Повесть иллюстрирует жизнь Русского Севера, его освоение в </a:t>
            </a:r>
            <a:r>
              <a:rPr lang="en-US" altLang="ru-RU" sz="18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XV –XVI</a:t>
            </a:r>
            <a:r>
              <a:rPr lang="ru-RU" altLang="ru-RU" sz="1800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Times New Roman" pitchFamily="18" charset="0"/>
              </a:rPr>
              <a:t> веках, а также некоторые крупные события в истории России.</a:t>
            </a:r>
          </a:p>
        </p:txBody>
      </p:sp>
      <p:sp>
        <p:nvSpPr>
          <p:cNvPr id="24580" name="TextBox 2"/>
          <p:cNvSpPr txBox="1">
            <a:spLocks noChangeArrowheads="1"/>
          </p:cNvSpPr>
          <p:nvPr/>
        </p:nvSpPr>
        <p:spPr bwMode="auto">
          <a:xfrm>
            <a:off x="468313" y="5589588"/>
            <a:ext cx="8135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ru-RU" altLang="ru-RU">
              <a:latin typeface="Book Antiqua" pitchFamily="18" charset="0"/>
            </a:endParaRPr>
          </a:p>
          <a:p>
            <a:pPr algn="ctr"/>
            <a:r>
              <a:rPr lang="ru-RU" altLang="ru-RU">
                <a:latin typeface="Book Antiqua" pitchFamily="18" charset="0"/>
              </a:rPr>
              <a:t>Основным источником сведений о Зосиме и Савватии служат их Жития.</a:t>
            </a: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3203575" y="1268413"/>
            <a:ext cx="1655763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>
                <a:latin typeface="Book Antiqua" pitchFamily="18" charset="0"/>
              </a:rPr>
              <a:t>Она включает    234 цветные миниатюры – нарядные, красочные, изысканные,  которые делают рукопись ценнейшим памятником изобразительного искусства.</a:t>
            </a:r>
          </a:p>
        </p:txBody>
      </p:sp>
      <p:pic>
        <p:nvPicPr>
          <p:cNvPr id="2458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1206500"/>
            <a:ext cx="2722563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3" y="1176338"/>
            <a:ext cx="3789362" cy="420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>
          <a:xfrm>
            <a:off x="1187450" y="3860800"/>
            <a:ext cx="7613650" cy="5762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25604" name="TextBox 1"/>
          <p:cNvSpPr txBox="1">
            <a:spLocks noChangeArrowheads="1"/>
          </p:cNvSpPr>
          <p:nvPr/>
        </p:nvSpPr>
        <p:spPr bwMode="auto">
          <a:xfrm>
            <a:off x="179388" y="4941888"/>
            <a:ext cx="885666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ru-RU" altLang="ru-RU">
              <a:latin typeface="Book Antiqua" pitchFamily="18" charset="0"/>
            </a:endParaRPr>
          </a:p>
          <a:p>
            <a:pPr algn="ctr"/>
            <a:r>
              <a:rPr lang="ru-RU" altLang="ru-RU">
                <a:latin typeface="Book Antiqua" pitchFamily="18" charset="0"/>
              </a:rPr>
              <a:t>У наших читателей есть шанс ознакомиться с этими и другими факсимильными изданиями древнерусских рукописей, чтобы получить представление о богатом культурном наследии, которое было оставлено предшествующими поколениями и бережно сохраняется ныне в библиотеке.</a:t>
            </a:r>
            <a:endParaRPr lang="ru-RU" altLang="ru-RU"/>
          </a:p>
        </p:txBody>
      </p:sp>
      <p:pic>
        <p:nvPicPr>
          <p:cNvPr id="2560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14300"/>
            <a:ext cx="8397875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1428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Заголовок 8"/>
          <p:cNvSpPr>
            <a:spLocks noGrp="1"/>
          </p:cNvSpPr>
          <p:nvPr>
            <p:ph type="title"/>
          </p:nvPr>
        </p:nvSpPr>
        <p:spPr>
          <a:xfrm>
            <a:off x="395288" y="4581525"/>
            <a:ext cx="8569325" cy="19431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4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Book Antiqua" pitchFamily="18" charset="0"/>
                <a:cs typeface="Browallia New" pitchFamily="34" charset="-34"/>
              </a:rPr>
              <a:t>Рукописи всегда были драгоценными сокровищами. Они писались для грядущих столетий, для медленного и любовного чтения, через них легендарное прошлое нашего Отечества становилось исторической памятью поколений живущих людей.</a:t>
            </a:r>
          </a:p>
        </p:txBody>
      </p:sp>
      <p:pic>
        <p:nvPicPr>
          <p:cNvPr id="9220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88913"/>
            <a:ext cx="5543550" cy="438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Содержимое 5"/>
          <p:cNvSpPr>
            <a:spLocks noGrp="1"/>
          </p:cNvSpPr>
          <p:nvPr>
            <p:ph idx="1"/>
          </p:nvPr>
        </p:nvSpPr>
        <p:spPr>
          <a:xfrm>
            <a:off x="153988" y="188913"/>
            <a:ext cx="8836025" cy="1223962"/>
          </a:xfrm>
        </p:spPr>
        <p:txBody>
          <a:bodyPr anchor="ctr"/>
          <a:lstStyle/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400" b="1" i="1" smtClean="0">
                <a:latin typeface="Book Antiqua" pitchFamily="18" charset="0"/>
                <a:cs typeface="Times New Roman" pitchFamily="18" charset="0"/>
              </a:rPr>
              <a:t>Остромирово Евангелие (1056-1057 гг.) – 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400" b="1" smtClean="0">
                <a:latin typeface="Book Antiqua" pitchFamily="18" charset="0"/>
                <a:cs typeface="Times New Roman" pitchFamily="18" charset="0"/>
              </a:rPr>
              <a:t>старейший памятник славянской письменности и искусства книги</a:t>
            </a:r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484313"/>
            <a:ext cx="6553200" cy="367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5" name="TextBox 1"/>
          <p:cNvSpPr txBox="1">
            <a:spLocks noChangeArrowheads="1"/>
          </p:cNvSpPr>
          <p:nvPr/>
        </p:nvSpPr>
        <p:spPr bwMode="auto">
          <a:xfrm>
            <a:off x="179388" y="5157788"/>
            <a:ext cx="8713787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>
                <a:latin typeface="Book Antiqua" pitchFamily="18" charset="0"/>
              </a:rPr>
              <a:t>В отделе редкой книги хранится факсимиле хорошо сохранившейся рукописи середины XI века, памятника русского извода старославянского языка. Он имеет выдающееся значение для истории русского языка и всего славянского языкознания , истории палеографии, книжного дела и культуры  древней Руси.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4932363" y="476250"/>
            <a:ext cx="3960812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Исключительное историко-культурное и научное значение Остромирова Евангелия определяется тем, что это точно датированная рукописная книга.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Евангелие было написано  дьяком Григорием в 1056-1057 гг. для новгородского посадника Остромира, который в тексте книги назван «близоком» (родственником) Киевского князя Изяслава Ярославича (сына князя Ярослава Мудрого). Остромир заказал эту роскошную книгу, будучи в зените своей славы, для драгоценного вклада в новгородский Софийский собор.</a:t>
            </a:r>
          </a:p>
        </p:txBody>
      </p:sp>
      <p:pic>
        <p:nvPicPr>
          <p:cNvPr id="11269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49275"/>
            <a:ext cx="4551363" cy="602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182563"/>
            <a:ext cx="2951163" cy="3354387"/>
          </a:xfrm>
        </p:spPr>
      </p:pic>
      <p:pic>
        <p:nvPicPr>
          <p:cNvPr id="12292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84150"/>
            <a:ext cx="2633662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2"/>
          <p:cNvSpPr txBox="1">
            <a:spLocks noChangeArrowheads="1"/>
          </p:cNvSpPr>
          <p:nvPr/>
        </p:nvSpPr>
        <p:spPr bwMode="auto">
          <a:xfrm>
            <a:off x="323850" y="3933825"/>
            <a:ext cx="84963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Текст Евангелия украшен  тремя изображениями  евангелистов –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Иоанна,  Луки и Марка.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 По каким-то причинам изображение Матфея исполнено не было и предназначенный для него лист остался свободным.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В настоящее время Остромирово Евангелие, все листы которого были отреставрированы в 1955 г. (реставратор Елена Христиановна Трей), хранится в расплетенном виде в Российской национальной библиотеке.  </a:t>
            </a:r>
          </a:p>
        </p:txBody>
      </p:sp>
      <p:pic>
        <p:nvPicPr>
          <p:cNvPr id="12294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184150"/>
            <a:ext cx="3211512" cy="338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25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3419475" y="115888"/>
            <a:ext cx="5545138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 Antiqua" pitchFamily="18" charset="0"/>
              </a:rPr>
              <a:t>Евангелие написано красивым уставом, причем размер букв постепенно возрастает к концу книги.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 Antiqua" pitchFamily="18" charset="0"/>
              </a:rPr>
              <a:t>Текст украшен растительным орнаментом в заставках, крупными инициалами с редкими мотивами.</a:t>
            </a:r>
            <a:r>
              <a:rPr lang="ru-RU" alt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 Antiqua" pitchFamily="18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endParaRPr lang="ru-RU" altLang="ru-RU" sz="1400" dirty="0" smtClean="0">
              <a:latin typeface="Book Antiqua" pitchFamily="18" charset="0"/>
            </a:endParaRPr>
          </a:p>
        </p:txBody>
      </p:sp>
      <p:pic>
        <p:nvPicPr>
          <p:cNvPr id="13317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88913"/>
            <a:ext cx="2976562" cy="639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2689225"/>
            <a:ext cx="1828800" cy="388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689225"/>
            <a:ext cx="2740025" cy="388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4339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3463" y="1447800"/>
            <a:ext cx="3222625" cy="4800600"/>
          </a:xfrm>
        </p:spPr>
      </p:pic>
      <p:pic>
        <p:nvPicPr>
          <p:cNvPr id="14340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0" y="0"/>
            <a:ext cx="9671050" cy="712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1"/>
          <p:cNvSpPr txBox="1">
            <a:spLocks noChangeArrowheads="1"/>
          </p:cNvSpPr>
          <p:nvPr/>
        </p:nvSpPr>
        <p:spPr bwMode="auto">
          <a:xfrm>
            <a:off x="107950" y="115888"/>
            <a:ext cx="90360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>
                <a:latin typeface="Book Antiqua" pitchFamily="18" charset="0"/>
              </a:rPr>
              <a:t>Радзивиловская или Кёнигсбергская летопись</a:t>
            </a:r>
            <a:r>
              <a:rPr lang="ru-RU" altLang="ru-RU" sz="2400" b="1">
                <a:latin typeface="Book Antiqua" pitchFamily="18" charset="0"/>
              </a:rPr>
              <a:t> –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Book Antiqua" pitchFamily="18" charset="0"/>
              </a:rPr>
              <a:t>рукописный памятник, предположительно начала </a:t>
            </a:r>
            <a:r>
              <a:rPr lang="en-US" altLang="ru-RU" sz="2400" b="1">
                <a:latin typeface="Book Antiqua" pitchFamily="18" charset="0"/>
              </a:rPr>
              <a:t>XIII</a:t>
            </a:r>
            <a:r>
              <a:rPr lang="ru-RU" altLang="ru-RU" sz="2400" b="1">
                <a:latin typeface="Book Antiqua" pitchFamily="18" charset="0"/>
              </a:rPr>
              <a:t> века</a:t>
            </a:r>
          </a:p>
        </p:txBody>
      </p:sp>
      <p:pic>
        <p:nvPicPr>
          <p:cNvPr id="14342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1916113"/>
            <a:ext cx="2881312" cy="429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363" y="1951038"/>
            <a:ext cx="2943225" cy="422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TextBox 2"/>
          <p:cNvSpPr txBox="1">
            <a:spLocks noChangeArrowheads="1"/>
          </p:cNvSpPr>
          <p:nvPr/>
        </p:nvSpPr>
        <p:spPr bwMode="auto">
          <a:xfrm>
            <a:off x="6300788" y="1341438"/>
            <a:ext cx="284321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Летопись содержит «Повесть временных лет», продолженную погодовыми записями до 1206 года.</a:t>
            </a:r>
          </a:p>
        </p:txBody>
      </p:sp>
      <p:sp>
        <p:nvSpPr>
          <p:cNvPr id="14345" name="TextBox 1"/>
          <p:cNvSpPr txBox="1">
            <a:spLocks noChangeArrowheads="1"/>
          </p:cNvSpPr>
          <p:nvPr/>
        </p:nvSpPr>
        <p:spPr bwMode="auto">
          <a:xfrm>
            <a:off x="6300788" y="3560763"/>
            <a:ext cx="302895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В конце памятника есть запись о том, что в конце </a:t>
            </a:r>
            <a:r>
              <a:rPr lang="en-US" altLang="ru-RU" sz="1800">
                <a:latin typeface="Book Antiqua" pitchFamily="18" charset="0"/>
              </a:rPr>
              <a:t>XVI</a:t>
            </a:r>
            <a:r>
              <a:rPr lang="ru-RU" altLang="ru-RU" sz="1800">
                <a:latin typeface="Book Antiqua" pitchFamily="18" charset="0"/>
              </a:rPr>
              <a:t> века рукопись была подарена полководцу Великого княжества Литовского, виленскому воеводе Янушу Радзивилу, владевшему ею в </a:t>
            </a:r>
            <a:r>
              <a:rPr lang="en-US" altLang="ru-RU" sz="1800">
                <a:latin typeface="Book Antiqua" pitchFamily="18" charset="0"/>
              </a:rPr>
              <a:t>XVII </a:t>
            </a:r>
            <a:r>
              <a:rPr lang="ru-RU" altLang="ru-RU" sz="1800">
                <a:latin typeface="Book Antiqua" pitchFamily="18" charset="0"/>
              </a:rPr>
              <a:t>веке. 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5363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06825" y="1582738"/>
            <a:ext cx="2755900" cy="4530725"/>
          </a:xfrm>
        </p:spPr>
      </p:pic>
      <p:pic>
        <p:nvPicPr>
          <p:cNvPr id="15364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-46038" y="-34925"/>
            <a:ext cx="9190038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500063" y="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4400" i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5366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608013"/>
            <a:ext cx="3135312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625475"/>
            <a:ext cx="3133725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TextBox 1"/>
          <p:cNvSpPr txBox="1">
            <a:spLocks noChangeArrowheads="1"/>
          </p:cNvSpPr>
          <p:nvPr/>
        </p:nvSpPr>
        <p:spPr bwMode="auto">
          <a:xfrm>
            <a:off x="3276600" y="608013"/>
            <a:ext cx="25908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Летопись украшена более чем 600 миниатюрами, и этим определяется её выдающееся значение в истории русской культуры.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 Несмотря на схематизированный стиль,  миниатюры дают представление о быте, строительстве, военном деле средневековой Руси.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Book Antiqua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Book Antiqua" pitchFamily="18" charset="0"/>
              </a:rPr>
              <a:t>Их называют «окнами в исчезнувший мир».</a:t>
            </a:r>
          </a:p>
        </p:txBody>
      </p:sp>
      <p:sp>
        <p:nvSpPr>
          <p:cNvPr id="15369" name="TextBox 3"/>
          <p:cNvSpPr txBox="1">
            <a:spLocks noChangeArrowheads="1"/>
          </p:cNvSpPr>
          <p:nvPr/>
        </p:nvSpPr>
        <p:spPr bwMode="auto">
          <a:xfrm>
            <a:off x="1331913" y="6092825"/>
            <a:ext cx="4248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6387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57413" y="1581150"/>
            <a:ext cx="6054725" cy="4533900"/>
          </a:xfrm>
        </p:spPr>
      </p:pic>
      <p:pic>
        <p:nvPicPr>
          <p:cNvPr id="16388" name="Picture 2" descr="http://yrokityt.at.ua/fonu/05f409439f7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1511"/>
          <a:stretch>
            <a:fillRect/>
          </a:stretch>
        </p:blipFill>
        <p:spPr bwMode="auto">
          <a:xfrm>
            <a:off x="-323850" y="0"/>
            <a:ext cx="9467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1"/>
          <p:cNvSpPr txBox="1">
            <a:spLocks noChangeArrowheads="1"/>
          </p:cNvSpPr>
          <p:nvPr/>
        </p:nvSpPr>
        <p:spPr bwMode="auto">
          <a:xfrm>
            <a:off x="-180975" y="115888"/>
            <a:ext cx="92170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 dirty="0">
                <a:latin typeface="Book Antiqua" pitchFamily="18" charset="0"/>
              </a:rPr>
              <a:t>Киевская Псалтирь -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 smtClean="0">
                <a:latin typeface="Book Antiqua" pitchFamily="18" charset="0"/>
              </a:rPr>
              <a:t>пергаментная </a:t>
            </a:r>
            <a:r>
              <a:rPr lang="ru-RU" altLang="ru-RU" sz="2400" b="1" dirty="0">
                <a:latin typeface="Book Antiqua" pitchFamily="18" charset="0"/>
              </a:rPr>
              <a:t>рукопись, написанная в 1397 году в Киеве. Она содержит псалмы Давида, а также 10 хвалебных песен и молитв из других книг Библии</a:t>
            </a:r>
          </a:p>
        </p:txBody>
      </p:sp>
      <p:pic>
        <p:nvPicPr>
          <p:cNvPr id="16390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852738"/>
            <a:ext cx="240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043113"/>
            <a:ext cx="7435850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Факсимильные издания рукописей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Факсимильные издания рукописей</Template>
  <TotalTime>1</TotalTime>
  <Words>814</Words>
  <Application>Microsoft Office PowerPoint</Application>
  <PresentationFormat>Экран (4:3)</PresentationFormat>
  <Paragraphs>80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Факсимильные издания рукописей</vt:lpstr>
      <vt:lpstr>Факсимильные издания древнерусских рукописных книг из фонда отдела редкой книги краевой библиотеки им. А. С. Пушкина</vt:lpstr>
      <vt:lpstr>Рукописи всегда были драгоценными сокровищами. Они писались для грядущих столетий, для медленного и любовного чтения, через них легендарное прошлое нашего Отечества становилось исторической памятью поколений живущих людей.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Жития - жанр церковной литературы, в котором описывается жизнь и деяния святых   В них красочно изображались  географические и исторические подробности эпохи святых подвижников, поэтому многие произведения стали важными документами для исследования и изучения прошлого.  Жанр жития возник в Византии. В древнерусской литературе он появился как жанр заимствованный, переводной. На основе переводной литературы в XI веке в древнерусском языке возникает оригинальная житийная литература.  </vt:lpstr>
      <vt:lpstr>Презентация PowerPoint</vt:lpstr>
      <vt:lpstr>Презентация PowerPoint</vt:lpstr>
      <vt:lpstr>Презентация PowerPoint</vt:lpstr>
      <vt:lpstr>Презентация PowerPoint</vt:lpstr>
      <vt:lpstr>Повесть о Зосиме и Савватии Соловецких Издание содержит полное факсимильное воспроизведение рукописи,  которая относится к лучшим образцам русского книжного искусства  конца XVI века и является памятником русской литературы.</vt:lpstr>
      <vt:lpstr>Повесть иллюстрирует жизнь Русского Севера, его освоение в XV –XVI веках, а также некоторые крупные события в истории России.</vt:lpstr>
      <vt:lpstr>Спасибо за внимание!</vt:lpstr>
    </vt:vector>
  </TitlesOfParts>
  <Company>Library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Факсимильные издания древнерусских рукописных книг из фонда отдела редкой книги краевой библиотеки им. А. С. Пушкина</dc:title>
  <dc:creator>Сергей Р.В.</dc:creator>
  <cp:lastModifiedBy>Сергей Р.В.</cp:lastModifiedBy>
  <cp:revision>1</cp:revision>
  <dcterms:created xsi:type="dcterms:W3CDTF">2017-04-10T13:55:03Z</dcterms:created>
  <dcterms:modified xsi:type="dcterms:W3CDTF">2017-04-10T13:56:31Z</dcterms:modified>
</cp:coreProperties>
</file>