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7" r:id="rId2"/>
    <p:sldId id="263" r:id="rId3"/>
    <p:sldId id="265" r:id="rId4"/>
    <p:sldId id="262" r:id="rId5"/>
    <p:sldId id="267" r:id="rId6"/>
    <p:sldId id="269" r:id="rId7"/>
    <p:sldId id="266" r:id="rId8"/>
    <p:sldId id="260" r:id="rId9"/>
    <p:sldId id="261" r:id="rId10"/>
    <p:sldId id="272" r:id="rId11"/>
    <p:sldId id="268" r:id="rId12"/>
    <p:sldId id="270" r:id="rId13"/>
    <p:sldId id="271" r:id="rId14"/>
    <p:sldId id="273" r:id="rId15"/>
    <p:sldId id="274" r:id="rId16"/>
    <p:sldId id="275" r:id="rId17"/>
    <p:sldId id="276" r:id="rId18"/>
    <p:sldId id="278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B72B"/>
    <a:srgbClr val="FF9900"/>
    <a:srgbClr val="85CA3A"/>
    <a:srgbClr val="F2675C"/>
    <a:srgbClr val="CC00FF"/>
    <a:srgbClr val="0099CC"/>
    <a:srgbClr val="FFFF00"/>
    <a:srgbClr val="D642C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4" autoAdjust="0"/>
    <p:restoredTop sz="94660"/>
  </p:normalViewPr>
  <p:slideViewPr>
    <p:cSldViewPr>
      <p:cViewPr varScale="1">
        <p:scale>
          <a:sx n="89" d="100"/>
          <a:sy n="89" d="100"/>
        </p:scale>
        <p:origin x="-8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27D22-5A75-44A1-B8F1-4F3E10816F5E}" type="datetimeFigureOut">
              <a:rPr lang="ru-RU"/>
              <a:pPr>
                <a:defRPr/>
              </a:pPr>
              <a:t>19.08.2013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B0C9C-49F8-494A-9617-EFA2E3D1F4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BE34E-6899-4B85-9DF6-C12126D046C2}" type="datetimeFigureOut">
              <a:rPr lang="ru-RU"/>
              <a:pPr>
                <a:defRPr/>
              </a:pPr>
              <a:t>19.08.2013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E1260-6B1C-4A88-AAE1-CF9D2BE08A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BD875-5DBF-4F92-AC45-ECFEFA13B8B9}" type="datetimeFigureOut">
              <a:rPr lang="ru-RU"/>
              <a:pPr>
                <a:defRPr/>
              </a:pPr>
              <a:t>19.08.2013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C21D0-0B38-48C1-B798-97F7F04DFF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E25A9-06F9-4C3E-861E-F6993CD083F2}" type="datetimeFigureOut">
              <a:rPr lang="ru-RU"/>
              <a:pPr>
                <a:defRPr/>
              </a:pPr>
              <a:t>19.08.2013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28DC3-159C-4155-8D61-F250776BB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E4258-378C-44F5-9A4B-6C9E3B996FD2}" type="datetimeFigureOut">
              <a:rPr lang="ru-RU"/>
              <a:pPr>
                <a:defRPr/>
              </a:pPr>
              <a:t>19.08.2013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BABDE-5771-4CF5-9BDA-393AB92609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C368D-E052-4E33-9EB7-DDFB145A04E7}" type="datetimeFigureOut">
              <a:rPr lang="ru-RU"/>
              <a:pPr>
                <a:defRPr/>
              </a:pPr>
              <a:t>19.08.2013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2CD78-F735-4C3B-9DD4-031668A6E2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A595E-4B47-4F35-BF8A-82F01C3B0EBC}" type="datetimeFigureOut">
              <a:rPr lang="ru-RU"/>
              <a:pPr>
                <a:defRPr/>
              </a:pPr>
              <a:t>19.08.2013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BC3C5-69EE-4FDF-8392-1611787BED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C3891-48B6-482F-8646-0DCB16CFC71D}" type="datetimeFigureOut">
              <a:rPr lang="ru-RU"/>
              <a:pPr>
                <a:defRPr/>
              </a:pPr>
              <a:t>19.08.2013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3A797-4ECB-4DB7-B760-185BF865AB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F51A1-58C4-411F-A8DC-E6C0EE8D18E1}" type="datetimeFigureOut">
              <a:rPr lang="ru-RU"/>
              <a:pPr>
                <a:defRPr/>
              </a:pPr>
              <a:t>19.08.2013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A70AC-B72B-43B0-B0DD-9E06EE9FE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B4E6D-5B4B-4BAF-90A7-C1A9DAF6694D}" type="datetimeFigureOut">
              <a:rPr lang="ru-RU"/>
              <a:pPr>
                <a:defRPr/>
              </a:pPr>
              <a:t>19.08.2013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C11D1-A223-4133-AB32-A608180C50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35E3C-31EA-4106-866A-C72AF8627EC1}" type="datetimeFigureOut">
              <a:rPr lang="ru-RU"/>
              <a:pPr>
                <a:defRPr/>
              </a:pPr>
              <a:t>19.08.2013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4F545-3A65-4C4A-9D27-619AECE97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6FE20F2-6C4A-42CF-A001-A22360DB70D7}" type="datetimeFigureOut">
              <a:rPr lang="ru-RU"/>
              <a:pPr>
                <a:defRPr/>
              </a:pPr>
              <a:t>19.08.2013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EC191AA-0D99-4BAD-AFF7-47970548CA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77" r:id="rId4"/>
    <p:sldLayoutId id="2147483783" r:id="rId5"/>
    <p:sldLayoutId id="2147483778" r:id="rId6"/>
    <p:sldLayoutId id="2147483784" r:id="rId7"/>
    <p:sldLayoutId id="2147483785" r:id="rId8"/>
    <p:sldLayoutId id="2147483786" r:id="rId9"/>
    <p:sldLayoutId id="2147483779" r:id="rId10"/>
    <p:sldLayoutId id="214748378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ubtransport.info/krasnodar/streets1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Парк Горького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785856">
            <a:off x="161925" y="3844925"/>
            <a:ext cx="3275013" cy="2060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сканирование001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028716">
            <a:off x="5976144" y="2663032"/>
            <a:ext cx="1965325" cy="33861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авс2 - копия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401455">
            <a:off x="5051425" y="5037138"/>
            <a:ext cx="3243263" cy="1728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авс1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927853">
            <a:off x="2535238" y="4432300"/>
            <a:ext cx="2881312" cy="1860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библиотека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20595">
            <a:off x="5999163" y="1325563"/>
            <a:ext cx="2819400" cy="1958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ворота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685038">
            <a:off x="215900" y="1463675"/>
            <a:ext cx="2854325" cy="2028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5679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 smtClean="0">
                <a:latin typeface="+mn-lt"/>
              </a:rPr>
              <a:t>Екатеринодар - Краснодар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000" b="1" dirty="0" smtClean="0"/>
              <a:t>Краткий топонимический </a:t>
            </a:r>
            <a:br>
              <a:rPr lang="ru-RU" sz="2000" b="1" dirty="0" smtClean="0"/>
            </a:br>
            <a:r>
              <a:rPr lang="ru-RU" sz="2000" b="1" dirty="0" smtClean="0"/>
              <a:t>словарь</a:t>
            </a:r>
            <a:endParaRPr lang="ru-RU" sz="2000" b="1" dirty="0"/>
          </a:p>
        </p:txBody>
      </p:sp>
      <p:pic>
        <p:nvPicPr>
          <p:cNvPr id="13" name="Содержимое 12" descr="SL375790ннн.jpg"/>
          <p:cNvPicPr>
            <a:picLocks noGrp="1"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 rot="635885">
            <a:off x="2935288" y="1754188"/>
            <a:ext cx="3113087" cy="206216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223224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 smtClean="0"/>
              <a:t>Символические поэтизированные  Наименования, подчеркивающие красоту  нашего  южного  города .</a:t>
            </a:r>
            <a:br>
              <a:rPr lang="ru-RU" sz="2400" b="1" dirty="0" smtClean="0"/>
            </a:br>
            <a:r>
              <a:rPr lang="ru-RU" sz="2400" b="1" dirty="0" smtClean="0"/>
              <a:t>Эти  топонимы  говорят  сами  за  себя…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304800" y="2420938"/>
            <a:ext cx="8686800" cy="365918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5" name="Прямоугольник 4"/>
          <p:cNvSpPr/>
          <p:nvPr/>
        </p:nvSpPr>
        <p:spPr>
          <a:xfrm rot="20702672">
            <a:off x="440218" y="2630510"/>
            <a:ext cx="5599611" cy="523220"/>
          </a:xfrm>
          <a:prstGeom prst="rect">
            <a:avLst/>
          </a:prstGeom>
          <a:noFill/>
        </p:spPr>
        <p:txBody>
          <a:bodyPr>
            <a:prstTxWarp prst="textTriangl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улица Благодатная</a:t>
            </a:r>
            <a:endParaRPr lang="ru-RU" sz="2800" b="1" i="1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79912">
            <a:off x="4950038" y="5763625"/>
            <a:ext cx="3641563" cy="693218"/>
          </a:xfrm>
          <a:prstGeom prst="rect">
            <a:avLst/>
          </a:prstGeom>
          <a:noFill/>
        </p:spPr>
        <p:txBody>
          <a:bodyPr wrap="none">
            <a:prstTxWarp prst="textTriangleInverted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1905"/>
                <a:solidFill>
                  <a:srgbClr val="FF99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улица Абрикосовая</a:t>
            </a:r>
            <a:endParaRPr lang="ru-RU" sz="2800" b="1" i="1" dirty="0">
              <a:ln w="1905"/>
              <a:solidFill>
                <a:srgbClr val="FF99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432168">
            <a:off x="5035087" y="4773948"/>
            <a:ext cx="4105612" cy="523220"/>
          </a:xfrm>
          <a:prstGeom prst="rect">
            <a:avLst/>
          </a:prstGeom>
          <a:noFill/>
        </p:spPr>
        <p:txBody>
          <a:bodyPr wrap="none">
            <a:prstTxWarp prst="textChevro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улица Каштановая</a:t>
            </a:r>
            <a:endParaRPr lang="ru-RU" sz="2800" b="1" i="1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1276076">
            <a:off x="844955" y="5602533"/>
            <a:ext cx="3507292" cy="543319"/>
          </a:xfrm>
          <a:prstGeom prst="rect">
            <a:avLst/>
          </a:prstGeom>
          <a:noFill/>
        </p:spPr>
        <p:txBody>
          <a:bodyPr wrap="none">
            <a:prstTxWarp prst="textWave2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улица Отрадная</a:t>
            </a:r>
            <a:endParaRPr lang="ru-RU" sz="28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233896">
            <a:off x="-162029" y="4063670"/>
            <a:ext cx="6625058" cy="504501"/>
          </a:xfrm>
          <a:prstGeom prst="rect">
            <a:avLst/>
          </a:prstGeom>
          <a:noFill/>
        </p:spPr>
        <p:txBody>
          <a:bodyPr wrap="none">
            <a:prstTxWarp prst="textSto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улица     Платановый Бульвар</a:t>
            </a:r>
            <a:endParaRPr lang="ru-RU" sz="28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748744">
            <a:off x="4749764" y="2182895"/>
            <a:ext cx="2515573" cy="586734"/>
          </a:xfrm>
          <a:prstGeom prst="rect">
            <a:avLst/>
          </a:prstGeom>
          <a:noFill/>
        </p:spPr>
        <p:txBody>
          <a:bodyPr wrap="none">
            <a:prstTxWarp prst="textCurveUp">
              <a:avLst>
                <a:gd name="adj" fmla="val 44716"/>
              </a:avLst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улица Узорная</a:t>
            </a:r>
            <a:endParaRPr lang="ru-RU" sz="28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262517">
            <a:off x="25599" y="4776439"/>
            <a:ext cx="2846507" cy="633137"/>
          </a:xfrm>
          <a:prstGeom prst="rect">
            <a:avLst/>
          </a:prstGeom>
          <a:noFill/>
        </p:spPr>
        <p:txBody>
          <a:bodyPr wrap="none">
            <a:prstTxWarp prst="textWave1">
              <a:avLst>
                <a:gd name="adj1" fmla="val 20000"/>
                <a:gd name="adj2" fmla="val 1315"/>
              </a:avLst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улица Озёрная</a:t>
            </a:r>
            <a:endParaRPr lang="ru-RU" sz="2800" b="1" i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2491549">
            <a:off x="-64508" y="3400358"/>
            <a:ext cx="2695858" cy="567438"/>
          </a:xfrm>
          <a:prstGeom prst="rect">
            <a:avLst/>
          </a:prstGeom>
          <a:noFill/>
        </p:spPr>
        <p:txBody>
          <a:bodyPr wrap="none">
            <a:prstTxWarp prst="textDeflateTop">
              <a:avLst>
                <a:gd name="adj" fmla="val 43882"/>
              </a:avLst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1905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улица</a:t>
            </a:r>
            <a:r>
              <a:rPr lang="ru-RU" sz="2800" b="1" i="1" dirty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  </a:t>
            </a:r>
            <a:r>
              <a:rPr lang="ru-RU" sz="2800" b="1" i="1" dirty="0">
                <a:ln w="1905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Нежная</a:t>
            </a:r>
            <a:endParaRPr lang="ru-RU" sz="2800" b="1" i="1" dirty="0">
              <a:ln w="1905"/>
              <a:solidFill>
                <a:schemeClr val="accent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2084581">
            <a:off x="2239954" y="3966205"/>
            <a:ext cx="3037714" cy="515351"/>
          </a:xfrm>
          <a:prstGeom prst="rect">
            <a:avLst/>
          </a:prstGeom>
          <a:noFill/>
        </p:spPr>
        <p:txBody>
          <a:bodyPr wrap="none">
            <a:prstTxWarp prst="textTriangl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улица Яблонька</a:t>
            </a:r>
            <a:endParaRPr lang="ru-RU" sz="2800" b="1" i="1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21028094">
            <a:off x="217182" y="6237312"/>
            <a:ext cx="3130682" cy="451212"/>
          </a:xfrm>
          <a:prstGeom prst="rect">
            <a:avLst/>
          </a:prstGeom>
          <a:noFill/>
        </p:spPr>
        <p:txBody>
          <a:bodyPr wrap="none">
            <a:prstTxWarp prst="textSto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проезд Южный</a:t>
            </a:r>
            <a:endParaRPr lang="ru-RU" sz="2800" b="1" i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03848" y="3068960"/>
            <a:ext cx="3953326" cy="523220"/>
          </a:xfrm>
          <a:prstGeom prst="rect">
            <a:avLst/>
          </a:prstGeom>
          <a:noFill/>
        </p:spPr>
        <p:txBody>
          <a:bodyPr wrap="none">
            <a:prstTxWarp prst="textTriangleInverted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улица Тюльпанная</a:t>
            </a:r>
            <a:endParaRPr lang="ru-RU" sz="2800" b="1" i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706341">
            <a:off x="10864" y="4454775"/>
            <a:ext cx="3753422" cy="493454"/>
          </a:xfrm>
          <a:prstGeom prst="rect">
            <a:avLst/>
          </a:prstGeom>
          <a:noFill/>
        </p:spPr>
        <p:txBody>
          <a:bodyPr wrap="none">
            <a:prstTxWarp prst="textWave1">
              <a:avLst>
                <a:gd name="adj1" fmla="val 20000"/>
                <a:gd name="adj2" fmla="val -220"/>
              </a:avLst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улица</a:t>
            </a:r>
            <a:r>
              <a:rPr lang="ru-RU" sz="2800" b="1" i="1" dirty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Удобная</a:t>
            </a:r>
            <a:endParaRPr lang="ru-RU" sz="2800" b="1" i="1" dirty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1355008">
            <a:off x="2652951" y="3336638"/>
            <a:ext cx="3046009" cy="760789"/>
          </a:xfrm>
          <a:prstGeom prst="rect">
            <a:avLst/>
          </a:prstGeom>
          <a:noFill/>
        </p:spPr>
        <p:txBody>
          <a:bodyPr wrap="none">
            <a:prstTxWarp prst="textCurveUp">
              <a:avLst>
                <a:gd name="adj" fmla="val 40706"/>
              </a:avLst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улица Сиреневая</a:t>
            </a:r>
            <a:endParaRPr lang="ru-RU" sz="2400" b="1" i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21327272">
            <a:off x="4770265" y="3431863"/>
            <a:ext cx="3436506" cy="419275"/>
          </a:xfrm>
          <a:prstGeom prst="rect">
            <a:avLst/>
          </a:prstGeom>
          <a:noFill/>
        </p:spPr>
        <p:txBody>
          <a:bodyPr wrap="none">
            <a:prstTxWarp prst="textTriangleInverted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улица Медовая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1072374">
            <a:off x="5845775" y="5430642"/>
            <a:ext cx="3270403" cy="695567"/>
          </a:xfrm>
          <a:prstGeom prst="rect">
            <a:avLst/>
          </a:prstGeom>
          <a:noFill/>
        </p:spPr>
        <p:txBody>
          <a:bodyPr>
            <a:prstTxWarp prst="textWave1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улица Рябиновая</a:t>
            </a:r>
            <a:endParaRPr lang="ru-RU" sz="24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22" name="Прямоугольник 21"/>
          <p:cNvSpPr/>
          <p:nvPr/>
        </p:nvSpPr>
        <p:spPr>
          <a:xfrm rot="21232620">
            <a:off x="5601593" y="4032219"/>
            <a:ext cx="3240360" cy="576064"/>
          </a:xfrm>
          <a:prstGeom prst="rect">
            <a:avLst/>
          </a:prstGeom>
          <a:noFill/>
        </p:spPr>
        <p:txBody>
          <a:bodyPr wrap="none">
            <a:prstTxWarp prst="textCurveU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улица Парусная</a:t>
            </a:r>
            <a:endParaRPr lang="ru-RU" sz="2400" b="1" i="1" dirty="0">
              <a:ln w="1905"/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23" name="Прямоугольник 22"/>
          <p:cNvSpPr/>
          <p:nvPr/>
        </p:nvSpPr>
        <p:spPr>
          <a:xfrm rot="21304629">
            <a:off x="1248736" y="2074195"/>
            <a:ext cx="3593297" cy="573938"/>
          </a:xfrm>
          <a:prstGeom prst="rect">
            <a:avLst/>
          </a:prstGeom>
          <a:noFill/>
        </p:spPr>
        <p:txBody>
          <a:bodyPr wrap="none">
            <a:prstTxWarp prst="textDeflateTop">
              <a:avLst>
                <a:gd name="adj" fmla="val 39951"/>
              </a:avLst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n w="1905"/>
                <a:solidFill>
                  <a:srgbClr val="0099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улица Бирюзовая</a:t>
            </a:r>
            <a:endParaRPr lang="ru-RU" sz="2400" b="1" i="1" dirty="0">
              <a:ln w="1905"/>
              <a:solidFill>
                <a:srgbClr val="0099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24" name="Прямоугольник 23"/>
          <p:cNvSpPr/>
          <p:nvPr/>
        </p:nvSpPr>
        <p:spPr>
          <a:xfrm rot="21354121">
            <a:off x="28764" y="5251609"/>
            <a:ext cx="3148144" cy="609632"/>
          </a:xfrm>
          <a:prstGeom prst="rect">
            <a:avLst/>
          </a:prstGeom>
          <a:noFill/>
        </p:spPr>
        <p:txBody>
          <a:bodyPr>
            <a:prstTxWarp prst="textCurveU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n w="1905"/>
                <a:solidFill>
                  <a:srgbClr val="85CA3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проезд Парковый</a:t>
            </a:r>
            <a:endParaRPr lang="ru-RU" sz="2400" b="1" i="1" dirty="0">
              <a:ln w="1905"/>
              <a:solidFill>
                <a:srgbClr val="85CA3A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25" name="Прямоугольник 24"/>
          <p:cNvSpPr/>
          <p:nvPr/>
        </p:nvSpPr>
        <p:spPr>
          <a:xfrm rot="20839657">
            <a:off x="5829138" y="3712390"/>
            <a:ext cx="3201750" cy="523371"/>
          </a:xfrm>
          <a:prstGeom prst="rect">
            <a:avLst/>
          </a:prstGeom>
          <a:noFill/>
        </p:spPr>
        <p:txBody>
          <a:bodyPr wrap="none">
            <a:prstTxWarp prst="textTriangleInverted">
              <a:avLst>
                <a:gd name="adj" fmla="val 45571"/>
              </a:avLst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n w="1905"/>
                <a:solidFill>
                  <a:srgbClr val="5C8E2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проезд</a:t>
            </a:r>
            <a:r>
              <a:rPr lang="ru-RU" sz="2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</a:t>
            </a:r>
            <a:r>
              <a:rPr lang="ru-RU" sz="2000" b="1" i="1" dirty="0">
                <a:ln w="1905"/>
                <a:solidFill>
                  <a:srgbClr val="5C8E2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Изумрудный</a:t>
            </a:r>
            <a:endParaRPr lang="ru-RU" sz="2000" b="1" i="1" dirty="0">
              <a:ln w="1905"/>
              <a:solidFill>
                <a:srgbClr val="5C8E2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26" name="Прямоугольник 25"/>
          <p:cNvSpPr/>
          <p:nvPr/>
        </p:nvSpPr>
        <p:spPr>
          <a:xfrm rot="442304">
            <a:off x="6325236" y="2536175"/>
            <a:ext cx="2793720" cy="570352"/>
          </a:xfrm>
          <a:prstGeom prst="rect">
            <a:avLst/>
          </a:prstGeom>
          <a:noFill/>
        </p:spPr>
        <p:txBody>
          <a:bodyPr wrap="none">
            <a:prstTxWarp prst="textTriangle">
              <a:avLst>
                <a:gd name="adj" fmla="val 53633"/>
              </a:avLst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n w="1905"/>
                <a:solidFill>
                  <a:srgbClr val="CC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улица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</a:t>
            </a:r>
            <a:r>
              <a:rPr lang="ru-RU" sz="2000" b="1" i="1" dirty="0">
                <a:ln w="1905"/>
                <a:solidFill>
                  <a:srgbClr val="CC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Душистая</a:t>
            </a:r>
            <a:endParaRPr lang="ru-RU" sz="2000" b="1" i="1" dirty="0">
              <a:ln w="1905"/>
              <a:solidFill>
                <a:srgbClr val="CC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27" name="Прямоугольник 26"/>
          <p:cNvSpPr/>
          <p:nvPr/>
        </p:nvSpPr>
        <p:spPr>
          <a:xfrm rot="228250">
            <a:off x="3438027" y="6122678"/>
            <a:ext cx="4162484" cy="685520"/>
          </a:xfrm>
          <a:prstGeom prst="rect">
            <a:avLst/>
          </a:prstGeom>
          <a:noFill/>
        </p:spPr>
        <p:txBody>
          <a:bodyPr wrap="none">
            <a:prstTxWarp prst="textWave1">
              <a:avLst>
                <a:gd name="adj1" fmla="val 20000"/>
                <a:gd name="adj2" fmla="val -292"/>
              </a:avLst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Парк Солнечный</a:t>
            </a:r>
            <a:r>
              <a:rPr lang="ru-RU" sz="20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</a:t>
            </a:r>
            <a:r>
              <a:rPr lang="ru-RU" sz="20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Остров</a:t>
            </a:r>
            <a:endParaRPr lang="ru-RU" sz="2000" b="1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188640"/>
            <a:ext cx="8511480" cy="1944216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/>
              <a:t>Наименования, полученные по значительному объекту</a:t>
            </a:r>
            <a:br>
              <a:rPr lang="ru-RU" sz="2400" dirty="0" smtClean="0"/>
            </a:br>
            <a:r>
              <a:rPr lang="ru-RU" sz="2400" dirty="0" smtClean="0"/>
              <a:t>на  улице (площади) или близ неё</a:t>
            </a:r>
            <a:br>
              <a:rPr lang="ru-RU" sz="2400" dirty="0" smtClean="0"/>
            </a:br>
            <a:r>
              <a:rPr lang="ru-RU" sz="1800" dirty="0" smtClean="0"/>
              <a:t>(В том числе, уже исчезнувшему  с карты города)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1989138"/>
            <a:ext cx="8583613" cy="4679950"/>
          </a:xfrm>
        </p:spPr>
        <p:txBody>
          <a:bodyPr>
            <a:normAutofit fontScale="32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5500" b="1" dirty="0" smtClean="0"/>
              <a:t>Улица Гимназическая</a:t>
            </a:r>
            <a:r>
              <a:rPr lang="ru-RU" sz="5500" dirty="0" smtClean="0"/>
              <a:t> – давно уже нет войсковой гимназии, построенной в 1876 году на месте, где сейчас здание краевой администрации, а название улицы, после череды многочисленных переименований, живет и поныне.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55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5500" b="1" dirty="0" smtClean="0"/>
              <a:t>Улица Курганная </a:t>
            </a:r>
            <a:r>
              <a:rPr lang="ru-RU" sz="5500" dirty="0" smtClean="0"/>
              <a:t>– наименована в память о древнем кургане (3-2 тыс. до н.э., ритуальное захоронение воина), который возвышался на том месте, где в 1967 г. был возведен архитектурный ансамбль с кинотеатром «Аврора».</a:t>
            </a:r>
            <a:endParaRPr lang="ru-RU" sz="55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55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5500" b="1" dirty="0" smtClean="0"/>
              <a:t>Улица Выгонная</a:t>
            </a:r>
            <a:r>
              <a:rPr lang="ru-RU" sz="5500" dirty="0" smtClean="0"/>
              <a:t> – лишь название этой улицы напоминает нам, что  здесь были обширные луг а – выгон для выпаса  скота.  Сейчас  луга плотно застроены Курортным поселком, районом </a:t>
            </a:r>
            <a:r>
              <a:rPr lang="ru-RU" sz="5500" dirty="0" err="1" smtClean="0"/>
              <a:t>Гидростроя</a:t>
            </a:r>
            <a:r>
              <a:rPr lang="ru-RU" sz="5500" dirty="0" smtClean="0"/>
              <a:t>, поселком ТЭЦ.</a:t>
            </a:r>
            <a:endParaRPr lang="ru-RU" sz="55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55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5500" b="1" dirty="0" smtClean="0"/>
              <a:t>Площадь Театральная</a:t>
            </a:r>
            <a:r>
              <a:rPr lang="ru-RU" sz="5500" dirty="0" smtClean="0"/>
              <a:t> – получила свое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5500" dirty="0" smtClean="0"/>
              <a:t>название в декабре 2008 года, т. к.начинается она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5500" dirty="0" smtClean="0"/>
              <a:t>от здания Краснодарского  академического театра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5500" dirty="0" smtClean="0"/>
              <a:t>драмы им. М. Горького</a:t>
            </a:r>
            <a:endParaRPr lang="ru-RU" sz="55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55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55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0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000" b="1" dirty="0" smtClean="0"/>
          </a:p>
        </p:txBody>
      </p:sp>
      <p:pic>
        <p:nvPicPr>
          <p:cNvPr id="5" name="Рисунок 4" descr="театр драмы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685" b="12685"/>
          <a:stretch>
            <a:fillRect/>
          </a:stretch>
        </p:blipFill>
        <p:spPr>
          <a:xfrm>
            <a:off x="6084888" y="4868863"/>
            <a:ext cx="2808287" cy="1776412"/>
          </a:xfr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untitled22.bmp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5498" b="5498"/>
          <a:stretch>
            <a:fillRect/>
          </a:stretch>
        </p:blipFill>
        <p:spPr>
          <a:xfrm>
            <a:off x="5940425" y="4652963"/>
            <a:ext cx="3024188" cy="2016125"/>
          </a:xfr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656184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/>
              <a:t>Особенно  популярным  был  этот  принцип  в </a:t>
            </a:r>
            <a:r>
              <a:rPr lang="ru-RU" sz="2400" dirty="0" err="1" smtClean="0"/>
              <a:t>Екатеринодаре</a:t>
            </a:r>
            <a:r>
              <a:rPr lang="ru-RU" sz="2400" dirty="0" smtClean="0"/>
              <a:t>:</a:t>
            </a:r>
            <a:br>
              <a:rPr lang="ru-RU" sz="2400" dirty="0" smtClean="0"/>
            </a:br>
            <a:r>
              <a:rPr lang="ru-RU" sz="1800" dirty="0" smtClean="0"/>
              <a:t>многие  центральные улицы  были названы  по крупным  домовладениям  известных в войске  лиц</a:t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825" y="1700213"/>
            <a:ext cx="8713788" cy="4968875"/>
          </a:xfrm>
        </p:spPr>
        <p:txBody>
          <a:bodyPr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000" b="1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/>
              <a:t>Улица </a:t>
            </a:r>
            <a:r>
              <a:rPr lang="ru-RU" sz="2000" b="1" dirty="0" err="1" smtClean="0"/>
              <a:t>Борзиковская</a:t>
            </a:r>
            <a:r>
              <a:rPr lang="ru-RU" sz="2000" b="1" dirty="0" smtClean="0"/>
              <a:t> </a:t>
            </a:r>
            <a:r>
              <a:rPr lang="ru-RU" sz="2000" dirty="0" smtClean="0"/>
              <a:t>– была названа по красивому дому генерала Павла Николаевича </a:t>
            </a:r>
            <a:r>
              <a:rPr lang="ru-RU" sz="2000" dirty="0" err="1" smtClean="0"/>
              <a:t>Борзикова</a:t>
            </a:r>
            <a:r>
              <a:rPr lang="ru-RU" sz="2000" dirty="0" smtClean="0"/>
              <a:t>. В ноябре 1920 г.  переименована в </a:t>
            </a:r>
            <a:r>
              <a:rPr lang="ru-RU" sz="2000" b="1" dirty="0" smtClean="0"/>
              <a:t>улицу Коммунаров</a:t>
            </a:r>
            <a:r>
              <a:rPr lang="ru-RU" sz="2000" dirty="0" smtClean="0"/>
              <a:t>.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/>
              <a:t>Улица Графская </a:t>
            </a:r>
            <a:r>
              <a:rPr lang="ru-RU" sz="2000" dirty="0" smtClean="0"/>
              <a:t>– называлась по расположенной на ней городской усадьбе наказного атамана Кубанского казачьего войска и начальника Кубанской области генерал-лейтенанта графа Феликса Николаевича Сумарокова-Эльстона. В 1920 г. переименована в </a:t>
            </a:r>
            <a:r>
              <a:rPr lang="ru-RU" sz="2000" b="1" dirty="0" smtClean="0"/>
              <a:t>улицу Советскую.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/>
              <a:t>Улица </a:t>
            </a:r>
            <a:r>
              <a:rPr lang="ru-RU" sz="2000" b="1" dirty="0" err="1" smtClean="0"/>
              <a:t>Бурсаковская</a:t>
            </a:r>
            <a:r>
              <a:rPr lang="ru-RU" sz="2000" dirty="0" smtClean="0"/>
              <a:t> – на ней до сих пор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/>
              <a:t> стоит дом  наказного атамана Фёдора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/>
              <a:t>Яковлевича Бурсака – основоположника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/>
              <a:t> большой войсковой династии. В 1920 г.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/>
              <a:t>улица получила новое название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/>
              <a:t>улица Комсомольская.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0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0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0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216024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/>
              <a:t>История  переименований  – </a:t>
            </a:r>
            <a:br>
              <a:rPr lang="ru-RU" sz="2800" b="1" dirty="0" smtClean="0"/>
            </a:br>
            <a:r>
              <a:rPr lang="ru-RU" sz="2800" b="1" dirty="0" smtClean="0"/>
              <a:t>особая страница в топонимике  нашего города</a:t>
            </a:r>
            <a:endParaRPr lang="ru-RU" sz="2800" b="1" dirty="0"/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304800" y="2276475"/>
            <a:ext cx="8686800" cy="424815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smtClean="0"/>
              <a:t>     Она – богатейший  источник  знаний о прошлом Краснодара, его жителях, нравах, геофизических особенностях и социальных потрясениях.  Это своеобразный памятник той эпохе, в которой возникали  и исчезали географические названия.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17" name="Блок-схема: несколько документов 16"/>
          <p:cNvSpPr/>
          <p:nvPr/>
        </p:nvSpPr>
        <p:spPr>
          <a:xfrm>
            <a:off x="4427538" y="3789363"/>
            <a:ext cx="3889375" cy="2735262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hlinkClick r:id="rId2"/>
              </a:rPr>
              <a:t>Алфавитный указатель переименованных улиц Краснодара</a:t>
            </a:r>
            <a:endParaRPr lang="ru-RU" dirty="0"/>
          </a:p>
        </p:txBody>
      </p:sp>
      <p:sp>
        <p:nvSpPr>
          <p:cNvPr id="19" name="Стрелка вправо с вырезом 18"/>
          <p:cNvSpPr/>
          <p:nvPr/>
        </p:nvSpPr>
        <p:spPr>
          <a:xfrm>
            <a:off x="1476375" y="4941888"/>
            <a:ext cx="1871663" cy="100806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103475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/>
              <a:t>А вы знаете, что…</a:t>
            </a:r>
            <a:endParaRPr lang="ru-RU" sz="2800" b="1" dirty="0"/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5043487"/>
          </a:xfrm>
        </p:spPr>
        <p:txBody>
          <a:bodyPr/>
          <a:lstStyle/>
          <a:p>
            <a:r>
              <a:rPr lang="ru-RU" sz="2000" smtClean="0"/>
              <a:t>…со второй половины </a:t>
            </a:r>
            <a:r>
              <a:rPr lang="en-US" sz="2000" smtClean="0"/>
              <a:t>XIX</a:t>
            </a:r>
            <a:r>
              <a:rPr lang="ru-RU" sz="2000" smtClean="0"/>
              <a:t> в. и до 1939 года </a:t>
            </a:r>
            <a:r>
              <a:rPr lang="ru-RU" sz="2000" b="1" smtClean="0"/>
              <a:t>улица Короткая </a:t>
            </a:r>
            <a:r>
              <a:rPr lang="ru-RU" sz="2000" smtClean="0"/>
              <a:t>называлась</a:t>
            </a:r>
            <a:r>
              <a:rPr lang="ru-RU" sz="2000" b="1" smtClean="0"/>
              <a:t> улицей Приютской, </a:t>
            </a:r>
            <a:r>
              <a:rPr lang="ru-RU" sz="2000" smtClean="0"/>
              <a:t>т.к. на ней стоял благотворительный приют для детей рядовых казаков, погибших в сражениях за Отечество?</a:t>
            </a:r>
          </a:p>
          <a:p>
            <a:r>
              <a:rPr lang="ru-RU" sz="2000" smtClean="0"/>
              <a:t>…в районе </a:t>
            </a:r>
            <a:r>
              <a:rPr lang="ru-RU" sz="2000" b="1" smtClean="0"/>
              <a:t>улицы им. Гудимы </a:t>
            </a:r>
            <a:r>
              <a:rPr lang="ru-RU" sz="2000" smtClean="0"/>
              <a:t>некогда были непролазные болота Карасунского разлива? О чем напоминает прежнее название этой улицы – </a:t>
            </a:r>
            <a:r>
              <a:rPr lang="ru-RU" sz="2000" b="1" smtClean="0"/>
              <a:t>улица Насыпная</a:t>
            </a:r>
            <a:r>
              <a:rPr lang="ru-RU" sz="2000" smtClean="0"/>
              <a:t>.  Её действительно буквально насыпали на месте непроходимых топей.</a:t>
            </a:r>
          </a:p>
          <a:p>
            <a:r>
              <a:rPr lang="ru-RU" sz="2000" smtClean="0"/>
              <a:t>…на площадке, где сегодня зеленеет детский сквер Дружбы, с 1798г. по вторникам и пятницам шумел базар? Об этом нам не дает забыть прежнее название </a:t>
            </a:r>
            <a:r>
              <a:rPr lang="ru-RU" sz="2000" b="1" smtClean="0"/>
              <a:t>улицы Орджоникидзе – улица Базарная. </a:t>
            </a:r>
          </a:p>
          <a:p>
            <a:r>
              <a:rPr lang="ru-RU" sz="2000" smtClean="0"/>
              <a:t>…вплоть до </a:t>
            </a:r>
            <a:r>
              <a:rPr lang="en-US" sz="2000" smtClean="0"/>
              <a:t>XVIII</a:t>
            </a:r>
            <a:r>
              <a:rPr lang="ru-RU" sz="2000" smtClean="0"/>
              <a:t> века все берега Кубани занимали густые дубовые леса? Именно поэтому прежнее название </a:t>
            </a:r>
            <a:r>
              <a:rPr lang="ru-RU" sz="2000" b="1" smtClean="0"/>
              <a:t>улицы им. Пугачева </a:t>
            </a:r>
            <a:r>
              <a:rPr lang="ru-RU" sz="2000" smtClean="0"/>
              <a:t>– </a:t>
            </a:r>
            <a:r>
              <a:rPr lang="ru-RU" sz="2000" b="1" smtClean="0"/>
              <a:t>улица Дубинская</a:t>
            </a:r>
            <a:r>
              <a:rPr lang="ru-RU" sz="2000" smtClean="0"/>
              <a:t>, которая в свою очередь получила свое название от народного названия этого района Дубинка.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09959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/>
              <a:t>Что ещё читать о топонимике Краснодара и </a:t>
            </a:r>
            <a:r>
              <a:rPr lang="ru-RU" sz="2800" b="1" smtClean="0"/>
              <a:t>Краснодарского края: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5114925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000" b="1" dirty="0" smtClean="0"/>
              <a:t>Города и люди: очерки о выдающихся кубанцах, именами которых названы улицы городов Краснодарского края. </a:t>
            </a:r>
            <a:r>
              <a:rPr lang="ru-RU" sz="2000" dirty="0" smtClean="0"/>
              <a:t>– Краснодар: Периодика Кубани, 2007. – 280 с.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000" b="1" dirty="0" smtClean="0"/>
              <a:t>Мирный, И. А.  Имя в истории, история в имени: их именами названы улицы Краснодара </a:t>
            </a:r>
            <a:r>
              <a:rPr lang="ru-RU" sz="2000" dirty="0" smtClean="0"/>
              <a:t>– Пятигорск: издательство </a:t>
            </a:r>
            <a:r>
              <a:rPr lang="ru-RU" sz="2000" dirty="0" err="1" smtClean="0"/>
              <a:t>Картинформ</a:t>
            </a:r>
            <a:r>
              <a:rPr lang="ru-RU" sz="2000" dirty="0" smtClean="0"/>
              <a:t>, 2004. – 159 с.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000" b="1" dirty="0" err="1" smtClean="0"/>
              <a:t>Хмара</a:t>
            </a:r>
            <a:r>
              <a:rPr lang="ru-RU" sz="2000" b="1" dirty="0" smtClean="0"/>
              <a:t>, Е. В. Имена на карте Кубани: рассказы и очерки. </a:t>
            </a:r>
            <a:r>
              <a:rPr lang="ru-RU" sz="2000" dirty="0" smtClean="0"/>
              <a:t>– Краснодар: Перспективы образования, 2002. – 92 с.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700" b="1" dirty="0" smtClean="0"/>
              <a:t>Шахова, Г. С. Краснодарская улица Красная: история города в рассказах об улицах, площадях, скверах. </a:t>
            </a:r>
            <a:r>
              <a:rPr lang="ru-RU" sz="1700" dirty="0" smtClean="0"/>
              <a:t>– Краснодар: Краснодарские известия, 2005. – 148 с.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700" b="1" dirty="0" smtClean="0"/>
              <a:t>Шахова, Г. С. Улицы Краснодара рассказывают…: история города в рассказах об улицах, площадях, скверах</a:t>
            </a:r>
            <a:r>
              <a:rPr lang="ru-RU" sz="1700" dirty="0" smtClean="0"/>
              <a:t>. – Ейск: Полиграфист, 2002. – 208 с.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700" b="1" dirty="0" smtClean="0"/>
              <a:t>"Не та" история?!</a:t>
            </a:r>
            <a:r>
              <a:rPr lang="ru-RU" sz="1700" dirty="0" smtClean="0"/>
              <a:t> // </a:t>
            </a:r>
            <a:r>
              <a:rPr lang="ru-RU" sz="1700" b="1" dirty="0" smtClean="0"/>
              <a:t>Московский комсомолец на Кубани</a:t>
            </a:r>
            <a:r>
              <a:rPr lang="ru-RU" sz="1700" dirty="0" smtClean="0"/>
              <a:t>. - 2012. - 21-28 нояб. - С. 2 : фот.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700" dirty="0" smtClean="0"/>
              <a:t>         	</a:t>
            </a:r>
            <a:r>
              <a:rPr lang="ru-RU" sz="1700" i="1" dirty="0" smtClean="0"/>
              <a:t>Дискуссионная статья о топонимических проблемах Краснодара</a:t>
            </a:r>
            <a:endParaRPr lang="ru-RU" sz="17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60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304800" y="1052513"/>
            <a:ext cx="8686800" cy="5545137"/>
          </a:xfrm>
        </p:spPr>
        <p:txBody>
          <a:bodyPr/>
          <a:lstStyle/>
          <a:p>
            <a:r>
              <a:rPr lang="ru-RU" sz="1600" b="1" smtClean="0"/>
              <a:t>Касавченко, С. Атака клонов</a:t>
            </a:r>
            <a:r>
              <a:rPr lang="ru-RU" sz="1600" smtClean="0"/>
              <a:t> / С. Касавченко // </a:t>
            </a:r>
            <a:r>
              <a:rPr lang="ru-RU" sz="1600" b="1" smtClean="0"/>
              <a:t>Краснодарские известия</a:t>
            </a:r>
            <a:r>
              <a:rPr lang="ru-RU" sz="1600" smtClean="0"/>
              <a:t>. - 2005. - 24 сент. - С. 13. </a:t>
            </a:r>
          </a:p>
          <a:p>
            <a:pPr>
              <a:buFont typeface="Wingdings 2" pitchFamily="18" charset="2"/>
              <a:buNone/>
            </a:pPr>
            <a:r>
              <a:rPr lang="ru-RU" sz="1600" i="1" smtClean="0"/>
              <a:t>		В Краснодаре дублируется название многих улиц, в основном за счет пос. Пашковского. Многие названия улиц города далеко не оригинальны.</a:t>
            </a:r>
          </a:p>
          <a:p>
            <a:r>
              <a:rPr lang="ru-RU" sz="1600" b="1" smtClean="0"/>
              <a:t>Ковешников, В. Н. Занимательная топонимика</a:t>
            </a:r>
            <a:r>
              <a:rPr lang="ru-RU" sz="1600" smtClean="0"/>
              <a:t> / В. Н. Ковешников // </a:t>
            </a:r>
            <a:r>
              <a:rPr lang="ru-RU" sz="1600" b="1" smtClean="0"/>
              <a:t>Педагогический вестник Кубани</a:t>
            </a:r>
            <a:r>
              <a:rPr lang="ru-RU" sz="1600" smtClean="0"/>
              <a:t>. - 2004. - N 4. - С. 23-25. </a:t>
            </a:r>
          </a:p>
          <a:p>
            <a:pPr>
              <a:buFont typeface="Wingdings 2" pitchFamily="18" charset="2"/>
              <a:buNone/>
            </a:pPr>
            <a:r>
              <a:rPr lang="ru-RU" sz="1600" smtClean="0"/>
              <a:t>		 </a:t>
            </a:r>
            <a:r>
              <a:rPr lang="ru-RU" sz="1600" i="1" smtClean="0"/>
              <a:t>Краснодарский край имеет сложную историю формирования современных географических  названий - топонимов.</a:t>
            </a:r>
          </a:p>
          <a:p>
            <a:r>
              <a:rPr lang="ru-RU" sz="1600" b="1" smtClean="0"/>
              <a:t>Попов, А. История в названиях</a:t>
            </a:r>
            <a:r>
              <a:rPr lang="ru-RU" sz="1600" smtClean="0"/>
              <a:t> / А. Попов // </a:t>
            </a:r>
            <a:r>
              <a:rPr lang="ru-RU" sz="1600" b="1" smtClean="0"/>
              <a:t>Труд</a:t>
            </a:r>
            <a:r>
              <a:rPr lang="ru-RU" sz="1600" smtClean="0"/>
              <a:t>. - 2012. - 8 нояб. - С. 8-9 : фот. 	</a:t>
            </a:r>
            <a:r>
              <a:rPr lang="ru-RU" sz="1600" i="1" smtClean="0"/>
              <a:t>Дискуссионная статья: как отражается история страны в топонимике и городской символике Краснодара.</a:t>
            </a:r>
          </a:p>
          <a:p>
            <a:r>
              <a:rPr lang="ru-RU" sz="1600" b="1" smtClean="0"/>
              <a:t>Решитько, Б. "Переименовать город - дешевле, чем кажется"</a:t>
            </a:r>
            <a:r>
              <a:rPr lang="ru-RU" sz="1600" smtClean="0"/>
              <a:t> / Б. Решитько ; записала А. Куропатченко // </a:t>
            </a:r>
            <a:r>
              <a:rPr lang="ru-RU" sz="1600" b="1" smtClean="0"/>
              <a:t>Краснодарские известия</a:t>
            </a:r>
            <a:r>
              <a:rPr lang="ru-RU" sz="1600" smtClean="0"/>
              <a:t>. - 2006. - 25 авг. - С. 5.  </a:t>
            </a:r>
          </a:p>
          <a:p>
            <a:pPr>
              <a:buFont typeface="Wingdings 2" pitchFamily="18" charset="2"/>
              <a:buNone/>
            </a:pPr>
            <a:r>
              <a:rPr lang="ru-RU" sz="1600" i="1" smtClean="0"/>
              <a:t>		Краевед  и  топонимист, член  Русского географического общества    Б. Решитько считает мероприятие по переименованию Краснодара не настолько затратным,  как принято считать, и называет сумму в 12,4 млн. р.</a:t>
            </a:r>
          </a:p>
          <a:p>
            <a:r>
              <a:rPr lang="ru-RU" sz="1600" b="1" smtClean="0"/>
              <a:t>Ушаков, А. Как улицу Екатерининскую заставили менять название</a:t>
            </a:r>
            <a:r>
              <a:rPr lang="ru-RU" sz="1600" smtClean="0"/>
              <a:t> / А. Ушаков // </a:t>
            </a:r>
            <a:r>
              <a:rPr lang="ru-RU" sz="1600" b="1" smtClean="0"/>
              <a:t>Краснодарские известия</a:t>
            </a:r>
            <a:r>
              <a:rPr lang="ru-RU" sz="1600" smtClean="0"/>
              <a:t>. - 2006. - 9 сент. - С. 4. </a:t>
            </a:r>
          </a:p>
          <a:p>
            <a:pPr>
              <a:buFont typeface="Wingdings 2" pitchFamily="18" charset="2"/>
              <a:buNone/>
            </a:pPr>
            <a:r>
              <a:rPr lang="ru-RU" sz="1600" smtClean="0"/>
              <a:t>		</a:t>
            </a:r>
            <a:r>
              <a:rPr lang="ru-RU" sz="1600" i="1" smtClean="0"/>
              <a:t>История переименования ул. Екатерининской в Пролетарскую и затем - в ул. Мира (г. Краснодар).</a:t>
            </a:r>
          </a:p>
          <a:p>
            <a:endParaRPr lang="ru-RU" sz="1800" i="1" smtClean="0"/>
          </a:p>
          <a:p>
            <a:endParaRPr lang="ru-RU" sz="1800" i="1" smtClean="0"/>
          </a:p>
          <a:p>
            <a:pPr>
              <a:buFont typeface="Wingdings 2" pitchFamily="18" charset="2"/>
              <a:buNone/>
            </a:pPr>
            <a:endParaRPr lang="ru-RU" sz="1800" i="1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60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9698" name="Содержимое 2"/>
          <p:cNvSpPr>
            <a:spLocks noGrp="1"/>
          </p:cNvSpPr>
          <p:nvPr>
            <p:ph idx="1"/>
          </p:nvPr>
        </p:nvSpPr>
        <p:spPr>
          <a:xfrm>
            <a:off x="304800" y="1052513"/>
            <a:ext cx="8686800" cy="5329237"/>
          </a:xfrm>
        </p:spPr>
        <p:txBody>
          <a:bodyPr/>
          <a:lstStyle/>
          <a:p>
            <a:r>
              <a:rPr lang="ru-RU" sz="1600" b="1" smtClean="0"/>
              <a:t>Ушаков, А. Атаман-просветитель</a:t>
            </a:r>
            <a:r>
              <a:rPr lang="ru-RU" sz="1600" smtClean="0"/>
              <a:t> : именем Григория Рашпиля, 205 лет со дня рождения которого исполняется сегодня, названа улица нашего города / А. Ушаков // </a:t>
            </a:r>
            <a:r>
              <a:rPr lang="ru-RU" sz="1600" b="1" smtClean="0"/>
              <a:t>Краснодарские известия</a:t>
            </a:r>
            <a:r>
              <a:rPr lang="ru-RU" sz="1600" smtClean="0"/>
              <a:t>. - 2006. - 26 сент. - С. 3. </a:t>
            </a:r>
          </a:p>
          <a:p>
            <a:r>
              <a:rPr lang="ru-RU" sz="1600" b="1" smtClean="0"/>
              <a:t>Самовтор, С. В. Евгений Дмитриевич Фелицын - исследователь топонимии Кубани</a:t>
            </a:r>
            <a:r>
              <a:rPr lang="ru-RU" sz="1600" smtClean="0"/>
              <a:t> / С. В. Самовтор // </a:t>
            </a:r>
            <a:r>
              <a:rPr lang="ru-RU" sz="1600" b="1" smtClean="0"/>
              <a:t>История регионального научного сообщества: проблемы изучения</a:t>
            </a:r>
            <a:r>
              <a:rPr lang="ru-RU" sz="1600" smtClean="0"/>
              <a:t>. - Краснодар , 2007. - С. 57-63. </a:t>
            </a:r>
          </a:p>
          <a:p>
            <a:r>
              <a:rPr lang="ru-RU" sz="1600" b="1" smtClean="0"/>
              <a:t>Минченко, А. Бульвар имени "казачки" Клары</a:t>
            </a:r>
            <a:r>
              <a:rPr lang="ru-RU" sz="1600" smtClean="0"/>
              <a:t> : вчера в Юбилейном микрорайоне по улице 70 лет Октября состоялось открытие бульвара, названного в честь звезды фильма "Кубанские казаки" народной артистки СССР Клары Лучко / А. Минченко ; фот. Б. Смольников // </a:t>
            </a:r>
            <a:r>
              <a:rPr lang="ru-RU" sz="1600" b="1" smtClean="0"/>
              <a:t>Краснодарские известия</a:t>
            </a:r>
            <a:r>
              <a:rPr lang="ru-RU" sz="1600" smtClean="0"/>
              <a:t>. - 2007. - 3 июля. - С. 12. </a:t>
            </a:r>
          </a:p>
          <a:p>
            <a:r>
              <a:rPr lang="ru-RU" sz="1600" b="1" smtClean="0"/>
              <a:t>Шахова, Г. С. Улица Бурсаковская</a:t>
            </a:r>
            <a:r>
              <a:rPr lang="ru-RU" sz="1600" smtClean="0"/>
              <a:t> : так в прошлом называлась современная Красноармейская улица. Новое имя она получила в конце 1920-х / Г. С. Шахова // </a:t>
            </a:r>
            <a:r>
              <a:rPr lang="ru-RU" sz="1600" b="1" smtClean="0"/>
              <a:t>Краснодарские известия</a:t>
            </a:r>
            <a:r>
              <a:rPr lang="ru-RU" sz="1600" smtClean="0"/>
              <a:t>. - 2006. - 16 сент. - С. 5. </a:t>
            </a:r>
          </a:p>
          <a:p>
            <a:r>
              <a:rPr lang="ru-RU" sz="1600" b="1" smtClean="0"/>
              <a:t>Юрьева, И. Имя основательницы - в названии площади и сквера</a:t>
            </a:r>
            <a:r>
              <a:rPr lang="ru-RU" sz="1600" smtClean="0"/>
              <a:t> / И. Юрьева // </a:t>
            </a:r>
            <a:r>
              <a:rPr lang="ru-RU" sz="1600" b="1" smtClean="0"/>
              <a:t>Краснодарские известия</a:t>
            </a:r>
            <a:r>
              <a:rPr lang="ru-RU" sz="1600" smtClean="0"/>
              <a:t>. - 2008. - 28 нояб. - С. 3. </a:t>
            </a:r>
          </a:p>
          <a:p>
            <a:r>
              <a:rPr lang="ru-RU" sz="1600" b="1" smtClean="0"/>
              <a:t>Тихомиров, В. Р. Южная столица России</a:t>
            </a:r>
            <a:r>
              <a:rPr lang="ru-RU" sz="1600" smtClean="0"/>
              <a:t> / В. Р. Тихомиров // </a:t>
            </a:r>
            <a:r>
              <a:rPr lang="ru-RU" sz="1600" b="1" smtClean="0"/>
              <a:t>Были и тайны краеведения</a:t>
            </a:r>
            <a:r>
              <a:rPr lang="ru-RU" sz="1600" smtClean="0"/>
              <a:t>. - Краснодар , 2005. - С. 108-113. </a:t>
            </a:r>
          </a:p>
          <a:p>
            <a:pPr>
              <a:buFont typeface="Wingdings 2" pitchFamily="18" charset="2"/>
              <a:buNone/>
            </a:pPr>
            <a:r>
              <a:rPr lang="ru-RU" sz="1600" i="1" smtClean="0"/>
              <a:t>		О необходимости вернуть в полном объеме исконные названия екатеринодарских  улиц.	</a:t>
            </a:r>
          </a:p>
          <a:p>
            <a:endParaRPr lang="ru-RU" sz="1600" i="1" smtClean="0"/>
          </a:p>
          <a:p>
            <a:pPr>
              <a:buFont typeface="Wingdings 2" pitchFamily="18" charset="2"/>
              <a:buNone/>
            </a:pPr>
            <a:endParaRPr lang="ru-RU" sz="1600" i="1" smtClean="0"/>
          </a:p>
          <a:p>
            <a:pPr>
              <a:buFont typeface="Wingdings 2" pitchFamily="18" charset="2"/>
              <a:buNone/>
            </a:pPr>
            <a:r>
              <a:rPr lang="ru-RU" sz="1600" smtClean="0"/>
              <a:t>		</a:t>
            </a:r>
          </a:p>
          <a:p>
            <a:pPr>
              <a:buFont typeface="Wingdings 2" pitchFamily="18" charset="2"/>
              <a:buNone/>
            </a:pPr>
            <a:r>
              <a:rPr lang="ru-RU" sz="160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21999" y="1268760"/>
            <a:ext cx="7100021" cy="4680520"/>
          </a:xfrm>
          <a:prstGeom prst="rect">
            <a:avLst/>
          </a:prstGeom>
          <a:noFill/>
        </p:spPr>
        <p:txBody>
          <a:bodyPr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Любите и изучайте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свой город!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Специалисты нашей библиотеки всегда готовы помочь вам </a:t>
            </a:r>
            <a:r>
              <a:rPr lang="ru-RU" sz="40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в этом!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332656"/>
            <a:ext cx="8151440" cy="1656184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/>
              <a:t>Топонимика  города – Это память  его поколений…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14338" name="Текст 3"/>
          <p:cNvSpPr>
            <a:spLocks noGrp="1"/>
          </p:cNvSpPr>
          <p:nvPr>
            <p:ph type="body" sz="half" idx="2"/>
          </p:nvPr>
        </p:nvSpPr>
        <p:spPr>
          <a:xfrm>
            <a:off x="323850" y="2060575"/>
            <a:ext cx="6494463" cy="3889375"/>
          </a:xfrm>
        </p:spPr>
        <p:txBody>
          <a:bodyPr/>
          <a:lstStyle/>
          <a:p>
            <a:r>
              <a:rPr lang="ru-RU" sz="2800" smtClean="0"/>
              <a:t>Эта наука - на стыке географии, истории и языкознания - может дать исключительно много и специалисту-краеведу, и просто пытливому, неравнодушному обывателю, который любит свой город и хочет расширить свой кругозор.</a:t>
            </a:r>
          </a:p>
        </p:txBody>
      </p:sp>
      <p:pic>
        <p:nvPicPr>
          <p:cNvPr id="7" name="Рисунок 6" descr="сканирование0010 - копияшшшш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1281" r="11281"/>
          <a:stretch>
            <a:fillRect/>
          </a:stretch>
        </p:blipFill>
        <p:spPr>
          <a:xfrm rot="408483">
            <a:off x="5656263" y="4727575"/>
            <a:ext cx="3190875" cy="1947863"/>
          </a:xfr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32656"/>
            <a:ext cx="8686800" cy="403244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/>
              <a:t>Вот почему так важно понимать принципы, по которым получали свои названия улицы, площади, переулки и скверы нашего города!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Рассмотрим некоторые из них с помощью топонимического словаря Ивана мирного…</a:t>
            </a:r>
            <a:endParaRPr lang="ru-RU" sz="2800" b="1" dirty="0"/>
          </a:p>
        </p:txBody>
      </p:sp>
      <p:pic>
        <p:nvPicPr>
          <p:cNvPr id="4" name="Содержимое 3" descr="466x10000_out__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16238" y="4508500"/>
            <a:ext cx="3216275" cy="214788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88640"/>
            <a:ext cx="4752528" cy="648072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b="1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  <a:t>От автора</a:t>
            </a:r>
            <a:br>
              <a:rPr lang="ru-RU" sz="1600" b="1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</a:br>
            <a:r>
              <a:rPr lang="ru-RU" sz="1600" b="1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  <a:t/>
            </a:r>
            <a:br>
              <a:rPr lang="ru-RU" sz="1600" b="1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</a:br>
            <a:r>
              <a:rPr lang="ru-RU" sz="1600" b="1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  <a:t>«</a:t>
            </a:r>
            <a:r>
              <a:rPr lang="ru-RU" sz="1600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  <a:t>… Книга «Прошлое и настоящее улиц  города»  - это классификация и подробное описание всех современных  названий  улиц, переулков,  проездов,  бульваров, скверов, площадей, парков города (всего более 2500 топонимов).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  <a:t>По каждому адресному объекту в книге приводятся сведения о времени его наименования и переименований, протяженности, расположении на местности, принадлежности  к внутригородскому округу и почтовому отделению…</a:t>
            </a:r>
            <a:br>
              <a:rPr lang="ru-RU" sz="1600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</a:br>
            <a:r>
              <a:rPr lang="ru-RU" sz="1600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  <a:t>	Надеюсь, читателям будет интересно  увидеть, как строился и перестраивался Краснодар, вглядеться в его неповторимое и прекрасное лицо с морщинками улиц,  проспектов,  переулков…»</a:t>
            </a:r>
            <a:br>
              <a:rPr lang="ru-RU" sz="1600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</a:br>
            <a:r>
              <a:rPr lang="ru-RU" sz="1600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  <a:t>                                                                       </a:t>
            </a:r>
            <a:br>
              <a:rPr lang="ru-RU" sz="1600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</a:br>
            <a:r>
              <a:rPr lang="ru-RU" sz="1600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  <a:t>                                               </a:t>
            </a:r>
            <a:r>
              <a:rPr lang="ru-RU" sz="1600" b="1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  <a:t>Иван Мирный</a:t>
            </a:r>
            <a:endParaRPr lang="ru-RU" sz="1600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1600" dirty="0"/>
          </a:p>
        </p:txBody>
      </p:sp>
      <p:pic>
        <p:nvPicPr>
          <p:cNvPr id="5" name="Содержимое 4" descr="rrryorr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219700" y="549275"/>
            <a:ext cx="3475038" cy="48006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8002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100" b="1" dirty="0" smtClean="0"/>
              <a:t>Названия улиц, в память о  героическом прошлом   кубанского казачества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844675"/>
            <a:ext cx="8686800" cy="4824413"/>
          </a:xfrm>
        </p:spPr>
        <p:txBody>
          <a:bodyPr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     Улица Березанская</a:t>
            </a:r>
            <a:r>
              <a:rPr lang="ru-RU" dirty="0" smtClean="0"/>
              <a:t> – название сохранилось с дореволюционного времени. Посвящено оно историческому покорению черноморскими казаками неприступной турецкой крепости на острове Березань.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     Улица </a:t>
            </a:r>
            <a:r>
              <a:rPr lang="ru-RU" b="1" dirty="0" err="1" smtClean="0"/>
              <a:t>Очаковская</a:t>
            </a:r>
            <a:r>
              <a:rPr lang="ru-RU" b="1" dirty="0" smtClean="0"/>
              <a:t> </a:t>
            </a:r>
            <a:r>
              <a:rPr lang="ru-RU" dirty="0" smtClean="0"/>
              <a:t>- наименована в честь  взятия штурмом крепости Очаков, в котором чудеса храбрости проявили казачьи соединения.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     Улица Балканская </a:t>
            </a:r>
            <a:r>
              <a:rPr lang="ru-RU" dirty="0" smtClean="0"/>
              <a:t>– во всех войнах за свободу Балкан принимали участие кубанские казаки. У подножия Балканского хребта лежит плита с надписью: «Здесь покоятся останки героев-воинов Кубанского пластунского батальона. Славная и вечная им память».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     Улица Пластунская </a:t>
            </a:r>
            <a:r>
              <a:rPr lang="ru-RU" dirty="0" smtClean="0"/>
              <a:t>-  наименована в память о воинах 9-й Краснодарской Пластунской Краснознаменной ордена Красной Звезды дивизии. Помнят кубанских пластунов Севастополь и </a:t>
            </a:r>
            <a:r>
              <a:rPr lang="ru-RU" dirty="0" err="1" smtClean="0"/>
              <a:t>Шипка</a:t>
            </a:r>
            <a:r>
              <a:rPr lang="ru-RU" dirty="0" smtClean="0"/>
              <a:t>, Сапун-гора и Берлин.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проооо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1753" r="11753"/>
          <a:stretch>
            <a:fillRect/>
          </a:stretch>
        </p:blipFill>
        <p:spPr>
          <a:xfrm>
            <a:off x="6011863" y="4365625"/>
            <a:ext cx="2808287" cy="2160588"/>
          </a:xfr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188640"/>
            <a:ext cx="8439472" cy="1584176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/>
              <a:t>Улицы, в названиях  которых отразилась история колонизации Кубани Черноморскими казаками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825" y="1700213"/>
            <a:ext cx="8713788" cy="4968875"/>
          </a:xfrm>
        </p:spPr>
        <p:txBody>
          <a:bodyPr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18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900" b="1" dirty="0" smtClean="0"/>
              <a:t>Улица Пластуновская </a:t>
            </a:r>
            <a:r>
              <a:rPr lang="ru-RU" sz="2900" dirty="0" smtClean="0"/>
              <a:t>– наименована в память об одном из сорока первых куреней, основанном Черноморскими казаками на Кубанской земле и сохранившем старое запорожское название. Пластуны – «вольные охотники», разведчики , казачья пехота.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18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600" b="1" dirty="0" smtClean="0"/>
              <a:t>Улица Черноморская</a:t>
            </a:r>
            <a:r>
              <a:rPr lang="ru-RU" sz="2600" dirty="0" smtClean="0"/>
              <a:t> – наименование  мотивировано тем, что край наш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600" dirty="0" smtClean="0"/>
              <a:t>причерноморский (при Черном море), и город наш основан Черноморским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600" dirty="0" smtClean="0"/>
              <a:t> казачьим войском.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18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600" b="1" dirty="0" smtClean="0"/>
              <a:t>Улица Постовая </a:t>
            </a:r>
            <a:r>
              <a:rPr lang="ru-RU" sz="2600" dirty="0" smtClean="0"/>
              <a:t>– получила свое название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600" dirty="0" smtClean="0"/>
              <a:t>по Главному </a:t>
            </a:r>
            <a:r>
              <a:rPr lang="ru-RU" sz="2600" dirty="0" err="1" smtClean="0"/>
              <a:t>Екатеринодарскому</a:t>
            </a:r>
            <a:r>
              <a:rPr lang="ru-RU" sz="2600" dirty="0" smtClean="0"/>
              <a:t> казачьему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600" dirty="0" smtClean="0"/>
              <a:t>посту, который располагался там, где сейчас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600" dirty="0" smtClean="0"/>
              <a:t> стоит КРЭС (Ставропольская, 2).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0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600" b="1" dirty="0" smtClean="0"/>
              <a:t>Улица Казачья</a:t>
            </a:r>
            <a:r>
              <a:rPr lang="ru-RU" sz="2600" dirty="0" smtClean="0"/>
              <a:t> – первичное название –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600" dirty="0" smtClean="0"/>
              <a:t>Казацкая - было присвоено в конце </a:t>
            </a:r>
            <a:r>
              <a:rPr lang="en-US" sz="2600" dirty="0" smtClean="0"/>
              <a:t>XIX</a:t>
            </a:r>
            <a:r>
              <a:rPr lang="ru-RU" sz="2600" dirty="0" smtClean="0"/>
              <a:t> в. и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600" dirty="0" smtClean="0"/>
              <a:t>посвящено тому служивому сословию, которое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600" dirty="0" smtClean="0"/>
              <a:t>в 1793 г. основало столицу Кубанского казачества.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рашпил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66037">
            <a:off x="6199188" y="1431925"/>
            <a:ext cx="1473200" cy="2071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сканирование0002.jpg"/>
          <p:cNvPicPr>
            <a:picLocks noGrp="1" noChangeAspect="1"/>
          </p:cNvPicPr>
          <p:nvPr>
            <p:ph type="pic" idx="1"/>
          </p:nvPr>
        </p:nvPicPr>
        <p:blipFill>
          <a:blip r:embed="rId3"/>
          <a:stretch>
            <a:fillRect/>
          </a:stretch>
        </p:blipFill>
        <p:spPr>
          <a:xfrm>
            <a:off x="7596188" y="2492375"/>
            <a:ext cx="1397000" cy="1792288"/>
          </a:xfr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188640"/>
            <a:ext cx="8439472" cy="144016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/>
              <a:t>Мемориальные  названия, посвященные  конкретным личностям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388" y="1700213"/>
            <a:ext cx="6337300" cy="4968875"/>
          </a:xfrm>
        </p:spPr>
        <p:txBody>
          <a:bodyPr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0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/>
              <a:t>Улица </a:t>
            </a:r>
            <a:r>
              <a:rPr lang="ru-RU" sz="2000" b="1" dirty="0" err="1" smtClean="0"/>
              <a:t>Рашпилевкая</a:t>
            </a:r>
            <a:r>
              <a:rPr lang="ru-RU" sz="2000" dirty="0" smtClean="0"/>
              <a:t> – носит имя атамана  Григория Антоновича Рашпиля, одного из самых демократичных и прогрессивных администраторов Кубанской области.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/>
              <a:t>Улица им. Вишняковой – </a:t>
            </a:r>
            <a:r>
              <a:rPr lang="ru-RU" sz="2000" dirty="0" smtClean="0"/>
              <a:t>названа в честь Прасковьи Ивановны Вишняковой, кубанской большевички, активной участницы установления Советской власти на Кубани и Северном Кавказе.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/>
              <a:t>Улица им. Александра </a:t>
            </a:r>
            <a:r>
              <a:rPr lang="ru-RU" sz="2000" b="1" dirty="0" err="1" smtClean="0"/>
              <a:t>Покрышкина</a:t>
            </a:r>
            <a:r>
              <a:rPr lang="ru-RU" sz="2000" dirty="0" smtClean="0"/>
              <a:t> – в честь выдающегося летчика, защищавшего в годы Великой Отечественной войны кубанское небо, трижды Героя Советского Союза, маршала авиации.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/>
              <a:t>Улица им. Вячеслава Ткачева</a:t>
            </a:r>
            <a:r>
              <a:rPr lang="ru-RU" sz="2000" dirty="0" smtClean="0"/>
              <a:t> – увековечила имя замечательного кубанца, выдающегося русского летчика первого поколения, одного из основателей отечественной военной авиации, Главкома ВВС России.</a:t>
            </a:r>
            <a:endParaRPr lang="ru-RU" sz="20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1800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000" dirty="0"/>
          </a:p>
        </p:txBody>
      </p:sp>
      <p:pic>
        <p:nvPicPr>
          <p:cNvPr id="7" name="Рисунок 6" descr="pokri6ki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2225" y="3429000"/>
            <a:ext cx="1495425" cy="2016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201208150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36288">
            <a:off x="7346950" y="4621213"/>
            <a:ext cx="1466850" cy="2087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10600" cy="936104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/>
              <a:t>Имена собственные, как характерный признак местности</a:t>
            </a:r>
            <a:endParaRPr lang="ru-RU" sz="2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0988" y="1196975"/>
            <a:ext cx="4291012" cy="2016125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b="1" dirty="0" smtClean="0">
                <a:solidFill>
                  <a:schemeClr val="tx1"/>
                </a:solidFill>
              </a:rPr>
              <a:t>улица  длинная 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Наименование первичное. Присвоено в конце </a:t>
            </a:r>
            <a:r>
              <a:rPr lang="en-US" sz="1400" dirty="0" smtClean="0">
                <a:solidFill>
                  <a:schemeClr val="tx1"/>
                </a:solidFill>
              </a:rPr>
              <a:t>XIX</a:t>
            </a:r>
            <a:r>
              <a:rPr lang="ru-RU" sz="1400" dirty="0" smtClean="0">
                <a:solidFill>
                  <a:schemeClr val="tx1"/>
                </a:solidFill>
              </a:rPr>
              <a:t> в., действительно, самой длинной в ту пору улице в </a:t>
            </a:r>
            <a:r>
              <a:rPr lang="ru-RU" sz="1400" dirty="0" err="1" smtClean="0">
                <a:solidFill>
                  <a:schemeClr val="tx1"/>
                </a:solidFill>
              </a:rPr>
              <a:t>Екатеринодаре</a:t>
            </a:r>
            <a:r>
              <a:rPr lang="ru-RU" sz="1400" dirty="0" smtClean="0">
                <a:solidFill>
                  <a:schemeClr val="tx1"/>
                </a:solidFill>
              </a:rPr>
              <a:t>, протянувшейся от берега  Кубани до «самых  </a:t>
            </a:r>
            <a:r>
              <a:rPr lang="ru-RU" sz="1400" dirty="0" err="1" smtClean="0">
                <a:solidFill>
                  <a:schemeClr val="tx1"/>
                </a:solidFill>
              </a:rPr>
              <a:t>Карасунов</a:t>
            </a:r>
            <a:r>
              <a:rPr lang="ru-RU" sz="1400" dirty="0" smtClean="0">
                <a:solidFill>
                  <a:schemeClr val="tx1"/>
                </a:solidFill>
              </a:rPr>
              <a:t>»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196975"/>
            <a:ext cx="4292600" cy="2016125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b="1" dirty="0" smtClean="0">
                <a:solidFill>
                  <a:schemeClr val="tx1"/>
                </a:solidFill>
              </a:rPr>
              <a:t>Улица Дальняя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Сейчас  этот  район  плотно  застроен, И только название  улицы напоминает о том, что когда-то  это была северная окраина  </a:t>
            </a:r>
            <a:r>
              <a:rPr lang="ru-RU" sz="1400" dirty="0" err="1" smtClean="0">
                <a:solidFill>
                  <a:schemeClr val="tx1"/>
                </a:solidFill>
              </a:rPr>
              <a:t>краснодара</a:t>
            </a:r>
            <a:r>
              <a:rPr lang="ru-RU" sz="1400" dirty="0" smtClean="0">
                <a:solidFill>
                  <a:schemeClr val="tx1"/>
                </a:solidFill>
              </a:rPr>
              <a:t>, сильно удаленная  от центра города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10" name="Содержимое 9" descr="Дальняяnnn.pn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859338" y="3141663"/>
            <a:ext cx="4033837" cy="331152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Содержимое 8" descr="Длинная.pn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250825" y="3141663"/>
            <a:ext cx="3995738" cy="331152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32656"/>
            <a:ext cx="8610600" cy="72008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/>
              <a:t>Наименования,  отражающие  характер рельефа</a:t>
            </a:r>
            <a:endParaRPr lang="ru-RU" sz="2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0988" y="1125538"/>
            <a:ext cx="4291012" cy="1150937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b="1" dirty="0" smtClean="0">
                <a:solidFill>
                  <a:schemeClr val="tx2"/>
                </a:solidFill>
              </a:rPr>
              <a:t>Улица Горная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>
                <a:solidFill>
                  <a:schemeClr val="tx2"/>
                </a:solidFill>
              </a:rPr>
              <a:t>ДЕЙСТВИТЕЛЬНО, ПОДНИМАЕТСЯ  ОТ  УЛ. Заводская в гору, где  разветвляется  на  два  рукава.</a:t>
            </a:r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125538"/>
            <a:ext cx="4292600" cy="1150937"/>
          </a:xfrm>
        </p:spPr>
        <p:txBody>
          <a:bodyPr>
            <a:normAutofit lnSpcReduction="10000"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b="1" dirty="0" smtClean="0">
                <a:solidFill>
                  <a:schemeClr val="tx2"/>
                </a:solidFill>
              </a:rPr>
              <a:t>Улица  Обрывная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>
                <a:solidFill>
                  <a:schemeClr val="tx2"/>
                </a:solidFill>
              </a:rPr>
              <a:t>Протянулась  под крутым  обрывом южнее  ул. Воронежской.  Интересна своими тупиками  с  тропами  и ступеньками.</a:t>
            </a:r>
            <a:endParaRPr lang="ru-RU" sz="1400" dirty="0">
              <a:solidFill>
                <a:schemeClr val="tx2"/>
              </a:solidFill>
            </a:endParaRPr>
          </a:p>
        </p:txBody>
      </p:sp>
      <p:pic>
        <p:nvPicPr>
          <p:cNvPr id="7" name="Содержимое 6" descr="Горнаяnnn.pn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250825" y="2492375"/>
            <a:ext cx="4148138" cy="4176713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Обрывнаяррррр.bmp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8200" y="2525713"/>
            <a:ext cx="4289425" cy="4110037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2959</TotalTime>
  <Words>1145</Words>
  <Application>Microsoft Office PowerPoint</Application>
  <PresentationFormat>Экран (4:3)</PresentationFormat>
  <Paragraphs>92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9</vt:i4>
      </vt:variant>
      <vt:variant>
        <vt:lpstr>Заголовки слайдов</vt:lpstr>
      </vt:variant>
      <vt:variant>
        <vt:i4>18</vt:i4>
      </vt:variant>
    </vt:vector>
  </HeadingPairs>
  <TitlesOfParts>
    <vt:vector size="31" baseType="lpstr">
      <vt:lpstr>Georgia</vt:lpstr>
      <vt:lpstr>Arial</vt:lpstr>
      <vt:lpstr>Wingdings 2</vt:lpstr>
      <vt:lpstr>Calibri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Библиотека им.А.С.Пушкина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</dc:creator>
  <cp:lastModifiedBy>vsr</cp:lastModifiedBy>
  <cp:revision>269</cp:revision>
  <dcterms:created xsi:type="dcterms:W3CDTF">2013-06-15T07:53:05Z</dcterms:created>
  <dcterms:modified xsi:type="dcterms:W3CDTF">2013-08-19T07:38:50Z</dcterms:modified>
</cp:coreProperties>
</file>