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9" r:id="rId3"/>
    <p:sldId id="260" r:id="rId4"/>
    <p:sldId id="265" r:id="rId5"/>
    <p:sldId id="262" r:id="rId6"/>
    <p:sldId id="267" r:id="rId7"/>
    <p:sldId id="263" r:id="rId8"/>
    <p:sldId id="268" r:id="rId9"/>
    <p:sldId id="264" r:id="rId10"/>
    <p:sldId id="269" r:id="rId11"/>
    <p:sldId id="266" r:id="rId12"/>
    <p:sldId id="270" r:id="rId13"/>
    <p:sldId id="271" r:id="rId14"/>
    <p:sldId id="261" r:id="rId15"/>
    <p:sldId id="273" r:id="rId16"/>
    <p:sldId id="274" r:id="rId17"/>
    <p:sldId id="272" r:id="rId18"/>
    <p:sldId id="276" r:id="rId19"/>
    <p:sldId id="275"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19" autoAdjust="0"/>
    <p:restoredTop sz="86364" autoAdjust="0"/>
  </p:normalViewPr>
  <p:slideViewPr>
    <p:cSldViewPr>
      <p:cViewPr>
        <p:scale>
          <a:sx n="100" d="100"/>
          <a:sy n="100" d="100"/>
        </p:scale>
        <p:origin x="-168" y="-150"/>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A2AD49-F83D-4ECB-87FF-AB56CCE94B47}" type="datetimeFigureOut">
              <a:rPr lang="ru-RU" smtClean="0"/>
              <a:pPr/>
              <a:t>21.11.2016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0B6B32-E42E-433E-9C27-6C300AE62C4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0B6B32-E42E-433E-9C27-6C300AE62C43}" type="slidenum">
              <a:rPr lang="ru-RU" smtClean="0"/>
              <a:pPr/>
              <a:t>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0B6B32-E42E-433E-9C27-6C300AE62C43}" type="slidenum">
              <a:rPr lang="ru-RU" smtClean="0"/>
              <a:pPr/>
              <a:t>2</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D0B6B32-E42E-433E-9C27-6C300AE62C43}" type="slidenum">
              <a:rPr lang="ru-RU" smtClean="0"/>
              <a:pPr/>
              <a:t>8</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0B6B32-E42E-433E-9C27-6C300AE62C43}" type="slidenum">
              <a:rPr lang="ru-RU" smtClean="0"/>
              <a:pPr/>
              <a:t>13</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0B6B32-E42E-433E-9C27-6C300AE62C43}" type="slidenum">
              <a:rPr lang="ru-RU" smtClean="0"/>
              <a:pPr/>
              <a:t>14</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0B6B32-E42E-433E-9C27-6C300AE62C43}" type="slidenum">
              <a:rPr lang="ru-RU" smtClean="0"/>
              <a:pPr/>
              <a:t>15</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D0B6B32-E42E-433E-9C27-6C300AE62C43}" type="slidenum">
              <a:rPr lang="ru-RU" smtClean="0"/>
              <a:pPr/>
              <a:t>16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0CC46B-1A65-42F4-BEC2-C2EE5DC6358E}" type="datetimeFigureOut">
              <a:rPr lang="ru-RU" smtClean="0"/>
              <a:pPr/>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429FD37-E2E5-4033-A6F2-E53F336326D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0CC46B-1A65-42F4-BEC2-C2EE5DC6358E}" type="datetimeFigureOut">
              <a:rPr lang="ru-RU" smtClean="0"/>
              <a:pPr/>
              <a:t>21.11.2016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29FD37-E2E5-4033-A6F2-E53F336326D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www.kubtransport.info/krasnodar/streets1.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IMG_9512.jpg"/>
          <p:cNvPicPr>
            <a:picLocks noChangeAspect="1"/>
          </p:cNvPicPr>
          <p:nvPr/>
        </p:nvPicPr>
        <p:blipFill>
          <a:blip r:embed="rId3" cstate="print">
            <a:duotone>
              <a:prstClr val="black"/>
              <a:schemeClr val="bg2">
                <a:tint val="45000"/>
                <a:satMod val="400000"/>
              </a:schemeClr>
            </a:duotone>
          </a:blip>
          <a:stretch>
            <a:fillRect/>
          </a:stretch>
        </p:blipFill>
        <p:spPr>
          <a:xfrm>
            <a:off x="0" y="2924945"/>
            <a:ext cx="3779912" cy="3933056"/>
          </a:xfrm>
          <a:prstGeom prst="rect">
            <a:avLst/>
          </a:prstGeom>
          <a:ln>
            <a:noFill/>
          </a:ln>
          <a:effectLst>
            <a:softEdge rad="112500"/>
          </a:effectLst>
        </p:spPr>
      </p:pic>
      <p:sp>
        <p:nvSpPr>
          <p:cNvPr id="5" name="TextBox 4"/>
          <p:cNvSpPr txBox="1"/>
          <p:nvPr/>
        </p:nvSpPr>
        <p:spPr>
          <a:xfrm>
            <a:off x="-252536" y="332656"/>
            <a:ext cx="9144000" cy="1938992"/>
          </a:xfrm>
          <a:prstGeom prst="rect">
            <a:avLst/>
          </a:prstGeom>
          <a:noFill/>
        </p:spPr>
        <p:txBody>
          <a:bodyPr wrap="square" rtlCol="0">
            <a:spAutoFit/>
          </a:bodyPr>
          <a:lstStyle/>
          <a:p>
            <a:pPr algn="r"/>
            <a:r>
              <a:rPr lang="ru-RU" sz="6000" dirty="0" smtClean="0">
                <a:solidFill>
                  <a:srgbClr val="9A0000"/>
                </a:solidFill>
                <a:latin typeface="Arial Black" pitchFamily="34" charset="0"/>
                <a:cs typeface="Arial" pitchFamily="34" charset="0"/>
              </a:rPr>
              <a:t>«</a:t>
            </a:r>
            <a:r>
              <a:rPr lang="ru-RU" sz="6000" dirty="0" smtClean="0">
                <a:solidFill>
                  <a:srgbClr val="9A0000"/>
                </a:solidFill>
                <a:effectLst>
                  <a:outerShdw blurRad="38100" dist="38100" dir="2700000" algn="tl">
                    <a:srgbClr val="000000">
                      <a:alpha val="43137"/>
                    </a:srgbClr>
                  </a:outerShdw>
                </a:effectLst>
                <a:latin typeface="Arial Black" pitchFamily="34" charset="0"/>
                <a:cs typeface="Arial" pitchFamily="34" charset="0"/>
              </a:rPr>
              <a:t>Что в имени тебе                                 моём?»</a:t>
            </a:r>
            <a:endParaRPr lang="ru-RU" sz="6000" dirty="0">
              <a:solidFill>
                <a:srgbClr val="9A0000"/>
              </a:solidFill>
              <a:effectLst>
                <a:outerShdw blurRad="38100" dist="38100" dir="2700000" algn="tl">
                  <a:srgbClr val="000000">
                    <a:alpha val="43137"/>
                  </a:srgbClr>
                </a:outerShdw>
              </a:effectLst>
              <a:latin typeface="Arial Black" pitchFamily="34" charset="0"/>
              <a:cs typeface="Arial" pitchFamily="34" charset="0"/>
            </a:endParaRPr>
          </a:p>
        </p:txBody>
      </p:sp>
      <p:sp>
        <p:nvSpPr>
          <p:cNvPr id="6" name="TextBox 5"/>
          <p:cNvSpPr txBox="1"/>
          <p:nvPr/>
        </p:nvSpPr>
        <p:spPr>
          <a:xfrm>
            <a:off x="4139952" y="3140968"/>
            <a:ext cx="3456384" cy="830997"/>
          </a:xfrm>
          <a:prstGeom prst="rect">
            <a:avLst/>
          </a:prstGeom>
          <a:noFill/>
        </p:spPr>
        <p:txBody>
          <a:bodyPr wrap="square" rtlCol="0">
            <a:spAutoFit/>
          </a:bodyPr>
          <a:lstStyle/>
          <a:p>
            <a:r>
              <a:rPr lang="ru-RU" sz="2400" b="1" dirty="0" smtClean="0">
                <a:latin typeface="Arial Black" pitchFamily="34" charset="0"/>
              </a:rPr>
              <a:t>ТОПОНИМИКА И                      АНТРОПОНИМИКА</a:t>
            </a:r>
            <a:endParaRPr lang="ru-RU" sz="2400" b="1" dirty="0">
              <a:latin typeface="Arial Black" pitchFamily="34" charset="0"/>
            </a:endParaRPr>
          </a:p>
        </p:txBody>
      </p:sp>
      <p:sp>
        <p:nvSpPr>
          <p:cNvPr id="7" name="TextBox 6"/>
          <p:cNvSpPr txBox="1"/>
          <p:nvPr/>
        </p:nvSpPr>
        <p:spPr>
          <a:xfrm>
            <a:off x="4067944" y="4221088"/>
            <a:ext cx="3456384" cy="584775"/>
          </a:xfrm>
          <a:prstGeom prst="rect">
            <a:avLst/>
          </a:prstGeom>
          <a:noFill/>
        </p:spPr>
        <p:txBody>
          <a:bodyPr wrap="square" rtlCol="0">
            <a:spAutoFit/>
          </a:bodyPr>
          <a:lstStyle/>
          <a:p>
            <a:pPr algn="ctr"/>
            <a:r>
              <a:rPr lang="ru-RU" sz="1600" i="1" dirty="0" smtClean="0">
                <a:latin typeface="Arial Black" pitchFamily="34" charset="0"/>
              </a:rPr>
              <a:t> виртуальная книжная выставка</a:t>
            </a:r>
            <a:endParaRPr lang="ru-RU" sz="1400" b="1" dirty="0" smtClean="0">
              <a:latin typeface="Arial Black" pitchFamily="34" charset="0"/>
            </a:endParaRPr>
          </a:p>
        </p:txBody>
      </p:sp>
      <p:sp>
        <p:nvSpPr>
          <p:cNvPr id="8" name="TextBox 7"/>
          <p:cNvSpPr txBox="1"/>
          <p:nvPr/>
        </p:nvSpPr>
        <p:spPr>
          <a:xfrm>
            <a:off x="5364088" y="5085184"/>
            <a:ext cx="3131840" cy="1169551"/>
          </a:xfrm>
          <a:prstGeom prst="rect">
            <a:avLst/>
          </a:prstGeom>
          <a:noFill/>
        </p:spPr>
        <p:txBody>
          <a:bodyPr wrap="square" rtlCol="0">
            <a:spAutoFit/>
          </a:bodyPr>
          <a:lstStyle/>
          <a:p>
            <a:pPr algn="ctr"/>
            <a:r>
              <a:rPr lang="ru-RU" sz="1400" dirty="0" smtClean="0"/>
              <a:t>ККУНБ им. А.С. Пушкина</a:t>
            </a:r>
          </a:p>
          <a:p>
            <a:pPr algn="ctr"/>
            <a:r>
              <a:rPr lang="ru-RU" sz="1400" dirty="0" smtClean="0"/>
              <a:t>отдел городского абонемента</a:t>
            </a:r>
          </a:p>
          <a:p>
            <a:pPr algn="ctr"/>
            <a:r>
              <a:rPr lang="ru-RU" sz="1400" dirty="0" smtClean="0"/>
              <a:t>Волкова Н.Н.</a:t>
            </a:r>
          </a:p>
          <a:p>
            <a:pPr algn="ctr"/>
            <a:r>
              <a:rPr lang="ru-RU" sz="1400" dirty="0"/>
              <a:t>г</a:t>
            </a:r>
            <a:r>
              <a:rPr lang="ru-RU" sz="1400" dirty="0" smtClean="0"/>
              <a:t>. Краснодар</a:t>
            </a:r>
          </a:p>
          <a:p>
            <a:pPr algn="ctr"/>
            <a:r>
              <a:rPr lang="ru-RU" sz="1400" dirty="0" smtClean="0"/>
              <a:t> 2016</a:t>
            </a:r>
            <a:endParaRPr lang="ru-RU" sz="1400" dirty="0"/>
          </a:p>
        </p:txBody>
      </p:sp>
      <p:sp>
        <p:nvSpPr>
          <p:cNvPr id="9" name="Прямоугольник с одним вырезанным углом 8"/>
          <p:cNvSpPr/>
          <p:nvPr/>
        </p:nvSpPr>
        <p:spPr>
          <a:xfrm>
            <a:off x="971600" y="2420888"/>
            <a:ext cx="7560840" cy="3960440"/>
          </a:xfrm>
          <a:prstGeom prst="snip1Rect">
            <a:avLst>
              <a:gd name="adj" fmla="val 45127"/>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IMG_9690.PNG"/>
          <p:cNvPicPr>
            <a:picLocks noChangeAspect="1"/>
          </p:cNvPicPr>
          <p:nvPr/>
        </p:nvPicPr>
        <p:blipFill>
          <a:blip r:embed="rId2" cstate="print">
            <a:duotone>
              <a:prstClr val="black"/>
              <a:schemeClr val="bg2">
                <a:tint val="45000"/>
                <a:satMod val="400000"/>
              </a:schemeClr>
            </a:duotone>
          </a:blip>
          <a:srcRect l="2751" t="18500" r="1176" b="23750"/>
          <a:stretch>
            <a:fillRect/>
          </a:stretch>
        </p:blipFill>
        <p:spPr>
          <a:xfrm>
            <a:off x="1" y="2852936"/>
            <a:ext cx="4122526" cy="4005064"/>
          </a:xfrm>
          <a:prstGeom prst="rect">
            <a:avLst/>
          </a:prstGeom>
          <a:ln>
            <a:noFill/>
          </a:ln>
          <a:effectLst>
            <a:softEdge rad="112500"/>
          </a:effectLst>
        </p:spPr>
      </p:pic>
      <p:sp>
        <p:nvSpPr>
          <p:cNvPr id="2" name="TextBox 1"/>
          <p:cNvSpPr txBox="1"/>
          <p:nvPr/>
        </p:nvSpPr>
        <p:spPr>
          <a:xfrm>
            <a:off x="2195736" y="260648"/>
            <a:ext cx="662473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732091" y="2636684"/>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Имя в литературе</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3436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229200"/>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sp>
        <p:nvSpPr>
          <p:cNvPr id="13" name="TextBox 12"/>
          <p:cNvSpPr txBox="1"/>
          <p:nvPr/>
        </p:nvSpPr>
        <p:spPr>
          <a:xfrm>
            <a:off x="3779912" y="3429000"/>
            <a:ext cx="4176464"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4" name="TextBox 13"/>
          <p:cNvSpPr txBox="1"/>
          <p:nvPr/>
        </p:nvSpPr>
        <p:spPr>
          <a:xfrm>
            <a:off x="2411760" y="332656"/>
            <a:ext cx="6264696" cy="1785104"/>
          </a:xfrm>
          <a:prstGeom prst="rect">
            <a:avLst/>
          </a:prstGeom>
          <a:noFill/>
        </p:spPr>
        <p:txBody>
          <a:bodyPr wrap="square" rtlCol="0">
            <a:spAutoFit/>
          </a:bodyPr>
          <a:lstStyle/>
          <a:p>
            <a:r>
              <a:rPr lang="ru-RU" sz="1400" b="1" dirty="0" smtClean="0">
                <a:latin typeface="Arial" pitchFamily="34" charset="0"/>
                <a:cs typeface="Arial" pitchFamily="34" charset="0"/>
              </a:rPr>
              <a:t>Петровский , Н. А.</a:t>
            </a:r>
            <a:r>
              <a:rPr lang="ru-RU" sz="1400" dirty="0" smtClean="0">
                <a:latin typeface="Arial" pitchFamily="34" charset="0"/>
                <a:cs typeface="Arial" pitchFamily="34" charset="0"/>
              </a:rPr>
              <a:t> Словарь русских личных имен / Под ред. О. Д. Митрофановой. –  Москва : Русский язык, 1984. – 384 с.</a:t>
            </a:r>
          </a:p>
          <a:p>
            <a:pPr algn="r"/>
            <a:r>
              <a:rPr lang="ru-RU" sz="1200" b="1" dirty="0" smtClean="0">
                <a:latin typeface="Arial" pitchFamily="34" charset="0"/>
                <a:cs typeface="Arial" pitchFamily="34" charset="0"/>
              </a:rPr>
              <a:t>81.2  П 308  М1709311-АБ</a:t>
            </a:r>
          </a:p>
          <a:p>
            <a:r>
              <a:rPr lang="ru-RU" sz="1400" i="1" dirty="0" smtClean="0">
                <a:latin typeface="Arial" pitchFamily="34" charset="0"/>
                <a:cs typeface="Arial" pitchFamily="34" charset="0"/>
              </a:rPr>
              <a:t>Каждый, кто выбирает имя своему ребенку или просто интересуется именами, может получить в словаре подробные сведения об имени, нужном ему: новое оно или старое, редкое или часто встречающееся, собственно русское или заимствованное и, наконец, документальная  (паспортная) это форма или нет.</a:t>
            </a:r>
          </a:p>
        </p:txBody>
      </p:sp>
      <p:sp>
        <p:nvSpPr>
          <p:cNvPr id="15" name="TextBox 14"/>
          <p:cNvSpPr txBox="1"/>
          <p:nvPr/>
        </p:nvSpPr>
        <p:spPr>
          <a:xfrm>
            <a:off x="4355976" y="2564904"/>
            <a:ext cx="5004048" cy="3754874"/>
          </a:xfrm>
          <a:prstGeom prst="rect">
            <a:avLst/>
          </a:prstGeom>
          <a:noFill/>
        </p:spPr>
        <p:txBody>
          <a:bodyPr wrap="square" rtlCol="0">
            <a:spAutoFit/>
          </a:bodyPr>
          <a:lstStyle/>
          <a:p>
            <a:r>
              <a:rPr lang="ru-RU" sz="1400" i="1" dirty="0" smtClean="0">
                <a:latin typeface="Arial" pitchFamily="34" charset="0"/>
                <a:cs typeface="Arial" pitchFamily="34" charset="0"/>
              </a:rPr>
              <a:t>О, русских женщин имена – </a:t>
            </a:r>
          </a:p>
          <a:p>
            <a:r>
              <a:rPr lang="ru-RU" sz="1400" i="1" dirty="0" smtClean="0">
                <a:latin typeface="Arial" pitchFamily="34" charset="0"/>
                <a:cs typeface="Arial" pitchFamily="34" charset="0"/>
              </a:rPr>
              <a:t> Бушующая сила.</a:t>
            </a:r>
          </a:p>
          <a:p>
            <a:r>
              <a:rPr lang="ru-RU" sz="1400" i="1" dirty="0" smtClean="0">
                <a:latin typeface="Arial" pitchFamily="34" charset="0"/>
                <a:cs typeface="Arial" pitchFamily="34" charset="0"/>
              </a:rPr>
              <a:t> Какая светлая страна их к жизни</a:t>
            </a:r>
          </a:p>
          <a:p>
            <a:r>
              <a:rPr lang="ru-RU" sz="1400" i="1" dirty="0" smtClean="0">
                <a:latin typeface="Arial" pitchFamily="34" charset="0"/>
                <a:cs typeface="Arial" pitchFamily="34" charset="0"/>
              </a:rPr>
              <a:t>                                                    породила!</a:t>
            </a:r>
          </a:p>
          <a:p>
            <a:r>
              <a:rPr lang="ru-RU" sz="1400" i="1" dirty="0" smtClean="0">
                <a:latin typeface="Arial" pitchFamily="34" charset="0"/>
                <a:cs typeface="Arial" pitchFamily="34" charset="0"/>
              </a:rPr>
              <a:t> Здесь и Людмила, и Любовь,</a:t>
            </a:r>
          </a:p>
          <a:p>
            <a:r>
              <a:rPr lang="ru-RU" sz="1400" i="1" dirty="0" smtClean="0">
                <a:latin typeface="Arial" pitchFamily="34" charset="0"/>
                <a:cs typeface="Arial" pitchFamily="34" charset="0"/>
              </a:rPr>
              <a:t>Светлана, Вера, Ольга.</a:t>
            </a:r>
          </a:p>
          <a:p>
            <a:r>
              <a:rPr lang="ru-RU" sz="1400" i="1" dirty="0" smtClean="0">
                <a:latin typeface="Arial" pitchFamily="34" charset="0"/>
                <a:cs typeface="Arial" pitchFamily="34" charset="0"/>
              </a:rPr>
              <a:t>Какая ширь, какая новь, </a:t>
            </a:r>
          </a:p>
          <a:p>
            <a:r>
              <a:rPr lang="ru-RU" sz="1400" i="1" dirty="0" smtClean="0">
                <a:latin typeface="Arial" pitchFamily="34" charset="0"/>
                <a:cs typeface="Arial" pitchFamily="34" charset="0"/>
              </a:rPr>
              <a:t>Какой простор раздольный!</a:t>
            </a:r>
          </a:p>
          <a:p>
            <a:r>
              <a:rPr lang="ru-RU" sz="1400" i="1" dirty="0" smtClean="0">
                <a:latin typeface="Arial" pitchFamily="34" charset="0"/>
                <a:cs typeface="Arial" pitchFamily="34" charset="0"/>
              </a:rPr>
              <a:t>Далекой веет стариной,</a:t>
            </a:r>
          </a:p>
          <a:p>
            <a:r>
              <a:rPr lang="ru-RU" sz="1400" i="1" dirty="0" smtClean="0">
                <a:latin typeface="Arial" pitchFamily="34" charset="0"/>
                <a:cs typeface="Arial" pitchFamily="34" charset="0"/>
              </a:rPr>
              <a:t> Воинственною славой…</a:t>
            </a:r>
          </a:p>
          <a:p>
            <a:r>
              <a:rPr lang="ru-RU" sz="1400" i="1" dirty="0" smtClean="0">
                <a:latin typeface="Arial" pitchFamily="34" charset="0"/>
                <a:cs typeface="Arial" pitchFamily="34" charset="0"/>
              </a:rPr>
              <a:t>От тех, кто назван </a:t>
            </a:r>
            <a:r>
              <a:rPr lang="ru-RU" sz="1400" i="1" dirty="0" err="1" smtClean="0">
                <a:latin typeface="Arial" pitchFamily="34" charset="0"/>
                <a:cs typeface="Arial" pitchFamily="34" charset="0"/>
              </a:rPr>
              <a:t>Волховой</a:t>
            </a:r>
            <a:r>
              <a:rPr lang="ru-RU" sz="1400" i="1" dirty="0" smtClean="0">
                <a:latin typeface="Arial" pitchFamily="34" charset="0"/>
                <a:cs typeface="Arial" pitchFamily="34" charset="0"/>
              </a:rPr>
              <a:t>,</a:t>
            </a:r>
          </a:p>
          <a:p>
            <a:r>
              <a:rPr lang="ru-RU" sz="1400" i="1" dirty="0" smtClean="0">
                <a:latin typeface="Arial" pitchFamily="34" charset="0"/>
                <a:cs typeface="Arial" pitchFamily="34" charset="0"/>
              </a:rPr>
              <a:t>Надеждой и </a:t>
            </a:r>
            <a:r>
              <a:rPr lang="ru-RU" sz="1400" i="1" dirty="0" err="1" smtClean="0">
                <a:latin typeface="Arial" pitchFamily="34" charset="0"/>
                <a:cs typeface="Arial" pitchFamily="34" charset="0"/>
              </a:rPr>
              <a:t>Любавой</a:t>
            </a:r>
            <a:r>
              <a:rPr lang="ru-RU" sz="1400" i="1" dirty="0" smtClean="0">
                <a:latin typeface="Arial" pitchFamily="34" charset="0"/>
                <a:cs typeface="Arial" pitchFamily="34" charset="0"/>
              </a:rPr>
              <a:t>.</a:t>
            </a:r>
          </a:p>
          <a:p>
            <a:r>
              <a:rPr lang="ru-RU" sz="1400" i="1" dirty="0" smtClean="0">
                <a:latin typeface="Arial" pitchFamily="34" charset="0"/>
                <a:cs typeface="Arial" pitchFamily="34" charset="0"/>
              </a:rPr>
              <a:t>Им ясность наших рек дана,</a:t>
            </a:r>
          </a:p>
          <a:p>
            <a:r>
              <a:rPr lang="ru-RU" sz="1400" i="1" dirty="0" smtClean="0">
                <a:latin typeface="Arial" pitchFamily="34" charset="0"/>
                <a:cs typeface="Arial" pitchFamily="34" charset="0"/>
              </a:rPr>
              <a:t>Безмерность нашей сини…</a:t>
            </a:r>
          </a:p>
          <a:p>
            <a:r>
              <a:rPr lang="ru-RU" sz="1400" i="1" dirty="0" smtClean="0">
                <a:latin typeface="Arial" pitchFamily="34" charset="0"/>
                <a:cs typeface="Arial" pitchFamily="34" charset="0"/>
              </a:rPr>
              <a:t>О, русских женщин имена,</a:t>
            </a:r>
          </a:p>
          <a:p>
            <a:r>
              <a:rPr lang="ru-RU" sz="1400" i="1" dirty="0" smtClean="0">
                <a:latin typeface="Arial" pitchFamily="34" charset="0"/>
                <a:cs typeface="Arial" pitchFamily="34" charset="0"/>
              </a:rPr>
              <a:t>Вы вещий свет России.</a:t>
            </a:r>
          </a:p>
          <a:p>
            <a:r>
              <a:rPr lang="ru-RU" sz="1400" i="1" dirty="0" smtClean="0">
                <a:latin typeface="Arial" pitchFamily="34" charset="0"/>
                <a:cs typeface="Arial" pitchFamily="34" charset="0"/>
              </a:rPr>
              <a:t>                                   А. </a:t>
            </a:r>
            <a:r>
              <a:rPr lang="ru-RU" sz="1400" i="1" dirty="0" err="1" smtClean="0">
                <a:latin typeface="Arial" pitchFamily="34" charset="0"/>
                <a:cs typeface="Arial" pitchFamily="34" charset="0"/>
              </a:rPr>
              <a:t>Осенев</a:t>
            </a:r>
            <a:endParaRPr lang="ru-RU" sz="1400" i="1" dirty="0">
              <a:latin typeface="Arial" pitchFamily="34" charset="0"/>
              <a:cs typeface="Arial" pitchFamily="34" charset="0"/>
            </a:endParaRPr>
          </a:p>
        </p:txBody>
      </p:sp>
      <p:pic>
        <p:nvPicPr>
          <p:cNvPr id="12" name="Рисунок 11" descr="сканирование0005.jpg"/>
          <p:cNvPicPr>
            <a:picLocks noChangeAspect="1"/>
          </p:cNvPicPr>
          <p:nvPr/>
        </p:nvPicPr>
        <p:blipFill>
          <a:blip r:embed="rId3" cstate="print"/>
          <a:stretch>
            <a:fillRect/>
          </a:stretch>
        </p:blipFill>
        <p:spPr>
          <a:xfrm>
            <a:off x="971600" y="188640"/>
            <a:ext cx="1152128" cy="178486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IMG_9660.png"/>
          <p:cNvPicPr>
            <a:picLocks noChangeAspect="1"/>
          </p:cNvPicPr>
          <p:nvPr/>
        </p:nvPicPr>
        <p:blipFill>
          <a:blip r:embed="rId2" cstate="print">
            <a:clrChange>
              <a:clrFrom>
                <a:srgbClr val="E5DFD9"/>
              </a:clrFrom>
              <a:clrTo>
                <a:srgbClr val="E5DFD9">
                  <a:alpha val="0"/>
                </a:srgbClr>
              </a:clrTo>
            </a:clrChange>
            <a:duotone>
              <a:prstClr val="black"/>
              <a:schemeClr val="bg2">
                <a:tint val="45000"/>
                <a:satMod val="400000"/>
              </a:schemeClr>
            </a:duotone>
          </a:blip>
          <a:stretch>
            <a:fillRect/>
          </a:stretch>
        </p:blipFill>
        <p:spPr>
          <a:xfrm>
            <a:off x="-73464" y="2996952"/>
            <a:ext cx="3939156" cy="3861048"/>
          </a:xfrm>
          <a:prstGeom prst="rect">
            <a:avLst/>
          </a:prstGeom>
          <a:ln>
            <a:noFill/>
          </a:ln>
          <a:effectLst>
            <a:softEdge rad="112500"/>
          </a:effectLst>
        </p:spPr>
      </p:pic>
      <p:sp>
        <p:nvSpPr>
          <p:cNvPr id="2" name="TextBox 1"/>
          <p:cNvSpPr txBox="1"/>
          <p:nvPr/>
        </p:nvSpPr>
        <p:spPr>
          <a:xfrm>
            <a:off x="2195736" y="260648"/>
            <a:ext cx="662473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588076" y="2708691"/>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Имя в литературе</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39152"/>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373216"/>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sp>
        <p:nvSpPr>
          <p:cNvPr id="13" name="TextBox 12"/>
          <p:cNvSpPr txBox="1"/>
          <p:nvPr/>
        </p:nvSpPr>
        <p:spPr>
          <a:xfrm>
            <a:off x="3707904" y="2636912"/>
            <a:ext cx="4176464"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4" name="TextBox 13"/>
          <p:cNvSpPr txBox="1"/>
          <p:nvPr/>
        </p:nvSpPr>
        <p:spPr>
          <a:xfrm>
            <a:off x="2555776" y="332656"/>
            <a:ext cx="6048672" cy="1538883"/>
          </a:xfrm>
          <a:prstGeom prst="rect">
            <a:avLst/>
          </a:prstGeom>
          <a:noFill/>
        </p:spPr>
        <p:txBody>
          <a:bodyPr wrap="square" rtlCol="0">
            <a:spAutoFit/>
          </a:bodyPr>
          <a:lstStyle/>
          <a:p>
            <a:r>
              <a:rPr lang="ru-RU" sz="1400" b="1" dirty="0" smtClean="0">
                <a:latin typeface="Arial" pitchFamily="34" charset="0"/>
                <a:cs typeface="Arial" pitchFamily="34" charset="0"/>
              </a:rPr>
              <a:t>Куприн, А. И. </a:t>
            </a:r>
            <a:r>
              <a:rPr lang="ru-RU" sz="1400" dirty="0" smtClean="0">
                <a:latin typeface="Arial" pitchFamily="34" charset="0"/>
                <a:cs typeface="Arial" pitchFamily="34" charset="0"/>
              </a:rPr>
              <a:t>Леночка : рассказ  // Куприн, А.И. Рассказы – Москва : Просвещение, 1989. – С. 125-134.</a:t>
            </a:r>
          </a:p>
          <a:p>
            <a:pPr algn="r"/>
            <a:r>
              <a:rPr lang="ru-RU" sz="1200" b="1" dirty="0" smtClean="0">
                <a:latin typeface="Arial" pitchFamily="34" charset="0"/>
                <a:cs typeface="Arial" pitchFamily="34" charset="0"/>
              </a:rPr>
              <a:t>Р 1  К 92  1911228-АБ</a:t>
            </a:r>
          </a:p>
          <a:p>
            <a:r>
              <a:rPr lang="ru-RU" sz="1200" b="1" dirty="0" smtClean="0">
                <a:latin typeface="Arial" pitchFamily="34" charset="0"/>
                <a:cs typeface="Arial" pitchFamily="34" charset="0"/>
              </a:rPr>
              <a:t>	</a:t>
            </a:r>
          </a:p>
          <a:p>
            <a:pPr algn="just"/>
            <a:r>
              <a:rPr lang="ru-RU" sz="1400" i="1" dirty="0" smtClean="0">
                <a:latin typeface="Arial" pitchFamily="34" charset="0"/>
                <a:cs typeface="Arial" pitchFamily="34" charset="0"/>
              </a:rPr>
              <a:t> Случайная встреча главных героев  заставила их оценить самые светлые минуты жизни. Рассказ полон светлой грусти, ностальгических воспоминаний  и философских раздумий .</a:t>
            </a:r>
            <a:endParaRPr lang="ru-RU" sz="1400" i="1" dirty="0">
              <a:latin typeface="Arial" pitchFamily="34" charset="0"/>
              <a:cs typeface="Arial" pitchFamily="34" charset="0"/>
            </a:endParaRPr>
          </a:p>
        </p:txBody>
      </p:sp>
      <p:sp>
        <p:nvSpPr>
          <p:cNvPr id="16" name="TextBox 15"/>
          <p:cNvSpPr txBox="1"/>
          <p:nvPr/>
        </p:nvSpPr>
        <p:spPr>
          <a:xfrm>
            <a:off x="3779912" y="3356992"/>
            <a:ext cx="4680520" cy="2554545"/>
          </a:xfrm>
          <a:prstGeom prst="rect">
            <a:avLst/>
          </a:prstGeom>
          <a:noFill/>
        </p:spPr>
        <p:txBody>
          <a:bodyPr wrap="square" rtlCol="0">
            <a:spAutoFit/>
          </a:bodyPr>
          <a:lstStyle/>
          <a:p>
            <a:r>
              <a:rPr lang="ru-RU" sz="1600" dirty="0" smtClean="0"/>
              <a:t>«…</a:t>
            </a:r>
            <a:r>
              <a:rPr lang="ru-RU" sz="1600" i="1" dirty="0" smtClean="0">
                <a:latin typeface="Arial" pitchFamily="34" charset="0"/>
                <a:cs typeface="Arial" pitchFamily="34" charset="0"/>
              </a:rPr>
              <a:t>Мгновенный свет воспоминания</a:t>
            </a:r>
            <a:r>
              <a:rPr lang="ru-RU" sz="1600" dirty="0" smtClean="0">
                <a:latin typeface="Arial" pitchFamily="34" charset="0"/>
                <a:cs typeface="Arial" pitchFamily="34" charset="0"/>
              </a:rPr>
              <a:t> </a:t>
            </a:r>
          </a:p>
          <a:p>
            <a:pPr algn="just"/>
            <a:r>
              <a:rPr lang="ru-RU" sz="1600" i="1" dirty="0" smtClean="0">
                <a:latin typeface="Arial" pitchFamily="34" charset="0"/>
                <a:cs typeface="Arial" pitchFamily="34" charset="0"/>
              </a:rPr>
              <a:t>точно ослепил его.</a:t>
            </a:r>
          </a:p>
          <a:p>
            <a:pPr algn="just">
              <a:buFontTx/>
              <a:buChar char="-"/>
            </a:pPr>
            <a:r>
              <a:rPr lang="ru-RU" sz="1600" i="1" dirty="0" smtClean="0">
                <a:latin typeface="Arial" pitchFamily="34" charset="0"/>
                <a:cs typeface="Arial" pitchFamily="34" charset="0"/>
              </a:rPr>
              <a:t> Неужели </a:t>
            </a:r>
            <a:r>
              <a:rPr lang="ru-RU" sz="1600" b="1" i="1" dirty="0" smtClean="0">
                <a:latin typeface="Arial" pitchFamily="34" charset="0"/>
                <a:cs typeface="Arial" pitchFamily="34" charset="0"/>
              </a:rPr>
              <a:t>Леночка</a:t>
            </a:r>
            <a:r>
              <a:rPr lang="ru-RU" sz="1600" i="1" dirty="0" smtClean="0">
                <a:latin typeface="Arial" pitchFamily="34" charset="0"/>
                <a:cs typeface="Arial" pitchFamily="34" charset="0"/>
              </a:rPr>
              <a:t>?.. Виноват… </a:t>
            </a:r>
            <a:r>
              <a:rPr lang="ru-RU" sz="1600" b="1" i="1" dirty="0" smtClean="0">
                <a:latin typeface="Arial" pitchFamily="34" charset="0"/>
                <a:cs typeface="Arial" pitchFamily="34" charset="0"/>
              </a:rPr>
              <a:t>Елена</a:t>
            </a:r>
            <a:r>
              <a:rPr lang="ru-RU" sz="1600" i="1" dirty="0" smtClean="0">
                <a:latin typeface="Arial" pitchFamily="34" charset="0"/>
                <a:cs typeface="Arial" pitchFamily="34" charset="0"/>
              </a:rPr>
              <a:t>… </a:t>
            </a:r>
            <a:r>
              <a:rPr lang="ru-RU" sz="1600" b="1" i="1" dirty="0" smtClean="0">
                <a:latin typeface="Arial" pitchFamily="34" charset="0"/>
                <a:cs typeface="Arial" pitchFamily="34" charset="0"/>
              </a:rPr>
              <a:t>Елена</a:t>
            </a:r>
            <a:r>
              <a:rPr lang="ru-RU" sz="1600" i="1" dirty="0" smtClean="0">
                <a:latin typeface="Arial" pitchFamily="34" charset="0"/>
                <a:cs typeface="Arial" pitchFamily="34" charset="0"/>
              </a:rPr>
              <a:t>…</a:t>
            </a:r>
          </a:p>
          <a:p>
            <a:pPr algn="just">
              <a:buFontTx/>
              <a:buChar char="-"/>
            </a:pPr>
            <a:r>
              <a:rPr lang="ru-RU" sz="1600" i="1" dirty="0" smtClean="0">
                <a:latin typeface="Arial" pitchFamily="34" charset="0"/>
                <a:cs typeface="Arial" pitchFamily="34" charset="0"/>
              </a:rPr>
              <a:t> Владимировна. Забыли… А вы – </a:t>
            </a:r>
            <a:r>
              <a:rPr lang="ru-RU" sz="1600" b="1" i="1" dirty="0" smtClean="0">
                <a:latin typeface="Arial" pitchFamily="34" charset="0"/>
                <a:cs typeface="Arial" pitchFamily="34" charset="0"/>
              </a:rPr>
              <a:t>Коля</a:t>
            </a:r>
            <a:r>
              <a:rPr lang="ru-RU" sz="1600" i="1" dirty="0" smtClean="0">
                <a:latin typeface="Arial" pitchFamily="34" charset="0"/>
                <a:cs typeface="Arial" pitchFamily="34" charset="0"/>
              </a:rPr>
              <a:t>, тот самый Коля, неуклюжий, застенчивый м обидчивый Коля?... Как странно! Какая странная встреча!.. Садитесь же, пожалуйста. Как я рада…»</a:t>
            </a:r>
          </a:p>
          <a:p>
            <a:pPr algn="r"/>
            <a:r>
              <a:rPr lang="ru-RU" sz="1600" i="1" dirty="0" smtClean="0">
                <a:latin typeface="Arial" pitchFamily="34" charset="0"/>
                <a:cs typeface="Arial" pitchFamily="34" charset="0"/>
              </a:rPr>
              <a:t>А.И. Куприн «Леночка»</a:t>
            </a:r>
            <a:endParaRPr lang="ru-RU" sz="1600" i="1" dirty="0">
              <a:latin typeface="Arial" pitchFamily="34" charset="0"/>
              <a:cs typeface="Arial" pitchFamily="34" charset="0"/>
            </a:endParaRPr>
          </a:p>
        </p:txBody>
      </p:sp>
      <p:pic>
        <p:nvPicPr>
          <p:cNvPr id="17" name="Рисунок 16" descr="57529.jpg"/>
          <p:cNvPicPr>
            <a:picLocks noChangeAspect="1"/>
          </p:cNvPicPr>
          <p:nvPr/>
        </p:nvPicPr>
        <p:blipFill>
          <a:blip r:embed="rId3" cstate="print"/>
          <a:stretch>
            <a:fillRect/>
          </a:stretch>
        </p:blipFill>
        <p:spPr>
          <a:xfrm>
            <a:off x="971600" y="188640"/>
            <a:ext cx="1228471" cy="183656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IMG_9645.png"/>
          <p:cNvPicPr>
            <a:picLocks noChangeAspect="1"/>
          </p:cNvPicPr>
          <p:nvPr/>
        </p:nvPicPr>
        <p:blipFill>
          <a:blip r:embed="rId2" cstate="print">
            <a:duotone>
              <a:prstClr val="black"/>
              <a:schemeClr val="bg2">
                <a:tint val="45000"/>
                <a:satMod val="400000"/>
              </a:schemeClr>
            </a:duotone>
          </a:blip>
          <a:stretch>
            <a:fillRect/>
          </a:stretch>
        </p:blipFill>
        <p:spPr>
          <a:xfrm>
            <a:off x="107504" y="3068960"/>
            <a:ext cx="3868151" cy="3789040"/>
          </a:xfrm>
          <a:prstGeom prst="rect">
            <a:avLst/>
          </a:prstGeom>
          <a:ln>
            <a:noFill/>
          </a:ln>
          <a:effectLst>
            <a:softEdge rad="112500"/>
          </a:effectLst>
        </p:spPr>
      </p:pic>
      <p:sp>
        <p:nvSpPr>
          <p:cNvPr id="2" name="TextBox 1"/>
          <p:cNvSpPr txBox="1"/>
          <p:nvPr/>
        </p:nvSpPr>
        <p:spPr>
          <a:xfrm>
            <a:off x="2267744" y="260648"/>
            <a:ext cx="662473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732090" y="2924715"/>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Это интересно!</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39152"/>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403648" y="5373216"/>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sp>
        <p:nvSpPr>
          <p:cNvPr id="13" name="TextBox 12"/>
          <p:cNvSpPr txBox="1"/>
          <p:nvPr/>
        </p:nvSpPr>
        <p:spPr>
          <a:xfrm>
            <a:off x="3707904" y="2636912"/>
            <a:ext cx="4176464"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4" name="TextBox 13"/>
          <p:cNvSpPr txBox="1"/>
          <p:nvPr/>
        </p:nvSpPr>
        <p:spPr>
          <a:xfrm>
            <a:off x="2555776" y="332656"/>
            <a:ext cx="6048672" cy="1538883"/>
          </a:xfrm>
          <a:prstGeom prst="rect">
            <a:avLst/>
          </a:prstGeom>
          <a:noFill/>
        </p:spPr>
        <p:txBody>
          <a:bodyPr wrap="square" rtlCol="0">
            <a:spAutoFit/>
          </a:bodyPr>
          <a:lstStyle/>
          <a:p>
            <a:pPr algn="just"/>
            <a:r>
              <a:rPr lang="ru-RU" sz="1400" b="1" dirty="0" smtClean="0">
                <a:latin typeface="Arial" pitchFamily="34" charset="0"/>
                <a:cs typeface="Arial" pitchFamily="34" charset="0"/>
              </a:rPr>
              <a:t>Успенский, Л.В. </a:t>
            </a:r>
            <a:r>
              <a:rPr lang="ru-RU" sz="1400" dirty="0" smtClean="0">
                <a:latin typeface="Arial" pitchFamily="34" charset="0"/>
                <a:cs typeface="Arial" pitchFamily="34" charset="0"/>
              </a:rPr>
              <a:t>Ты и твое имя – Волгоград : </a:t>
            </a:r>
            <a:r>
              <a:rPr lang="ru-RU" sz="1400" dirty="0" err="1" smtClean="0">
                <a:latin typeface="Arial" pitchFamily="34" charset="0"/>
                <a:cs typeface="Arial" pitchFamily="34" charset="0"/>
              </a:rPr>
              <a:t>Нижне-Волжское</a:t>
            </a:r>
            <a:r>
              <a:rPr lang="ru-RU" sz="1400" dirty="0" smtClean="0">
                <a:latin typeface="Arial" pitchFamily="34" charset="0"/>
                <a:cs typeface="Arial" pitchFamily="34" charset="0"/>
              </a:rPr>
              <a:t> книжное издательство, 1994. – 288 с.</a:t>
            </a:r>
          </a:p>
          <a:p>
            <a:pPr algn="r"/>
            <a:r>
              <a:rPr lang="ru-RU" sz="1200" b="1" dirty="0" smtClean="0">
                <a:latin typeface="Arial" pitchFamily="34" charset="0"/>
                <a:cs typeface="Arial" pitchFamily="34" charset="0"/>
              </a:rPr>
              <a:t>81.4  У 774  2014933-АБ</a:t>
            </a:r>
          </a:p>
          <a:p>
            <a:r>
              <a:rPr lang="ru-RU" sz="1200" b="1" dirty="0" smtClean="0">
                <a:latin typeface="Arial" pitchFamily="34" charset="0"/>
                <a:cs typeface="Arial" pitchFamily="34" charset="0"/>
              </a:rPr>
              <a:t>	</a:t>
            </a:r>
          </a:p>
          <a:p>
            <a:pPr algn="just"/>
            <a:r>
              <a:rPr lang="ru-RU" sz="1400" i="1" dirty="0" smtClean="0">
                <a:latin typeface="Arial" pitchFamily="34" charset="0"/>
                <a:cs typeface="Arial" pitchFamily="34" charset="0"/>
              </a:rPr>
              <a:t>Книга известного филолога и писателя Льва Успенского состоит из трех основных разделов – о личных именах, об отчествах, о фамилиях, а завершается «Списком русских календарных имен».</a:t>
            </a:r>
            <a:endParaRPr lang="ru-RU" sz="1400" i="1" dirty="0">
              <a:latin typeface="Arial" pitchFamily="34" charset="0"/>
              <a:cs typeface="Arial" pitchFamily="34" charset="0"/>
            </a:endParaRPr>
          </a:p>
        </p:txBody>
      </p:sp>
      <p:sp>
        <p:nvSpPr>
          <p:cNvPr id="16" name="TextBox 15"/>
          <p:cNvSpPr txBox="1"/>
          <p:nvPr/>
        </p:nvSpPr>
        <p:spPr>
          <a:xfrm>
            <a:off x="3923928" y="2636912"/>
            <a:ext cx="4680520" cy="3539430"/>
          </a:xfrm>
          <a:prstGeom prst="rect">
            <a:avLst/>
          </a:prstGeom>
          <a:noFill/>
        </p:spPr>
        <p:txBody>
          <a:bodyPr wrap="square" rtlCol="0">
            <a:spAutoFit/>
          </a:bodyPr>
          <a:lstStyle/>
          <a:p>
            <a:r>
              <a:rPr lang="ru-RU" sz="1400" dirty="0" smtClean="0">
                <a:latin typeface="Arial" pitchFamily="34" charset="0"/>
                <a:cs typeface="Arial" pitchFamily="34" charset="0"/>
              </a:rPr>
              <a:t>В древних грамотах часто</a:t>
            </a:r>
          </a:p>
          <a:p>
            <a:r>
              <a:rPr lang="ru-RU" sz="1400" dirty="0" smtClean="0">
                <a:latin typeface="Arial" pitchFamily="34" charset="0"/>
                <a:cs typeface="Arial" pitchFamily="34" charset="0"/>
              </a:rPr>
              <a:t> встречаются такие имена как </a:t>
            </a:r>
            <a:r>
              <a:rPr lang="ru-RU" sz="1400" b="1" i="1" dirty="0" smtClean="0">
                <a:latin typeface="Arial" pitchFamily="34" charset="0"/>
                <a:cs typeface="Arial" pitchFamily="34" charset="0"/>
              </a:rPr>
              <a:t>Нелюб, </a:t>
            </a:r>
          </a:p>
          <a:p>
            <a:r>
              <a:rPr lang="ru-RU" sz="1400" b="1" i="1" dirty="0" err="1" smtClean="0">
                <a:latin typeface="Arial" pitchFamily="34" charset="0"/>
                <a:cs typeface="Arial" pitchFamily="34" charset="0"/>
              </a:rPr>
              <a:t>Ненаш</a:t>
            </a:r>
            <a:r>
              <a:rPr lang="ru-RU" sz="1400" b="1" i="1" dirty="0" smtClean="0">
                <a:latin typeface="Arial" pitchFamily="34" charset="0"/>
                <a:cs typeface="Arial" pitchFamily="34" charset="0"/>
              </a:rPr>
              <a:t>, </a:t>
            </a:r>
            <a:r>
              <a:rPr lang="ru-RU" sz="1400" b="1" i="1" dirty="0" err="1" smtClean="0">
                <a:latin typeface="Arial" pitchFamily="34" charset="0"/>
                <a:cs typeface="Arial" pitchFamily="34" charset="0"/>
              </a:rPr>
              <a:t>Некрас</a:t>
            </a:r>
            <a:r>
              <a:rPr lang="ru-RU" sz="1400" b="1" i="1" dirty="0" smtClean="0">
                <a:latin typeface="Arial" pitchFamily="34" charset="0"/>
                <a:cs typeface="Arial" pitchFamily="34" charset="0"/>
              </a:rPr>
              <a:t>, </a:t>
            </a:r>
            <a:r>
              <a:rPr lang="ru-RU" sz="1400" b="1" i="1" dirty="0" err="1" smtClean="0">
                <a:latin typeface="Arial" pitchFamily="34" charset="0"/>
                <a:cs typeface="Arial" pitchFamily="34" charset="0"/>
              </a:rPr>
              <a:t>Болван</a:t>
            </a:r>
            <a:r>
              <a:rPr lang="ru-RU" sz="1400" b="1" i="1" dirty="0" smtClean="0">
                <a:latin typeface="Arial" pitchFamily="34" charset="0"/>
                <a:cs typeface="Arial" pitchFamily="34" charset="0"/>
              </a:rPr>
              <a:t>, Кручина, Беда, </a:t>
            </a:r>
          </a:p>
          <a:p>
            <a:r>
              <a:rPr lang="ru-RU" sz="1400" b="1" i="1" dirty="0" smtClean="0">
                <a:latin typeface="Arial" pitchFamily="34" charset="0"/>
                <a:cs typeface="Arial" pitchFamily="34" charset="0"/>
              </a:rPr>
              <a:t>Докука…</a:t>
            </a:r>
          </a:p>
          <a:p>
            <a:r>
              <a:rPr lang="ru-RU" sz="1400" b="1" i="1" dirty="0" smtClean="0">
                <a:latin typeface="Arial" pitchFamily="34" charset="0"/>
                <a:cs typeface="Arial" pitchFamily="34" charset="0"/>
              </a:rPr>
              <a:t> </a:t>
            </a:r>
            <a:r>
              <a:rPr lang="ru-RU" sz="1400" dirty="0" smtClean="0">
                <a:latin typeface="Arial" pitchFamily="34" charset="0"/>
                <a:cs typeface="Arial" pitchFamily="34" charset="0"/>
              </a:rPr>
              <a:t>Что думать о родителях, которые способны так называть своих детей? </a:t>
            </a:r>
          </a:p>
          <a:p>
            <a:r>
              <a:rPr lang="ru-RU" sz="1400" dirty="0" smtClean="0">
                <a:latin typeface="Arial" pitchFamily="34" charset="0"/>
                <a:cs typeface="Arial" pitchFamily="34" charset="0"/>
              </a:rPr>
              <a:t>Оказывается, этому есть объяснение: наши предки были очень суеверны. Они боялись сглаза, вредоносного действия чужих и своих похвал; им казалось, что назвать ребёнка красивым, нежным или горделивым именем, -  это значит привлечь к нему гибельное внимание злых духов. </a:t>
            </a:r>
          </a:p>
          <a:p>
            <a:r>
              <a:rPr lang="ru-RU" sz="1400" dirty="0" smtClean="0">
                <a:latin typeface="Arial" pitchFamily="34" charset="0"/>
                <a:cs typeface="Arial" pitchFamily="34" charset="0"/>
              </a:rPr>
              <a:t>Услыхав же про маленького </a:t>
            </a:r>
            <a:r>
              <a:rPr lang="ru-RU" sz="1400" b="1" i="1" dirty="0" err="1" smtClean="0">
                <a:latin typeface="Arial" pitchFamily="34" charset="0"/>
                <a:cs typeface="Arial" pitchFamily="34" charset="0"/>
              </a:rPr>
              <a:t>Хворощу</a:t>
            </a:r>
            <a:r>
              <a:rPr lang="ru-RU" sz="1400" b="1" i="1" dirty="0" smtClean="0">
                <a:latin typeface="Arial" pitchFamily="34" charset="0"/>
                <a:cs typeface="Arial" pitchFamily="34" charset="0"/>
              </a:rPr>
              <a:t>, Опухлого </a:t>
            </a:r>
            <a:r>
              <a:rPr lang="ru-RU" sz="1400" dirty="0" smtClean="0">
                <a:latin typeface="Arial" pitchFamily="34" charset="0"/>
                <a:cs typeface="Arial" pitchFamily="34" charset="0"/>
              </a:rPr>
              <a:t>или </a:t>
            </a:r>
            <a:r>
              <a:rPr lang="ru-RU" sz="1400" b="1" dirty="0" err="1" smtClean="0">
                <a:latin typeface="Arial" pitchFamily="34" charset="0"/>
                <a:cs typeface="Arial" pitchFamily="34" charset="0"/>
              </a:rPr>
              <a:t>Гнилозуба</a:t>
            </a:r>
            <a:r>
              <a:rPr lang="ru-RU" sz="1400" dirty="0" smtClean="0">
                <a:latin typeface="Arial" pitchFamily="34" charset="0"/>
                <a:cs typeface="Arial" pitchFamily="34" charset="0"/>
              </a:rPr>
              <a:t>, кто на них польстится? </a:t>
            </a:r>
          </a:p>
          <a:p>
            <a:r>
              <a:rPr lang="ru-RU" sz="1400" dirty="0" smtClean="0">
                <a:latin typeface="Arial" pitchFamily="34" charset="0"/>
                <a:cs typeface="Arial" pitchFamily="34" charset="0"/>
              </a:rPr>
              <a:t>И под прикрытием, под маской  обманного имени-оберега дитя будет спокойно расти и процветать.</a:t>
            </a:r>
            <a:endParaRPr lang="ru-RU" sz="1400" dirty="0">
              <a:latin typeface="Arial" pitchFamily="34" charset="0"/>
              <a:cs typeface="Arial" pitchFamily="34" charset="0"/>
            </a:endParaRPr>
          </a:p>
        </p:txBody>
      </p:sp>
      <p:pic>
        <p:nvPicPr>
          <p:cNvPr id="18" name="Рисунок 17" descr="сканирование0011.jpg"/>
          <p:cNvPicPr>
            <a:picLocks noChangeAspect="1"/>
          </p:cNvPicPr>
          <p:nvPr/>
        </p:nvPicPr>
        <p:blipFill>
          <a:blip r:embed="rId3" cstate="print"/>
          <a:stretch>
            <a:fillRect/>
          </a:stretch>
        </p:blipFill>
        <p:spPr>
          <a:xfrm>
            <a:off x="899592" y="260648"/>
            <a:ext cx="1224135" cy="188554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760" y="260648"/>
            <a:ext cx="6120680" cy="1569660"/>
          </a:xfrm>
          <a:prstGeom prst="rect">
            <a:avLst/>
          </a:prstGeom>
          <a:noFill/>
        </p:spPr>
        <p:txBody>
          <a:bodyPr wrap="square" rtlCol="0">
            <a:spAutoFit/>
          </a:bodyPr>
          <a:lstStyle/>
          <a:p>
            <a:pPr algn="just"/>
            <a:r>
              <a:rPr lang="ru-RU" sz="1400" b="1" dirty="0" smtClean="0">
                <a:latin typeface="Arial" pitchFamily="34" charset="0"/>
                <a:cs typeface="Arial" pitchFamily="34" charset="0"/>
              </a:rPr>
              <a:t>Мирный, И. А. </a:t>
            </a:r>
            <a:r>
              <a:rPr lang="ru-RU" sz="1400" dirty="0" smtClean="0">
                <a:latin typeface="Arial" pitchFamily="34" charset="0"/>
                <a:cs typeface="Arial" pitchFamily="34" charset="0"/>
              </a:rPr>
              <a:t>Имя в истории, история в имени : Их именами названы улицы Краснодара – Пятигорск : </a:t>
            </a:r>
            <a:r>
              <a:rPr lang="ru-RU" sz="1400" dirty="0" err="1" smtClean="0">
                <a:latin typeface="Arial" pitchFamily="34" charset="0"/>
                <a:cs typeface="Arial" pitchFamily="34" charset="0"/>
              </a:rPr>
              <a:t>Картинформ</a:t>
            </a:r>
            <a:r>
              <a:rPr lang="ru-RU" sz="1400" dirty="0" smtClean="0">
                <a:latin typeface="Arial" pitchFamily="34" charset="0"/>
                <a:cs typeface="Arial" pitchFamily="34" charset="0"/>
              </a:rPr>
              <a:t>, 2004. – 160 с.</a:t>
            </a:r>
          </a:p>
          <a:p>
            <a:pPr algn="r"/>
            <a:r>
              <a:rPr lang="ru-RU" sz="1200" b="1" dirty="0" err="1" smtClean="0">
                <a:latin typeface="Arial" pitchFamily="34" charset="0"/>
                <a:cs typeface="Arial" pitchFamily="34" charset="0"/>
              </a:rPr>
              <a:t>Кр</a:t>
            </a:r>
            <a:r>
              <a:rPr lang="ru-RU" sz="1200" b="1" dirty="0" smtClean="0">
                <a:latin typeface="Arial" pitchFamily="34" charset="0"/>
                <a:cs typeface="Arial" pitchFamily="34" charset="0"/>
              </a:rPr>
              <a:t> 63.3 (2..) М 639  2102784</a:t>
            </a:r>
          </a:p>
          <a:p>
            <a:pPr algn="just"/>
            <a:r>
              <a:rPr lang="ru-RU" sz="1400" i="1" dirty="0" smtClean="0">
                <a:latin typeface="Arial" pitchFamily="34" charset="0"/>
                <a:cs typeface="Arial" pitchFamily="34" charset="0"/>
              </a:rPr>
              <a:t>В книгу вошли 218 очерков, рассказывающих о людях, чьи имена увековечены в </a:t>
            </a:r>
            <a:r>
              <a:rPr lang="ru-RU" sz="1400" i="1" dirty="0" err="1" smtClean="0">
                <a:latin typeface="Arial" pitchFamily="34" charset="0"/>
                <a:cs typeface="Arial" pitchFamily="34" charset="0"/>
              </a:rPr>
              <a:t>топонинимах</a:t>
            </a:r>
            <a:r>
              <a:rPr lang="ru-RU" sz="1400" i="1" dirty="0" smtClean="0">
                <a:latin typeface="Arial" pitchFamily="34" charset="0"/>
                <a:cs typeface="Arial" pitchFamily="34" charset="0"/>
              </a:rPr>
              <a:t> Краснодара. Содержание топонимов раскрывается без идеологических предпочтений, но с учетом новых фактов и реалий.</a:t>
            </a:r>
            <a:endParaRPr lang="ru-RU" sz="1600" dirty="0"/>
          </a:p>
        </p:txBody>
      </p:sp>
      <p:sp>
        <p:nvSpPr>
          <p:cNvPr id="5" name="TextBox 4"/>
          <p:cNvSpPr txBox="1"/>
          <p:nvPr/>
        </p:nvSpPr>
        <p:spPr>
          <a:xfrm rot="2737819">
            <a:off x="6924195" y="2855253"/>
            <a:ext cx="2215349"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Это важно!</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971600" y="2348880"/>
            <a:ext cx="7560840" cy="4176464"/>
          </a:xfrm>
          <a:prstGeom prst="snip1Rect">
            <a:avLst>
              <a:gd name="adj" fmla="val 4143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115616" y="3501008"/>
            <a:ext cx="7056784" cy="1384995"/>
          </a:xfrm>
          <a:prstGeom prst="rect">
            <a:avLst/>
          </a:prstGeom>
          <a:noFill/>
        </p:spPr>
        <p:txBody>
          <a:bodyPr wrap="square" rtlCol="0">
            <a:spAutoFit/>
          </a:bodyPr>
          <a:lstStyle/>
          <a:p>
            <a:pPr algn="just">
              <a:buFont typeface="Wingdings" pitchFamily="2" charset="2"/>
              <a:buChar char="§"/>
            </a:pPr>
            <a:r>
              <a:rPr lang="ru-RU" sz="1400" dirty="0" smtClean="0">
                <a:latin typeface="Arial" pitchFamily="34" charset="0"/>
                <a:cs typeface="Arial" pitchFamily="34" charset="0"/>
              </a:rPr>
              <a:t> на карте нашего города соседствуют имена террориста </a:t>
            </a:r>
            <a:r>
              <a:rPr lang="ru-RU" sz="1400" dirty="0" err="1" smtClean="0">
                <a:latin typeface="Arial" pitchFamily="34" charset="0"/>
                <a:cs typeface="Arial" pitchFamily="34" charset="0"/>
              </a:rPr>
              <a:t>Каляева</a:t>
            </a:r>
            <a:r>
              <a:rPr lang="ru-RU" sz="1400" dirty="0" smtClean="0">
                <a:latin typeface="Arial" pitchFamily="34" charset="0"/>
                <a:cs typeface="Arial" pitchFamily="34" charset="0"/>
              </a:rPr>
              <a:t> </a:t>
            </a:r>
          </a:p>
          <a:p>
            <a:pPr algn="just"/>
            <a:r>
              <a:rPr lang="ru-RU" sz="1400" dirty="0" smtClean="0">
                <a:latin typeface="Arial" pitchFamily="34" charset="0"/>
                <a:cs typeface="Arial" pitchFamily="34" charset="0"/>
              </a:rPr>
              <a:t>и великого гуманиста Достоевского, комбрига Котовского и атамана </a:t>
            </a:r>
            <a:r>
              <a:rPr lang="ru-RU" sz="1400" dirty="0" err="1" smtClean="0">
                <a:latin typeface="Arial" pitchFamily="34" charset="0"/>
                <a:cs typeface="Arial" pitchFamily="34" charset="0"/>
              </a:rPr>
              <a:t>Бабыча</a:t>
            </a:r>
            <a:r>
              <a:rPr lang="ru-RU" sz="1400" dirty="0" smtClean="0">
                <a:latin typeface="Arial" pitchFamily="34" charset="0"/>
                <a:cs typeface="Arial" pitchFamily="34" charset="0"/>
              </a:rPr>
              <a:t>, чекиста </a:t>
            </a:r>
            <a:r>
              <a:rPr lang="ru-RU" sz="1400" dirty="0" err="1" smtClean="0">
                <a:latin typeface="Arial" pitchFamily="34" charset="0"/>
                <a:cs typeface="Arial" pitchFamily="34" charset="0"/>
              </a:rPr>
              <a:t>Атарбекова</a:t>
            </a:r>
            <a:r>
              <a:rPr lang="ru-RU" sz="1400" dirty="0" smtClean="0">
                <a:latin typeface="Arial" pitchFamily="34" charset="0"/>
                <a:cs typeface="Arial" pitchFamily="34" charset="0"/>
              </a:rPr>
              <a:t> и графа Рашпиля, пламенного революционера </a:t>
            </a:r>
            <a:r>
              <a:rPr lang="ru-RU" sz="1400" dirty="0" err="1" smtClean="0">
                <a:latin typeface="Arial" pitchFamily="34" charset="0"/>
                <a:cs typeface="Arial" pitchFamily="34" charset="0"/>
              </a:rPr>
              <a:t>Полуяна</a:t>
            </a:r>
            <a:r>
              <a:rPr lang="ru-RU" sz="1400" dirty="0" smtClean="0">
                <a:latin typeface="Arial" pitchFamily="34" charset="0"/>
                <a:cs typeface="Arial" pitchFamily="34" charset="0"/>
              </a:rPr>
              <a:t> и венценосного императора Александра </a:t>
            </a:r>
            <a:r>
              <a:rPr lang="en-US" sz="1400" dirty="0" smtClean="0">
                <a:latin typeface="Arial" pitchFamily="34" charset="0"/>
                <a:cs typeface="Arial" pitchFamily="34" charset="0"/>
              </a:rPr>
              <a:t>III</a:t>
            </a:r>
            <a:r>
              <a:rPr lang="ru-RU" sz="1400" dirty="0" smtClean="0">
                <a:latin typeface="Arial" pitchFamily="34" charset="0"/>
                <a:cs typeface="Arial" pitchFamily="34" charset="0"/>
              </a:rPr>
              <a:t>, что является отражением драматичной и противоречивой истории нашей страны и что необходимо воспринимать без политических амбиций  и  обывательских сетований;</a:t>
            </a:r>
            <a:endParaRPr lang="ru-RU" sz="1400" dirty="0">
              <a:latin typeface="Arial" pitchFamily="34" charset="0"/>
              <a:cs typeface="Arial" pitchFamily="34" charset="0"/>
            </a:endParaRPr>
          </a:p>
        </p:txBody>
      </p:sp>
      <p:sp>
        <p:nvSpPr>
          <p:cNvPr id="7" name="TextBox 6"/>
          <p:cNvSpPr txBox="1"/>
          <p:nvPr/>
        </p:nvSpPr>
        <p:spPr>
          <a:xfrm>
            <a:off x="1187624" y="4869160"/>
            <a:ext cx="7488832" cy="1723549"/>
          </a:xfrm>
          <a:prstGeom prst="rect">
            <a:avLst/>
          </a:prstGeom>
          <a:noFill/>
        </p:spPr>
        <p:txBody>
          <a:bodyPr wrap="square" rtlCol="0">
            <a:spAutoFit/>
          </a:bodyPr>
          <a:lstStyle/>
          <a:p>
            <a:pPr>
              <a:buFont typeface="Wingdings" pitchFamily="2" charset="2"/>
              <a:buChar char="§"/>
            </a:pPr>
            <a:r>
              <a:rPr lang="ru-RU" b="1" i="1" dirty="0" smtClean="0"/>
              <a:t> </a:t>
            </a:r>
            <a:r>
              <a:rPr lang="ru-RU" sz="1400" dirty="0" smtClean="0">
                <a:latin typeface="Arial" pitchFamily="34" charset="0"/>
                <a:cs typeface="Arial" pitchFamily="34" charset="0"/>
              </a:rPr>
              <a:t>некоторые улицы нашего города названы в честь людей, которые никогда  не посещали Краснодар и не имеют к нему никакого отношения  </a:t>
            </a:r>
            <a:r>
              <a:rPr lang="ru-RU" sz="1400" dirty="0" smtClean="0"/>
              <a:t>(</a:t>
            </a:r>
            <a:r>
              <a:rPr lang="ru-RU" sz="1600" b="1" i="1" dirty="0" smtClean="0"/>
              <a:t>улица им. Урицкого, </a:t>
            </a:r>
          </a:p>
          <a:p>
            <a:r>
              <a:rPr lang="ru-RU" sz="1600" b="1" i="1" dirty="0" smtClean="0"/>
              <a:t>улица им. Дзержинского, улица им. Крупской, улица им.Чапаева </a:t>
            </a:r>
            <a:r>
              <a:rPr lang="ru-RU" sz="1600" i="1" dirty="0" smtClean="0"/>
              <a:t>и другие</a:t>
            </a:r>
            <a:r>
              <a:rPr lang="ru-RU" sz="1400" dirty="0" smtClean="0"/>
              <a:t>). </a:t>
            </a:r>
            <a:r>
              <a:rPr lang="ru-RU" sz="1400" dirty="0" smtClean="0">
                <a:latin typeface="Arial" pitchFamily="34" charset="0"/>
                <a:cs typeface="Arial" pitchFamily="34" charset="0"/>
              </a:rPr>
              <a:t>Это так называемая традиционная административная мотивация в </a:t>
            </a:r>
            <a:r>
              <a:rPr lang="ru-RU" sz="1400" dirty="0" err="1" smtClean="0">
                <a:latin typeface="Arial" pitchFamily="34" charset="0"/>
                <a:cs typeface="Arial" pitchFamily="34" charset="0"/>
              </a:rPr>
              <a:t>номинировании</a:t>
            </a:r>
            <a:r>
              <a:rPr lang="ru-RU" sz="1400" dirty="0" smtClean="0">
                <a:latin typeface="Arial" pitchFamily="34" charset="0"/>
                <a:cs typeface="Arial" pitchFamily="34" charset="0"/>
              </a:rPr>
              <a:t> , которая, с точки зрения специалистов,  лишает  город  его особого колорита, неповторимости и своеобразия. </a:t>
            </a:r>
          </a:p>
          <a:p>
            <a:pPr>
              <a:buFont typeface="Wingdings" pitchFamily="2" charset="2"/>
              <a:buChar char="§"/>
            </a:pPr>
            <a:endParaRPr lang="ru-RU" sz="1400" dirty="0" smtClean="0">
              <a:latin typeface="Arial" pitchFamily="34" charset="0"/>
              <a:cs typeface="Arial" pitchFamily="34" charset="0"/>
            </a:endParaRPr>
          </a:p>
        </p:txBody>
      </p:sp>
      <p:pic>
        <p:nvPicPr>
          <p:cNvPr id="13" name="Рисунок 12" descr="сканирование0012.jpg"/>
          <p:cNvPicPr>
            <a:picLocks noChangeAspect="1"/>
          </p:cNvPicPr>
          <p:nvPr/>
        </p:nvPicPr>
        <p:blipFill>
          <a:blip r:embed="rId3" cstate="print"/>
          <a:stretch>
            <a:fillRect/>
          </a:stretch>
        </p:blipFill>
        <p:spPr>
          <a:xfrm>
            <a:off x="899592" y="191627"/>
            <a:ext cx="1224136" cy="1869221"/>
          </a:xfrm>
          <a:prstGeom prst="rect">
            <a:avLst/>
          </a:prstGeom>
          <a:ln>
            <a:noFill/>
          </a:ln>
          <a:effectLst>
            <a:outerShdw blurRad="292100" dist="139700" dir="2700000" algn="tl" rotWithShape="0">
              <a:srgbClr val="333333">
                <a:alpha val="65000"/>
              </a:srgbClr>
            </a:outerShdw>
          </a:effectLst>
        </p:spPr>
      </p:pic>
      <p:sp>
        <p:nvSpPr>
          <p:cNvPr id="9" name="TextBox 8"/>
          <p:cNvSpPr txBox="1"/>
          <p:nvPr/>
        </p:nvSpPr>
        <p:spPr>
          <a:xfrm>
            <a:off x="1043608" y="4077072"/>
            <a:ext cx="734481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0" name="TextBox 9"/>
          <p:cNvSpPr txBox="1"/>
          <p:nvPr/>
        </p:nvSpPr>
        <p:spPr>
          <a:xfrm>
            <a:off x="1115616" y="2492896"/>
            <a:ext cx="5832648" cy="1015663"/>
          </a:xfrm>
          <a:prstGeom prst="rect">
            <a:avLst/>
          </a:prstGeom>
          <a:noFill/>
        </p:spPr>
        <p:txBody>
          <a:bodyPr wrap="square" rtlCol="0">
            <a:spAutoFit/>
          </a:bodyPr>
          <a:lstStyle/>
          <a:p>
            <a:pPr>
              <a:buFont typeface="Wingdings" pitchFamily="2" charset="2"/>
              <a:buChar char="§"/>
            </a:pPr>
            <a:r>
              <a:rPr lang="ru-RU" dirty="0" smtClean="0"/>
              <a:t> </a:t>
            </a:r>
            <a:r>
              <a:rPr lang="ru-RU" sz="1400" dirty="0" smtClean="0">
                <a:latin typeface="Arial" pitchFamily="34" charset="0"/>
                <a:cs typeface="Arial" pitchFamily="34" charset="0"/>
              </a:rPr>
              <a:t>собственные имена, относящиеся к географическим названиям, </a:t>
            </a:r>
          </a:p>
          <a:p>
            <a:r>
              <a:rPr lang="ru-RU" sz="1400" dirty="0" smtClean="0">
                <a:latin typeface="Arial" pitchFamily="34" charset="0"/>
                <a:cs typeface="Arial" pitchFamily="34" charset="0"/>
              </a:rPr>
              <a:t>называются </a:t>
            </a:r>
            <a:r>
              <a:rPr lang="ru-RU" sz="1400" b="1" i="1" dirty="0" smtClean="0">
                <a:latin typeface="Arial" pitchFamily="34" charset="0"/>
                <a:cs typeface="Arial" pitchFamily="34" charset="0"/>
              </a:rPr>
              <a:t>топонимами , </a:t>
            </a:r>
            <a:r>
              <a:rPr lang="ru-RU" sz="1400" dirty="0" smtClean="0">
                <a:latin typeface="Arial" pitchFamily="34" charset="0"/>
                <a:cs typeface="Arial" pitchFamily="34" charset="0"/>
              </a:rPr>
              <a:t>а наука, которая занимается их изучением – </a:t>
            </a:r>
            <a:r>
              <a:rPr lang="ru-RU" sz="1400" b="1" i="1" dirty="0" smtClean="0">
                <a:latin typeface="Arial" pitchFamily="34" charset="0"/>
                <a:cs typeface="Arial" pitchFamily="34" charset="0"/>
              </a:rPr>
              <a:t>топонимикой (</a:t>
            </a:r>
            <a:r>
              <a:rPr lang="ru-RU" sz="1400" dirty="0" smtClean="0">
                <a:latin typeface="Arial" pitchFamily="34" charset="0"/>
                <a:cs typeface="Arial" pitchFamily="34" charset="0"/>
              </a:rPr>
              <a:t>от</a:t>
            </a:r>
            <a:r>
              <a:rPr lang="ru-RU" sz="1400" b="1" i="1" dirty="0" smtClean="0">
                <a:latin typeface="Arial" pitchFamily="34" charset="0"/>
                <a:cs typeface="Arial" pitchFamily="34" charset="0"/>
              </a:rPr>
              <a:t> </a:t>
            </a:r>
            <a:r>
              <a:rPr lang="ru-RU" sz="1400" i="1" dirty="0" smtClean="0">
                <a:latin typeface="Arial" pitchFamily="34" charset="0"/>
                <a:cs typeface="Arial" pitchFamily="34" charset="0"/>
              </a:rPr>
              <a:t>гр. </a:t>
            </a:r>
            <a:r>
              <a:rPr lang="en-US" sz="1400" i="1" dirty="0" err="1" smtClean="0">
                <a:latin typeface="Arial" pitchFamily="34" charset="0"/>
                <a:cs typeface="Arial" pitchFamily="34" charset="0"/>
              </a:rPr>
              <a:t>topos</a:t>
            </a:r>
            <a:r>
              <a:rPr lang="en-US" sz="1400" i="1" dirty="0" smtClean="0">
                <a:latin typeface="Arial" pitchFamily="34" charset="0"/>
                <a:cs typeface="Arial" pitchFamily="34" charset="0"/>
              </a:rPr>
              <a:t> </a:t>
            </a:r>
            <a:r>
              <a:rPr lang="ru-RU" sz="1400" i="1" dirty="0" smtClean="0">
                <a:latin typeface="Arial" pitchFamily="34" charset="0"/>
                <a:cs typeface="Arial" pitchFamily="34" charset="0"/>
              </a:rPr>
              <a:t>– «место, местность» и – </a:t>
            </a:r>
            <a:r>
              <a:rPr lang="en-US" sz="1400" i="1" dirty="0" err="1" smtClean="0">
                <a:latin typeface="Arial" pitchFamily="34" charset="0"/>
                <a:cs typeface="Arial" pitchFamily="34" charset="0"/>
              </a:rPr>
              <a:t>onoma</a:t>
            </a:r>
            <a:r>
              <a:rPr lang="ru-RU" sz="1400" i="1" dirty="0" smtClean="0">
                <a:latin typeface="Arial" pitchFamily="34" charset="0"/>
                <a:cs typeface="Arial" pitchFamily="34" charset="0"/>
              </a:rPr>
              <a:t> – «имя»</a:t>
            </a:r>
            <a:r>
              <a:rPr lang="en-US" sz="1400" b="1" i="1" dirty="0" smtClean="0">
                <a:latin typeface="Arial" pitchFamily="34" charset="0"/>
                <a:cs typeface="Arial" pitchFamily="34" charset="0"/>
              </a:rPr>
              <a:t>)</a:t>
            </a:r>
            <a:r>
              <a:rPr lang="ru-RU" sz="1400" dirty="0" smtClean="0">
                <a:latin typeface="Arial" pitchFamily="34" charset="0"/>
                <a:cs typeface="Arial" pitchFamily="34" charset="0"/>
              </a:rPr>
              <a:t>;</a:t>
            </a:r>
            <a:endParaRPr lang="ru-RU"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IMG_9495.png"/>
          <p:cNvPicPr>
            <a:picLocks noChangeAspect="1"/>
          </p:cNvPicPr>
          <p:nvPr/>
        </p:nvPicPr>
        <p:blipFill>
          <a:blip r:embed="rId3" cstate="print">
            <a:duotone>
              <a:prstClr val="black"/>
              <a:schemeClr val="bg2">
                <a:tint val="45000"/>
                <a:satMod val="400000"/>
              </a:schemeClr>
            </a:duotone>
          </a:blip>
          <a:stretch>
            <a:fillRect/>
          </a:stretch>
        </p:blipFill>
        <p:spPr>
          <a:xfrm>
            <a:off x="107505" y="2996952"/>
            <a:ext cx="3600400" cy="3861047"/>
          </a:xfrm>
          <a:prstGeom prst="rect">
            <a:avLst/>
          </a:prstGeom>
          <a:ln>
            <a:noFill/>
          </a:ln>
          <a:effectLst>
            <a:softEdge rad="112500"/>
          </a:effectLst>
        </p:spPr>
      </p:pic>
      <p:sp>
        <p:nvSpPr>
          <p:cNvPr id="2" name="TextBox 1"/>
          <p:cNvSpPr txBox="1"/>
          <p:nvPr/>
        </p:nvSpPr>
        <p:spPr>
          <a:xfrm>
            <a:off x="899592" y="476672"/>
            <a:ext cx="7848872" cy="1569660"/>
          </a:xfrm>
          <a:prstGeom prst="rect">
            <a:avLst/>
          </a:prstGeom>
          <a:noFill/>
        </p:spPr>
        <p:txBody>
          <a:bodyPr wrap="square" rtlCol="0">
            <a:spAutoFit/>
          </a:bodyPr>
          <a:lstStyle/>
          <a:p>
            <a:pPr algn="just"/>
            <a:r>
              <a:rPr lang="ru-RU" sz="1600" dirty="0" smtClean="0">
                <a:latin typeface="Arial" pitchFamily="34" charset="0"/>
                <a:cs typeface="Arial" pitchFamily="34" charset="0"/>
              </a:rPr>
              <a:t>История переименований – особая страница в топонимике нашего города. </a:t>
            </a:r>
          </a:p>
          <a:p>
            <a:pPr algn="just"/>
            <a:r>
              <a:rPr lang="ru-RU" sz="1600" dirty="0" smtClean="0">
                <a:latin typeface="Arial" pitchFamily="34" charset="0"/>
                <a:cs typeface="Arial" pitchFamily="34" charset="0"/>
              </a:rPr>
              <a:t>Она – богатейший  источник  знаний о прошлом и настоящем Краснодара, его жителях, нравах, геофизических особенностях и социальных потрясениях.  Это своеобразный памятник той эпохе, в которой возникали  и исчезали географические названия.</a:t>
            </a:r>
          </a:p>
          <a:p>
            <a:pPr algn="just"/>
            <a:endParaRPr lang="ru-RU" sz="1600" dirty="0"/>
          </a:p>
        </p:txBody>
      </p:sp>
      <p:sp>
        <p:nvSpPr>
          <p:cNvPr id="5" name="TextBox 4"/>
          <p:cNvSpPr txBox="1"/>
          <p:nvPr/>
        </p:nvSpPr>
        <p:spPr>
          <a:xfrm rot="2737819">
            <a:off x="6732091" y="2996723"/>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Это интересно!</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971600" y="2348880"/>
            <a:ext cx="7560840" cy="4176464"/>
          </a:xfrm>
          <a:prstGeom prst="snip1Rect">
            <a:avLst>
              <a:gd name="adj" fmla="val 4143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331640" y="2492896"/>
            <a:ext cx="6264696" cy="369332"/>
          </a:xfrm>
          <a:prstGeom prst="rect">
            <a:avLst/>
          </a:prstGeom>
          <a:noFill/>
        </p:spPr>
        <p:txBody>
          <a:bodyPr wrap="square" rtlCol="0">
            <a:spAutoFit/>
          </a:bodyPr>
          <a:lstStyle/>
          <a:p>
            <a:r>
              <a:rPr lang="ru-RU" b="1" i="1" dirty="0" smtClean="0"/>
              <a:t> </a:t>
            </a:r>
            <a:endParaRPr lang="ru-RU" dirty="0"/>
          </a:p>
        </p:txBody>
      </p:sp>
      <p:sp>
        <p:nvSpPr>
          <p:cNvPr id="7" name="TextBox 6"/>
          <p:cNvSpPr txBox="1"/>
          <p:nvPr/>
        </p:nvSpPr>
        <p:spPr>
          <a:xfrm>
            <a:off x="1115616" y="4077072"/>
            <a:ext cx="7128792" cy="369332"/>
          </a:xfrm>
          <a:prstGeom prst="rect">
            <a:avLst/>
          </a:prstGeom>
          <a:noFill/>
        </p:spPr>
        <p:txBody>
          <a:bodyPr wrap="square" rtlCol="0">
            <a:spAutoFit/>
          </a:bodyPr>
          <a:lstStyle/>
          <a:p>
            <a:r>
              <a:rPr lang="ru-RU" b="1" i="1" dirty="0" smtClean="0"/>
              <a:t> </a:t>
            </a:r>
            <a:endParaRPr lang="ru-RU" dirty="0" smtClean="0"/>
          </a:p>
        </p:txBody>
      </p:sp>
      <p:sp>
        <p:nvSpPr>
          <p:cNvPr id="11" name="Блок-схема: несколько документов 10"/>
          <p:cNvSpPr/>
          <p:nvPr/>
        </p:nvSpPr>
        <p:spPr>
          <a:xfrm>
            <a:off x="5004048" y="3501008"/>
            <a:ext cx="2448272" cy="2160240"/>
          </a:xfrm>
          <a:prstGeom prst="flowChartMultidocument">
            <a:avLst/>
          </a:prstGeom>
          <a:solidFill>
            <a:schemeClr val="bg2"/>
          </a:solidFill>
          <a:ln w="5715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5148064" y="4149080"/>
            <a:ext cx="1728192" cy="954107"/>
          </a:xfrm>
          <a:prstGeom prst="rect">
            <a:avLst/>
          </a:prstGeom>
          <a:noFill/>
        </p:spPr>
        <p:txBody>
          <a:bodyPr wrap="square" rtlCol="0">
            <a:spAutoFit/>
          </a:bodyPr>
          <a:lstStyle/>
          <a:p>
            <a:r>
              <a:rPr lang="ru-RU" sz="1400" b="1" dirty="0" smtClean="0">
                <a:solidFill>
                  <a:srgbClr val="9A0000"/>
                </a:solidFill>
                <a:hlinkClick r:id="rId4"/>
              </a:rPr>
              <a:t>Алфавитный указатель  переименованных улиц Краснодара </a:t>
            </a:r>
            <a:endParaRPr lang="ru-RU" sz="1400" b="1" dirty="0">
              <a:solidFill>
                <a:srgbClr val="9A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11760" y="188640"/>
            <a:ext cx="6192688" cy="1569660"/>
          </a:xfrm>
          <a:prstGeom prst="rect">
            <a:avLst/>
          </a:prstGeom>
          <a:noFill/>
        </p:spPr>
        <p:txBody>
          <a:bodyPr wrap="square" rtlCol="0">
            <a:spAutoFit/>
          </a:bodyPr>
          <a:lstStyle/>
          <a:p>
            <a:pPr algn="just"/>
            <a:r>
              <a:rPr lang="ru-RU" sz="1400" b="1" dirty="0" smtClean="0">
                <a:latin typeface="Arial" pitchFamily="34" charset="0"/>
                <a:cs typeface="Arial" pitchFamily="34" charset="0"/>
              </a:rPr>
              <a:t>Города и люди : </a:t>
            </a:r>
            <a:r>
              <a:rPr lang="ru-RU" sz="1400" dirty="0" smtClean="0">
                <a:latin typeface="Arial" pitchFamily="34" charset="0"/>
                <a:cs typeface="Arial" pitchFamily="34" charset="0"/>
              </a:rPr>
              <a:t>очерки о</a:t>
            </a:r>
            <a:r>
              <a:rPr lang="ru-RU" sz="1400" b="1" dirty="0" smtClean="0">
                <a:latin typeface="Arial" pitchFamily="34" charset="0"/>
                <a:cs typeface="Arial" pitchFamily="34" charset="0"/>
              </a:rPr>
              <a:t> </a:t>
            </a:r>
            <a:r>
              <a:rPr lang="ru-RU" sz="1400" dirty="0" smtClean="0">
                <a:latin typeface="Arial" pitchFamily="34" charset="0"/>
                <a:cs typeface="Arial" pitchFamily="34" charset="0"/>
              </a:rPr>
              <a:t>выдающихся кубанцах, именами которых названы улицы городов Краснодарского края. – Краснодар : Периодика Кубани, 2007. – 280 с. : ил.</a:t>
            </a:r>
          </a:p>
          <a:p>
            <a:pPr algn="r"/>
            <a:r>
              <a:rPr lang="ru-RU" sz="1200" b="1" dirty="0" err="1" smtClean="0">
                <a:latin typeface="Arial" pitchFamily="34" charset="0"/>
                <a:cs typeface="Arial" pitchFamily="34" charset="0"/>
              </a:rPr>
              <a:t>Кр</a:t>
            </a:r>
            <a:r>
              <a:rPr lang="ru-RU" sz="1200" b="1" dirty="0" smtClean="0">
                <a:latin typeface="Arial" pitchFamily="34" charset="0"/>
                <a:cs typeface="Arial" pitchFamily="34" charset="0"/>
              </a:rPr>
              <a:t> 63.3 (2) Г 701  2159218</a:t>
            </a:r>
          </a:p>
          <a:p>
            <a:pPr algn="just"/>
            <a:r>
              <a:rPr lang="ru-RU" sz="1400" i="1" dirty="0" smtClean="0">
                <a:latin typeface="Arial" pitchFamily="34" charset="0"/>
                <a:cs typeface="Arial" pitchFamily="34" charset="0"/>
              </a:rPr>
              <a:t>Сделать так, чтобы заново засияли славные имена кубанцев, бережной рукой снять паутину забвения с названий на уличных указателях – вот скромная задача этой книги.</a:t>
            </a:r>
          </a:p>
        </p:txBody>
      </p:sp>
      <p:sp>
        <p:nvSpPr>
          <p:cNvPr id="6" name="Прямоугольник с одним вырезанным углом 5"/>
          <p:cNvSpPr/>
          <p:nvPr/>
        </p:nvSpPr>
        <p:spPr>
          <a:xfrm>
            <a:off x="971600" y="2348880"/>
            <a:ext cx="7560840" cy="4176464"/>
          </a:xfrm>
          <a:prstGeom prst="snip1Rect">
            <a:avLst>
              <a:gd name="adj" fmla="val 4143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043608" y="2492896"/>
            <a:ext cx="5976664" cy="954107"/>
          </a:xfrm>
          <a:prstGeom prst="rect">
            <a:avLst/>
          </a:prstGeom>
          <a:noFill/>
        </p:spPr>
        <p:txBody>
          <a:bodyPr wrap="square" rtlCol="0">
            <a:spAutoFit/>
          </a:bodyPr>
          <a:lstStyle/>
          <a:p>
            <a:pPr algn="just">
              <a:buFont typeface="Wingdings" pitchFamily="2" charset="2"/>
              <a:buChar char="§"/>
            </a:pPr>
            <a:r>
              <a:rPr lang="ru-RU" sz="1400" dirty="0" smtClean="0">
                <a:latin typeface="Arial" pitchFamily="34" charset="0"/>
                <a:cs typeface="Arial" pitchFamily="34" charset="0"/>
              </a:rPr>
              <a:t> </a:t>
            </a:r>
            <a:r>
              <a:rPr lang="ru-RU" sz="1400" b="1" i="1" dirty="0" smtClean="0">
                <a:latin typeface="Arial" pitchFamily="34" charset="0"/>
                <a:cs typeface="Arial" pitchFamily="34" charset="0"/>
              </a:rPr>
              <a:t>улица им. Вячеслава Ткачёва – </a:t>
            </a:r>
            <a:r>
              <a:rPr lang="ru-RU" sz="1400" dirty="0" smtClean="0">
                <a:latin typeface="Arial" pitchFamily="34" charset="0"/>
                <a:cs typeface="Arial" pitchFamily="34" charset="0"/>
              </a:rPr>
              <a:t>увековечила имя выдающегося русского лётчика первого поколения, одного из основателей отечественной  авиации. Генерал-лейтенант, первый главком ВВС России.  Автор  известных мемуаров;</a:t>
            </a:r>
            <a:endParaRPr lang="ru-RU" sz="1400" dirty="0">
              <a:latin typeface="Arial" pitchFamily="34" charset="0"/>
              <a:cs typeface="Arial" pitchFamily="34" charset="0"/>
            </a:endParaRPr>
          </a:p>
        </p:txBody>
      </p:sp>
      <p:sp>
        <p:nvSpPr>
          <p:cNvPr id="7" name="TextBox 6"/>
          <p:cNvSpPr txBox="1"/>
          <p:nvPr/>
        </p:nvSpPr>
        <p:spPr>
          <a:xfrm>
            <a:off x="1043608" y="4509120"/>
            <a:ext cx="7560840" cy="1015663"/>
          </a:xfrm>
          <a:prstGeom prst="rect">
            <a:avLst/>
          </a:prstGeom>
          <a:noFill/>
        </p:spPr>
        <p:txBody>
          <a:bodyPr wrap="square" rtlCol="0">
            <a:spAutoFit/>
          </a:bodyPr>
          <a:lstStyle/>
          <a:p>
            <a:pPr>
              <a:buFont typeface="Wingdings" pitchFamily="2" charset="2"/>
              <a:buChar char="§"/>
            </a:pPr>
            <a:r>
              <a:rPr lang="ru-RU" b="1" i="1" dirty="0" smtClean="0"/>
              <a:t> улица им. Чернышёва – </a:t>
            </a:r>
            <a:r>
              <a:rPr lang="ru-RU" sz="1400" dirty="0" smtClean="0">
                <a:latin typeface="Arial" pitchFamily="34" charset="0"/>
                <a:cs typeface="Arial" pitchFamily="34" charset="0"/>
              </a:rPr>
              <a:t>названа в память о выдающемся учёном, главном химике советской космонавтики. Уроженец Кубани.  О его роли в разработке </a:t>
            </a:r>
          </a:p>
          <a:p>
            <a:r>
              <a:rPr lang="ru-RU" sz="1400" dirty="0" smtClean="0">
                <a:latin typeface="Arial" pitchFamily="34" charset="0"/>
                <a:cs typeface="Arial" pitchFamily="34" charset="0"/>
              </a:rPr>
              <a:t>ракетного топлива  землякам стало известно лишь через 35 лет после его смерти, что связано с  секретностью темы, над которой он работал;</a:t>
            </a:r>
          </a:p>
        </p:txBody>
      </p:sp>
      <p:sp>
        <p:nvSpPr>
          <p:cNvPr id="9" name="TextBox 8"/>
          <p:cNvSpPr txBox="1"/>
          <p:nvPr/>
        </p:nvSpPr>
        <p:spPr>
          <a:xfrm>
            <a:off x="1043608" y="4077072"/>
            <a:ext cx="734481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pic>
        <p:nvPicPr>
          <p:cNvPr id="11" name="Рисунок 10" descr="сканирование0014.jpg"/>
          <p:cNvPicPr>
            <a:picLocks noChangeAspect="1"/>
          </p:cNvPicPr>
          <p:nvPr/>
        </p:nvPicPr>
        <p:blipFill>
          <a:blip r:embed="rId3" cstate="print"/>
          <a:stretch>
            <a:fillRect/>
          </a:stretch>
        </p:blipFill>
        <p:spPr>
          <a:xfrm>
            <a:off x="971599" y="260649"/>
            <a:ext cx="1236473" cy="1771341"/>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1043608" y="3501008"/>
            <a:ext cx="7416824" cy="1661993"/>
          </a:xfrm>
          <a:prstGeom prst="rect">
            <a:avLst/>
          </a:prstGeom>
          <a:noFill/>
        </p:spPr>
        <p:txBody>
          <a:bodyPr wrap="square" rtlCol="0">
            <a:spAutoFit/>
          </a:bodyPr>
          <a:lstStyle/>
          <a:p>
            <a:pPr>
              <a:buFont typeface="Wingdings" pitchFamily="2" charset="2"/>
              <a:buChar char="§"/>
            </a:pPr>
            <a:r>
              <a:rPr lang="ru-RU" dirty="0" smtClean="0"/>
              <a:t> </a:t>
            </a:r>
            <a:r>
              <a:rPr lang="ru-RU" sz="1400" b="1" i="1" dirty="0" smtClean="0">
                <a:latin typeface="Arial" pitchFamily="34" charset="0"/>
                <a:cs typeface="Arial" pitchFamily="34" charset="0"/>
              </a:rPr>
              <a:t>улица им. Василия </a:t>
            </a:r>
            <a:r>
              <a:rPr lang="ru-RU" sz="1400" b="1" i="1" dirty="0" err="1" smtClean="0">
                <a:latin typeface="Arial" pitchFamily="34" charset="0"/>
                <a:cs typeface="Arial" pitchFamily="34" charset="0"/>
              </a:rPr>
              <a:t>Мачуги</a:t>
            </a:r>
            <a:r>
              <a:rPr lang="ru-RU" sz="1400" b="1" i="1" dirty="0" smtClean="0">
                <a:latin typeface="Arial" pitchFamily="34" charset="0"/>
                <a:cs typeface="Arial" pitchFamily="34" charset="0"/>
              </a:rPr>
              <a:t> – </a:t>
            </a:r>
            <a:r>
              <a:rPr lang="ru-RU" sz="1400" dirty="0" smtClean="0">
                <a:latin typeface="Arial" pitchFamily="34" charset="0"/>
                <a:cs typeface="Arial" pitchFamily="34" charset="0"/>
              </a:rPr>
              <a:t>названа в честь выдающегося советского, российского, кубанского спортсмена-акробата. Заслуженный мастер спорта СССР, двукратный чемпион мира , первый в истории России министр по делам физкультуры и спорта (1990-1992гг.);</a:t>
            </a:r>
          </a:p>
          <a:p>
            <a:pPr>
              <a:buFont typeface="Wingdings" pitchFamily="2" charset="2"/>
              <a:buChar char="§"/>
            </a:pPr>
            <a:endParaRPr lang="ru-RU" sz="1400" dirty="0" smtClean="0">
              <a:latin typeface="Arial" pitchFamily="34" charset="0"/>
              <a:cs typeface="Arial" pitchFamily="34" charset="0"/>
            </a:endParaRPr>
          </a:p>
          <a:p>
            <a:endParaRPr lang="ru-RU" sz="1400" dirty="0" smtClean="0">
              <a:latin typeface="Arial" pitchFamily="34" charset="0"/>
              <a:cs typeface="Arial" pitchFamily="34" charset="0"/>
            </a:endParaRPr>
          </a:p>
          <a:p>
            <a:pPr>
              <a:buFont typeface="Wingdings" pitchFamily="2" charset="2"/>
              <a:buChar char="§"/>
            </a:pPr>
            <a:endParaRPr lang="ru-RU" sz="1400" dirty="0">
              <a:latin typeface="Arial" pitchFamily="34" charset="0"/>
              <a:cs typeface="Arial" pitchFamily="34" charset="0"/>
            </a:endParaRPr>
          </a:p>
        </p:txBody>
      </p:sp>
      <p:sp>
        <p:nvSpPr>
          <p:cNvPr id="13" name="TextBox 12"/>
          <p:cNvSpPr txBox="1"/>
          <p:nvPr/>
        </p:nvSpPr>
        <p:spPr>
          <a:xfrm>
            <a:off x="1115616" y="5517232"/>
            <a:ext cx="7272808" cy="800219"/>
          </a:xfrm>
          <a:prstGeom prst="rect">
            <a:avLst/>
          </a:prstGeom>
          <a:noFill/>
        </p:spPr>
        <p:txBody>
          <a:bodyPr wrap="square" rtlCol="0">
            <a:spAutoFit/>
          </a:bodyPr>
          <a:lstStyle/>
          <a:p>
            <a:pPr>
              <a:buFont typeface="Wingdings" pitchFamily="2" charset="2"/>
              <a:buChar char="§"/>
            </a:pPr>
            <a:r>
              <a:rPr lang="ru-RU" dirty="0" smtClean="0">
                <a:latin typeface="Arial" pitchFamily="34" charset="0"/>
                <a:cs typeface="Arial" pitchFamily="34" charset="0"/>
              </a:rPr>
              <a:t> </a:t>
            </a:r>
            <a:r>
              <a:rPr lang="ru-RU" sz="1400" b="1" i="1" dirty="0" smtClean="0">
                <a:latin typeface="Arial" pitchFamily="34" charset="0"/>
                <a:cs typeface="Arial" pitchFamily="34" charset="0"/>
              </a:rPr>
              <a:t>улица им. Евгении </a:t>
            </a:r>
            <a:r>
              <a:rPr lang="ru-RU" sz="1400" b="1" i="1" dirty="0" err="1" smtClean="0">
                <a:latin typeface="Arial" pitchFamily="34" charset="0"/>
                <a:cs typeface="Arial" pitchFamily="34" charset="0"/>
              </a:rPr>
              <a:t>Жигуленко</a:t>
            </a:r>
            <a:r>
              <a:rPr lang="ru-RU" sz="1400" b="1" i="1" dirty="0" smtClean="0">
                <a:latin typeface="Arial" pitchFamily="34" charset="0"/>
                <a:cs typeface="Arial" pitchFamily="34" charset="0"/>
              </a:rPr>
              <a:t> </a:t>
            </a:r>
            <a:r>
              <a:rPr lang="ru-RU" i="1" dirty="0" smtClean="0">
                <a:latin typeface="Arial" pitchFamily="34" charset="0"/>
                <a:cs typeface="Arial" pitchFamily="34" charset="0"/>
              </a:rPr>
              <a:t>– </a:t>
            </a:r>
            <a:r>
              <a:rPr lang="ru-RU" sz="1400" dirty="0" smtClean="0">
                <a:latin typeface="Arial" pitchFamily="34" charset="0"/>
                <a:cs typeface="Arial" pitchFamily="34" charset="0"/>
              </a:rPr>
              <a:t>носит имя Героя Советского Союза, лётчицы легендарного 46-го авиационного полка ночных бомбардировщиков. Кинорежиссер, создавшая правдивый художественный фильм «В небе «ночные ведьмы». </a:t>
            </a:r>
          </a:p>
        </p:txBody>
      </p:sp>
      <p:sp>
        <p:nvSpPr>
          <p:cNvPr id="14" name="TextBox 13"/>
          <p:cNvSpPr txBox="1"/>
          <p:nvPr/>
        </p:nvSpPr>
        <p:spPr>
          <a:xfrm rot="2683317">
            <a:off x="6475782" y="2780237"/>
            <a:ext cx="3003841"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rPr>
              <a:t>Знаете ли вы, что…</a:t>
            </a:r>
            <a:endParaRPr lang="ru-RU" sz="2400" b="1" dirty="0">
              <a:solidFill>
                <a:srgbClr val="9A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IMG_9379.JPG"/>
          <p:cNvPicPr>
            <a:picLocks noChangeAspect="1"/>
          </p:cNvPicPr>
          <p:nvPr/>
        </p:nvPicPr>
        <p:blipFill>
          <a:blip r:embed="rId3" cstate="print">
            <a:duotone>
              <a:prstClr val="black"/>
              <a:schemeClr val="bg2">
                <a:tint val="45000"/>
                <a:satMod val="400000"/>
              </a:schemeClr>
            </a:duotone>
          </a:blip>
          <a:srcRect l="4851" t="6951" r="5901" b="9051"/>
          <a:stretch>
            <a:fillRect/>
          </a:stretch>
        </p:blipFill>
        <p:spPr>
          <a:xfrm>
            <a:off x="1" y="3140968"/>
            <a:ext cx="3419872" cy="3717032"/>
          </a:xfrm>
          <a:prstGeom prst="rect">
            <a:avLst/>
          </a:prstGeom>
          <a:ln>
            <a:noFill/>
          </a:ln>
          <a:effectLst>
            <a:softEdge rad="112500"/>
          </a:effectLst>
        </p:spPr>
      </p:pic>
      <p:sp>
        <p:nvSpPr>
          <p:cNvPr id="2" name="TextBox 1"/>
          <p:cNvSpPr txBox="1"/>
          <p:nvPr/>
        </p:nvSpPr>
        <p:spPr>
          <a:xfrm>
            <a:off x="2411760" y="188640"/>
            <a:ext cx="6264696" cy="1785104"/>
          </a:xfrm>
          <a:prstGeom prst="rect">
            <a:avLst/>
          </a:prstGeom>
          <a:noFill/>
        </p:spPr>
        <p:txBody>
          <a:bodyPr wrap="square" rtlCol="0">
            <a:spAutoFit/>
          </a:bodyPr>
          <a:lstStyle/>
          <a:p>
            <a:pPr algn="just"/>
            <a:r>
              <a:rPr lang="ru-RU" sz="1400" b="1" dirty="0" smtClean="0">
                <a:latin typeface="Arial" pitchFamily="34" charset="0"/>
                <a:cs typeface="Arial" pitchFamily="34" charset="0"/>
              </a:rPr>
              <a:t>Шахова, Г. </a:t>
            </a:r>
            <a:r>
              <a:rPr lang="ru-RU" sz="1400" dirty="0" smtClean="0">
                <a:latin typeface="Arial" pitchFamily="34" charset="0"/>
                <a:cs typeface="Arial" pitchFamily="34" charset="0"/>
              </a:rPr>
              <a:t>Краснодарская улица Красная :</a:t>
            </a:r>
            <a:r>
              <a:rPr lang="ru-RU" sz="1400" b="1" dirty="0" smtClean="0">
                <a:latin typeface="Arial" pitchFamily="34" charset="0"/>
                <a:cs typeface="Arial" pitchFamily="34" charset="0"/>
              </a:rPr>
              <a:t> </a:t>
            </a:r>
            <a:r>
              <a:rPr lang="ru-RU" sz="1400" dirty="0" smtClean="0">
                <a:latin typeface="Arial" pitchFamily="34" charset="0"/>
                <a:cs typeface="Arial" pitchFamily="34" charset="0"/>
              </a:rPr>
              <a:t>история города в рассказах об улицах, площадях, скверах. – Краснодар  : Краснодарские известия</a:t>
            </a:r>
          </a:p>
          <a:p>
            <a:pPr algn="just"/>
            <a:r>
              <a:rPr lang="ru-RU" sz="1400" b="1" dirty="0" smtClean="0">
                <a:latin typeface="Arial" pitchFamily="34" charset="0"/>
                <a:cs typeface="Arial" pitchFamily="34" charset="0"/>
              </a:rPr>
              <a:t>Кн.  1</a:t>
            </a:r>
            <a:r>
              <a:rPr lang="ru-RU" sz="1400" dirty="0" smtClean="0">
                <a:latin typeface="Arial" pitchFamily="34" charset="0"/>
                <a:cs typeface="Arial" pitchFamily="34" charset="0"/>
              </a:rPr>
              <a:t>. – 2005. – 148 с. : ил.</a:t>
            </a:r>
          </a:p>
          <a:p>
            <a:pPr algn="r"/>
            <a:r>
              <a:rPr lang="ru-RU" sz="1200" b="1" dirty="0" err="1" smtClean="0">
                <a:latin typeface="Arial" pitchFamily="34" charset="0"/>
                <a:cs typeface="Arial" pitchFamily="34" charset="0"/>
              </a:rPr>
              <a:t>Кр</a:t>
            </a:r>
            <a:r>
              <a:rPr lang="ru-RU" sz="1200" b="1" dirty="0" smtClean="0">
                <a:latin typeface="Arial" pitchFamily="34" charset="0"/>
                <a:cs typeface="Arial" pitchFamily="34" charset="0"/>
              </a:rPr>
              <a:t> 63.3 (2…)  Ш 32  ( (С…) 2129004 –АБ</a:t>
            </a:r>
          </a:p>
          <a:p>
            <a:pPr algn="just"/>
            <a:r>
              <a:rPr lang="ru-RU" sz="1400" i="1" dirty="0" smtClean="0">
                <a:latin typeface="Arial" pitchFamily="34" charset="0"/>
                <a:cs typeface="Arial" pitchFamily="34" charset="0"/>
              </a:rPr>
              <a:t>Написанная на основе архивных документов, исторических изданий, материалов периодической печати, книга может служить путеводителем по городу. Не только здания, памятники, мемориальные доски, но и названия улиц могут рассказать о многом.</a:t>
            </a:r>
          </a:p>
        </p:txBody>
      </p:sp>
      <p:sp>
        <p:nvSpPr>
          <p:cNvPr id="6" name="Прямоугольник с одним вырезанным углом 5"/>
          <p:cNvSpPr/>
          <p:nvPr/>
        </p:nvSpPr>
        <p:spPr>
          <a:xfrm>
            <a:off x="971600" y="2204864"/>
            <a:ext cx="7704856" cy="4320480"/>
          </a:xfrm>
          <a:prstGeom prst="snip1Rect">
            <a:avLst>
              <a:gd name="adj" fmla="val 38126"/>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1043608" y="4077072"/>
            <a:ext cx="734481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4" name="TextBox 13"/>
          <p:cNvSpPr txBox="1"/>
          <p:nvPr/>
        </p:nvSpPr>
        <p:spPr>
          <a:xfrm rot="2683317">
            <a:off x="6891957" y="2906866"/>
            <a:ext cx="3003841"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rPr>
              <a:t>Это интересно!</a:t>
            </a:r>
            <a:endParaRPr lang="ru-RU" sz="2400" b="1" dirty="0">
              <a:solidFill>
                <a:srgbClr val="9A0000"/>
              </a:solidFill>
              <a:effectLst>
                <a:outerShdw blurRad="38100" dist="38100" dir="2700000" algn="tl">
                  <a:srgbClr val="000000">
                    <a:alpha val="43137"/>
                  </a:srgbClr>
                </a:outerShdw>
              </a:effectLst>
            </a:endParaRPr>
          </a:p>
        </p:txBody>
      </p:sp>
      <p:pic>
        <p:nvPicPr>
          <p:cNvPr id="8" name="Рисунок 7" descr="сканирование0015.jpg"/>
          <p:cNvPicPr>
            <a:picLocks noChangeAspect="1"/>
          </p:cNvPicPr>
          <p:nvPr/>
        </p:nvPicPr>
        <p:blipFill>
          <a:blip r:embed="rId4" cstate="print"/>
          <a:stretch>
            <a:fillRect/>
          </a:stretch>
        </p:blipFill>
        <p:spPr>
          <a:xfrm>
            <a:off x="827584" y="116632"/>
            <a:ext cx="1265947" cy="180020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3131840" y="2348880"/>
            <a:ext cx="4320480" cy="954107"/>
          </a:xfrm>
          <a:prstGeom prst="rect">
            <a:avLst/>
          </a:prstGeom>
          <a:noFill/>
        </p:spPr>
        <p:txBody>
          <a:bodyPr wrap="square" rtlCol="0">
            <a:spAutoFit/>
          </a:bodyPr>
          <a:lstStyle/>
          <a:p>
            <a:r>
              <a:rPr lang="ru-RU" sz="1400" dirty="0" smtClean="0">
                <a:latin typeface="Arial" pitchFamily="34" charset="0"/>
                <a:cs typeface="Arial" pitchFamily="34" charset="0"/>
              </a:rPr>
              <a:t>«По каким признакам давали названия улицам </a:t>
            </a:r>
            <a:r>
              <a:rPr lang="ru-RU" sz="1400" dirty="0" err="1" smtClean="0">
                <a:latin typeface="Arial" pitchFamily="34" charset="0"/>
                <a:cs typeface="Arial" pitchFamily="34" charset="0"/>
              </a:rPr>
              <a:t>Екатеринодара</a:t>
            </a:r>
            <a:r>
              <a:rPr lang="ru-RU" sz="1400" dirty="0" smtClean="0">
                <a:latin typeface="Arial" pitchFamily="34" charset="0"/>
                <a:cs typeface="Arial" pitchFamily="34" charset="0"/>
              </a:rPr>
              <a:t>? Их не так много:</a:t>
            </a:r>
          </a:p>
          <a:p>
            <a:r>
              <a:rPr lang="ru-RU" sz="1400" dirty="0" smtClean="0">
                <a:latin typeface="Arial" pitchFamily="34" charset="0"/>
                <a:cs typeface="Arial" pitchFamily="34" charset="0"/>
              </a:rPr>
              <a:t>1. По крупным домовладениям известных в войске лиц (</a:t>
            </a:r>
            <a:r>
              <a:rPr lang="ru-RU" sz="1400" b="1" dirty="0" err="1" smtClean="0">
                <a:latin typeface="Arial" pitchFamily="34" charset="0"/>
                <a:cs typeface="Arial" pitchFamily="34" charset="0"/>
              </a:rPr>
              <a:t>Бурсаковская</a:t>
            </a:r>
            <a:r>
              <a:rPr lang="ru-RU" sz="1400" b="1" dirty="0" smtClean="0">
                <a:latin typeface="Arial" pitchFamily="34" charset="0"/>
                <a:cs typeface="Arial" pitchFamily="34" charset="0"/>
              </a:rPr>
              <a:t>, </a:t>
            </a:r>
            <a:r>
              <a:rPr lang="ru-RU" sz="1400" b="1" dirty="0" err="1" smtClean="0">
                <a:latin typeface="Arial" pitchFamily="34" charset="0"/>
                <a:cs typeface="Arial" pitchFamily="34" charset="0"/>
              </a:rPr>
              <a:t>Борзиковская</a:t>
            </a:r>
            <a:r>
              <a:rPr lang="ru-RU" sz="1400" b="1" dirty="0" smtClean="0">
                <a:latin typeface="Arial" pitchFamily="34" charset="0"/>
                <a:cs typeface="Arial" pitchFamily="34" charset="0"/>
              </a:rPr>
              <a:t> </a:t>
            </a:r>
            <a:r>
              <a:rPr lang="ru-RU" sz="1400" dirty="0" smtClean="0">
                <a:latin typeface="Arial" pitchFamily="34" charset="0"/>
                <a:cs typeface="Arial" pitchFamily="34" charset="0"/>
              </a:rPr>
              <a:t>и др.).</a:t>
            </a:r>
            <a:endParaRPr lang="ru-RU" sz="1400" dirty="0">
              <a:latin typeface="Arial" pitchFamily="34" charset="0"/>
              <a:cs typeface="Arial" pitchFamily="34" charset="0"/>
            </a:endParaRPr>
          </a:p>
        </p:txBody>
      </p:sp>
      <p:sp>
        <p:nvSpPr>
          <p:cNvPr id="13" name="TextBox 12"/>
          <p:cNvSpPr txBox="1"/>
          <p:nvPr/>
        </p:nvSpPr>
        <p:spPr>
          <a:xfrm>
            <a:off x="3347864" y="3212976"/>
            <a:ext cx="5328592" cy="3323987"/>
          </a:xfrm>
          <a:prstGeom prst="rect">
            <a:avLst/>
          </a:prstGeom>
          <a:noFill/>
        </p:spPr>
        <p:txBody>
          <a:bodyPr wrap="square" rtlCol="0">
            <a:spAutoFit/>
          </a:bodyPr>
          <a:lstStyle/>
          <a:p>
            <a:r>
              <a:rPr lang="ru-RU" sz="1400" dirty="0" smtClean="0">
                <a:latin typeface="Arial" pitchFamily="34" charset="0"/>
                <a:cs typeface="Arial" pitchFamily="34" charset="0"/>
              </a:rPr>
              <a:t>2. По дорогам, ведущим из города в другие населенные пункты (</a:t>
            </a:r>
            <a:r>
              <a:rPr lang="ru-RU" sz="1400" b="1" dirty="0" smtClean="0">
                <a:latin typeface="Arial" pitchFamily="34" charset="0"/>
                <a:cs typeface="Arial" pitchFamily="34" charset="0"/>
              </a:rPr>
              <a:t>Пластуновская, Динская, Медведовская </a:t>
            </a:r>
            <a:r>
              <a:rPr lang="ru-RU" sz="1400" dirty="0" smtClean="0">
                <a:latin typeface="Arial" pitchFamily="34" charset="0"/>
                <a:cs typeface="Arial" pitchFamily="34" charset="0"/>
              </a:rPr>
              <a:t>и др.).</a:t>
            </a:r>
          </a:p>
          <a:p>
            <a:r>
              <a:rPr lang="ru-RU" sz="1400" dirty="0" smtClean="0">
                <a:latin typeface="Arial" pitchFamily="34" charset="0"/>
                <a:cs typeface="Arial" pitchFamily="34" charset="0"/>
              </a:rPr>
              <a:t>3. По значительному объекту на улице (площади) или близ неё (</a:t>
            </a:r>
            <a:r>
              <a:rPr lang="ru-RU" sz="1400" b="1" dirty="0" smtClean="0">
                <a:latin typeface="Arial" pitchFamily="34" charset="0"/>
                <a:cs typeface="Arial" pitchFamily="34" charset="0"/>
              </a:rPr>
              <a:t>Гимназическая, Соборная </a:t>
            </a:r>
            <a:r>
              <a:rPr lang="ru-RU" sz="1400" dirty="0" smtClean="0">
                <a:latin typeface="Arial" pitchFamily="34" charset="0"/>
                <a:cs typeface="Arial" pitchFamily="34" charset="0"/>
              </a:rPr>
              <a:t>и др.).</a:t>
            </a:r>
          </a:p>
          <a:p>
            <a:r>
              <a:rPr lang="ru-RU" sz="1400" dirty="0" smtClean="0">
                <a:latin typeface="Arial" pitchFamily="34" charset="0"/>
                <a:cs typeface="Arial" pitchFamily="34" charset="0"/>
              </a:rPr>
              <a:t>4. По местоположению, происхождению, назначению улицы (</a:t>
            </a:r>
            <a:r>
              <a:rPr lang="ru-RU" sz="1400" b="1" dirty="0" smtClean="0">
                <a:latin typeface="Arial" pitchFamily="34" charset="0"/>
                <a:cs typeface="Arial" pitchFamily="34" charset="0"/>
              </a:rPr>
              <a:t>Подгорный переулок, Насыпная, Прогонная, Сквозная </a:t>
            </a:r>
            <a:r>
              <a:rPr lang="ru-RU" sz="1400" dirty="0" smtClean="0">
                <a:latin typeface="Arial" pitchFamily="34" charset="0"/>
                <a:cs typeface="Arial" pitchFamily="34" charset="0"/>
              </a:rPr>
              <a:t>и др.)</a:t>
            </a:r>
          </a:p>
          <a:p>
            <a:r>
              <a:rPr lang="ru-RU" sz="1400" dirty="0" smtClean="0">
                <a:latin typeface="Arial" pitchFamily="34" charset="0"/>
                <a:cs typeface="Arial" pitchFamily="34" charset="0"/>
              </a:rPr>
              <a:t>…Есть основания предполагать, что улица называлась не столько в честь конкретного лица, сколько по его домовладению, которое … принималось за главный отличительный признак улицы. В пользу такого объяснения говорит  тот факт, что в городе не было улиц имени кошевого атамана </a:t>
            </a:r>
            <a:r>
              <a:rPr lang="ru-RU" sz="1400" dirty="0" err="1" smtClean="0">
                <a:latin typeface="Arial" pitchFamily="34" charset="0"/>
                <a:cs typeface="Arial" pitchFamily="34" charset="0"/>
              </a:rPr>
              <a:t>Чепеги</a:t>
            </a:r>
            <a:r>
              <a:rPr lang="ru-RU" sz="1400" dirty="0" smtClean="0">
                <a:latin typeface="Arial" pitchFamily="34" charset="0"/>
                <a:cs typeface="Arial" pitchFamily="34" charset="0"/>
              </a:rPr>
              <a:t>, войскового судьи Головатого – лиц, которые пользовались громадным авторитетом в войске…».</a:t>
            </a:r>
          </a:p>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IMG_9547.png"/>
          <p:cNvPicPr>
            <a:picLocks noChangeAspect="1"/>
          </p:cNvPicPr>
          <p:nvPr/>
        </p:nvPicPr>
        <p:blipFill>
          <a:blip r:embed="rId2" cstate="print">
            <a:duotone>
              <a:prstClr val="black"/>
              <a:schemeClr val="bg2">
                <a:tint val="45000"/>
                <a:satMod val="400000"/>
              </a:schemeClr>
            </a:duotone>
          </a:blip>
          <a:stretch>
            <a:fillRect/>
          </a:stretch>
        </p:blipFill>
        <p:spPr>
          <a:xfrm>
            <a:off x="0" y="3140968"/>
            <a:ext cx="3347864" cy="3717032"/>
          </a:xfrm>
          <a:prstGeom prst="rect">
            <a:avLst/>
          </a:prstGeom>
        </p:spPr>
      </p:pic>
      <p:sp>
        <p:nvSpPr>
          <p:cNvPr id="2" name="Прямоугольник с одним вырезанным углом 1"/>
          <p:cNvSpPr/>
          <p:nvPr/>
        </p:nvSpPr>
        <p:spPr>
          <a:xfrm>
            <a:off x="971600" y="2348880"/>
            <a:ext cx="7560840" cy="4176464"/>
          </a:xfrm>
          <a:prstGeom prst="snip1Rect">
            <a:avLst>
              <a:gd name="adj" fmla="val 34135"/>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Содержимое 4" descr="rrryorr.jpg"/>
          <p:cNvPicPr>
            <a:picLocks noChangeAspect="1"/>
          </p:cNvPicPr>
          <p:nvPr/>
        </p:nvPicPr>
        <p:blipFill>
          <a:blip r:embed="rId3" cstate="print"/>
          <a:stretch>
            <a:fillRect/>
          </a:stretch>
        </p:blipFill>
        <p:spPr>
          <a:xfrm>
            <a:off x="899592" y="188640"/>
            <a:ext cx="1302747" cy="18002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555776" y="260648"/>
            <a:ext cx="6192688" cy="954107"/>
          </a:xfrm>
          <a:prstGeom prst="rect">
            <a:avLst/>
          </a:prstGeom>
          <a:noFill/>
        </p:spPr>
        <p:txBody>
          <a:bodyPr wrap="square" rtlCol="0">
            <a:spAutoFit/>
          </a:bodyPr>
          <a:lstStyle/>
          <a:p>
            <a:r>
              <a:rPr lang="ru-RU" sz="1400" b="1" dirty="0" smtClean="0">
                <a:latin typeface="Arial" pitchFamily="34" charset="0"/>
                <a:cs typeface="Arial" pitchFamily="34" charset="0"/>
              </a:rPr>
              <a:t>Мирный, И.  </a:t>
            </a:r>
            <a:r>
              <a:rPr lang="ru-RU" sz="1400" dirty="0" smtClean="0">
                <a:latin typeface="Arial" pitchFamily="34" charset="0"/>
                <a:cs typeface="Arial" pitchFamily="34" charset="0"/>
              </a:rPr>
              <a:t>Прошлое и настоящее улиц города. </a:t>
            </a:r>
            <a:r>
              <a:rPr lang="ru-RU" sz="1400" dirty="0" err="1" smtClean="0">
                <a:latin typeface="Arial" pitchFamily="34" charset="0"/>
                <a:cs typeface="Arial" pitchFamily="34" charset="0"/>
              </a:rPr>
              <a:t>Екатеринодар-Краснодар</a:t>
            </a:r>
            <a:r>
              <a:rPr lang="ru-RU" sz="1400" dirty="0" smtClean="0">
                <a:latin typeface="Arial" pitchFamily="34" charset="0"/>
                <a:cs typeface="Arial" pitchFamily="34" charset="0"/>
              </a:rPr>
              <a:t>: краткий топонимический словарь / И.А. Мирный. – Краснодар : Книга, 2012. – 446 с.</a:t>
            </a:r>
          </a:p>
          <a:p>
            <a:pPr algn="r"/>
            <a:r>
              <a:rPr lang="ru-RU" sz="1200" b="1" dirty="0" smtClean="0">
                <a:latin typeface="Arial" pitchFamily="34" charset="0"/>
                <a:cs typeface="Arial" pitchFamily="34" charset="0"/>
              </a:rPr>
              <a:t>КР 81.411.2  М-639  2187001 -АБ</a:t>
            </a:r>
            <a:endParaRPr lang="ru-RU" sz="1200" b="1" dirty="0">
              <a:latin typeface="Arial" pitchFamily="34" charset="0"/>
              <a:cs typeface="Arial" pitchFamily="34" charset="0"/>
            </a:endParaRPr>
          </a:p>
        </p:txBody>
      </p:sp>
      <p:sp>
        <p:nvSpPr>
          <p:cNvPr id="5" name="TextBox 4"/>
          <p:cNvSpPr txBox="1"/>
          <p:nvPr/>
        </p:nvSpPr>
        <p:spPr>
          <a:xfrm>
            <a:off x="2123728" y="2852936"/>
            <a:ext cx="6192688" cy="738664"/>
          </a:xfrm>
          <a:prstGeom prst="rect">
            <a:avLst/>
          </a:prstGeom>
          <a:noFill/>
        </p:spPr>
        <p:txBody>
          <a:bodyPr wrap="square" rtlCol="0">
            <a:spAutoFit/>
          </a:bodyPr>
          <a:lstStyle/>
          <a:p>
            <a:r>
              <a:rPr lang="ru-RU" sz="1400" b="1" cap="all" dirty="0" smtClean="0">
                <a:solidFill>
                  <a:srgbClr val="4E3B30"/>
                </a:solidFill>
                <a:effectLst>
                  <a:reflection blurRad="12700" stA="48000" endA="300" endPos="55000" dir="5400000" sy="-90000" algn="bl" rotWithShape="0"/>
                </a:effectLst>
                <a:latin typeface="Arial" pitchFamily="34" charset="0"/>
                <a:cs typeface="Arial" pitchFamily="34" charset="0"/>
              </a:rPr>
              <a:t> </a:t>
            </a:r>
          </a:p>
          <a:p>
            <a:endParaRPr lang="ru-RU" sz="1400" b="1" cap="all" dirty="0" smtClean="0">
              <a:solidFill>
                <a:srgbClr val="4E3B30"/>
              </a:solidFill>
              <a:effectLst>
                <a:reflection blurRad="12700" stA="48000" endA="300" endPos="55000" dir="5400000" sy="-90000" algn="bl" rotWithShape="0"/>
              </a:effectLst>
              <a:latin typeface="Arial" pitchFamily="34" charset="0"/>
              <a:cs typeface="Arial" pitchFamily="34" charset="0"/>
            </a:endParaRPr>
          </a:p>
          <a:p>
            <a:endParaRPr lang="ru-RU" sz="1400" b="1" cap="all" dirty="0" smtClean="0">
              <a:solidFill>
                <a:srgbClr val="4E3B30"/>
              </a:solidFill>
              <a:effectLst>
                <a:reflection blurRad="12700" stA="48000" endA="300" endPos="55000" dir="5400000" sy="-90000" algn="bl" rotWithShape="0"/>
              </a:effectLst>
              <a:latin typeface="Arial" pitchFamily="34" charset="0"/>
              <a:cs typeface="Arial" pitchFamily="34" charset="0"/>
            </a:endParaRPr>
          </a:p>
        </p:txBody>
      </p:sp>
      <p:sp>
        <p:nvSpPr>
          <p:cNvPr id="6" name="TextBox 5"/>
          <p:cNvSpPr txBox="1"/>
          <p:nvPr/>
        </p:nvSpPr>
        <p:spPr>
          <a:xfrm>
            <a:off x="2555776" y="1196752"/>
            <a:ext cx="6264696" cy="954107"/>
          </a:xfrm>
          <a:prstGeom prst="rect">
            <a:avLst/>
          </a:prstGeom>
          <a:noFill/>
        </p:spPr>
        <p:txBody>
          <a:bodyPr wrap="square" rtlCol="0">
            <a:spAutoFit/>
          </a:bodyPr>
          <a:lstStyle/>
          <a:p>
            <a:r>
              <a:rPr lang="ru-RU" sz="1400" i="1" dirty="0" smtClean="0">
                <a:latin typeface="Arial" pitchFamily="34" charset="0"/>
                <a:cs typeface="Arial" pitchFamily="34" charset="0"/>
              </a:rPr>
              <a:t>В книге содержится подробное описание всех современных названий улиц, переулков, проездов, бульваров, скверов (всего более 2500 топонимов).  По каждому адресному объекту приводятся сведения о времени его наименования и переименования.</a:t>
            </a:r>
            <a:endParaRPr lang="ru-RU" sz="1400" i="1" dirty="0">
              <a:latin typeface="Arial" pitchFamily="34" charset="0"/>
              <a:cs typeface="Arial" pitchFamily="34" charset="0"/>
            </a:endParaRPr>
          </a:p>
        </p:txBody>
      </p:sp>
      <p:sp>
        <p:nvSpPr>
          <p:cNvPr id="1026" name="Rectangle 2"/>
          <p:cNvSpPr>
            <a:spLocks noChangeArrowheads="1"/>
          </p:cNvSpPr>
          <p:nvPr/>
        </p:nvSpPr>
        <p:spPr bwMode="auto">
          <a:xfrm>
            <a:off x="3131840" y="2492896"/>
            <a:ext cx="417646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397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Улица Выгонная</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 лишь название этой улицы напоминает нам, что  здесь были обширные луга – выгон для выпаса  скота.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Box 12"/>
          <p:cNvSpPr txBox="1"/>
          <p:nvPr/>
        </p:nvSpPr>
        <p:spPr>
          <a:xfrm>
            <a:off x="3131840" y="3140968"/>
            <a:ext cx="4752528" cy="738664"/>
          </a:xfrm>
          <a:prstGeom prst="rect">
            <a:avLst/>
          </a:prstGeom>
          <a:noFill/>
        </p:spPr>
        <p:txBody>
          <a:bodyPr wrap="square" rtlCol="0">
            <a:spAutoFit/>
          </a:bodyPr>
          <a:lstStyle/>
          <a:p>
            <a:r>
              <a:rPr lang="ru-RU" sz="1400" dirty="0" smtClean="0">
                <a:latin typeface="Arial" pitchFamily="34" charset="0"/>
                <a:ea typeface="Calibri" pitchFamily="34" charset="0"/>
                <a:cs typeface="Arial" pitchFamily="34" charset="0"/>
              </a:rPr>
              <a:t>Сейчас  луга плотно застроены Курортным поселком, районом </a:t>
            </a:r>
            <a:r>
              <a:rPr lang="ru-RU" sz="1400" dirty="0" err="1" smtClean="0">
                <a:latin typeface="Arial" pitchFamily="34" charset="0"/>
                <a:ea typeface="Calibri" pitchFamily="34" charset="0"/>
                <a:cs typeface="Arial" pitchFamily="34" charset="0"/>
              </a:rPr>
              <a:t>Гидростроя</a:t>
            </a:r>
            <a:r>
              <a:rPr lang="ru-RU" sz="1400" dirty="0" smtClean="0">
                <a:latin typeface="Arial" pitchFamily="34" charset="0"/>
                <a:ea typeface="Calibri" pitchFamily="34" charset="0"/>
                <a:cs typeface="Arial" pitchFamily="34" charset="0"/>
              </a:rPr>
              <a:t>, поселком ТЭЦ.</a:t>
            </a:r>
            <a:r>
              <a:rPr lang="ru-RU" sz="1400" b="1" dirty="0" smtClean="0">
                <a:latin typeface="Arial" pitchFamily="34" charset="0"/>
                <a:ea typeface="Calibri" pitchFamily="34" charset="0"/>
                <a:cs typeface="Arial" pitchFamily="34" charset="0"/>
              </a:rPr>
              <a:t> </a:t>
            </a:r>
          </a:p>
          <a:p>
            <a:endParaRPr lang="ru-RU" sz="1400" dirty="0">
              <a:latin typeface="Arial" pitchFamily="34" charset="0"/>
              <a:cs typeface="Arial" pitchFamily="34" charset="0"/>
            </a:endParaRPr>
          </a:p>
        </p:txBody>
      </p:sp>
      <p:sp>
        <p:nvSpPr>
          <p:cNvPr id="1027" name="Rectangle 3"/>
          <p:cNvSpPr>
            <a:spLocks noChangeArrowheads="1"/>
          </p:cNvSpPr>
          <p:nvPr/>
        </p:nvSpPr>
        <p:spPr bwMode="auto">
          <a:xfrm>
            <a:off x="3275856" y="3573016"/>
            <a:ext cx="496855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397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Улица </a:t>
            </a: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Карасунская</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улица</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Карасунская</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набережная</a:t>
            </a:r>
            <a:r>
              <a:rPr kumimoji="0" lang="ru-RU" sz="1400" b="1" i="0" u="none" strike="noStrike" cap="none" normalizeH="0" dirty="0" smtClean="0">
                <a:ln>
                  <a:noFill/>
                </a:ln>
                <a:solidFill>
                  <a:schemeClr val="tx1"/>
                </a:solidFill>
                <a:effectLst/>
                <a:latin typeface="Arial" pitchFamily="34" charset="0"/>
                <a:ea typeface="Calibri" pitchFamily="34" charset="0"/>
                <a:cs typeface="Arial" pitchFamily="34" charset="0"/>
              </a:rPr>
              <a:t> </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только эти названия да цепь небольших </a:t>
            </a:r>
            <a:r>
              <a:rPr kumimoji="0" lang="ru-RU"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Карасунских</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озёр напоминают сегодня о некогда полноводной реке </a:t>
            </a:r>
            <a:r>
              <a:rPr kumimoji="0" lang="ru-RU"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Карасун</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Драматичная история исчезновения этой реки –  история варварского освоения человеком </a:t>
            </a:r>
            <a:r>
              <a:rPr kumimoji="0" lang="ru-RU"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Прикубанья</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3347864" y="4869160"/>
            <a:ext cx="5112568"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3975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Улица </a:t>
            </a: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Кругликовская</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тупик </a:t>
            </a: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Круглика</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проезд </a:t>
            </a: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Кругликовский</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 </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это не просто названия, это своеобразные топонимические памятники в честь войскового леса </a:t>
            </a:r>
            <a:r>
              <a:rPr kumimoji="0" lang="ru-RU"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Круглик</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который ещё в начале ХХ в. покрывал всю эту территорию вековыми дубами. Увы, сегодня от этой реликтовой рощи остались только названия.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Прямоугольник 15"/>
          <p:cNvSpPr/>
          <p:nvPr/>
        </p:nvSpPr>
        <p:spPr>
          <a:xfrm rot="2612816">
            <a:off x="7168549" y="2678425"/>
            <a:ext cx="1940339" cy="369332"/>
          </a:xfrm>
          <a:prstGeom prst="rect">
            <a:avLst/>
          </a:prstGeom>
        </p:spPr>
        <p:txBody>
          <a:bodyPr wrap="none">
            <a:spAutoFit/>
          </a:bodyPr>
          <a:lstStyle/>
          <a:p>
            <a:r>
              <a:rPr lang="ru-RU" b="1" dirty="0" smtClean="0">
                <a:solidFill>
                  <a:srgbClr val="9A0000"/>
                </a:solidFill>
                <a:effectLst>
                  <a:outerShdw blurRad="38100" dist="38100" dir="2700000" algn="tl">
                    <a:srgbClr val="000000">
                      <a:alpha val="43137"/>
                    </a:srgbClr>
                  </a:outerShdw>
                </a:effectLst>
                <a:latin typeface="Arial" pitchFamily="34" charset="0"/>
                <a:cs typeface="Arial" pitchFamily="34" charset="0"/>
              </a:rPr>
              <a:t>Это интересно!</a:t>
            </a:r>
            <a:endParaRPr lang="ru-RU" b="1" dirty="0">
              <a:solidFill>
                <a:srgbClr val="9A000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одним вырезанным углом 1"/>
          <p:cNvSpPr/>
          <p:nvPr/>
        </p:nvSpPr>
        <p:spPr>
          <a:xfrm>
            <a:off x="971600" y="2348880"/>
            <a:ext cx="7560840" cy="4176464"/>
          </a:xfrm>
          <a:prstGeom prst="snip1Rect">
            <a:avLst>
              <a:gd name="adj" fmla="val 34135"/>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rot="2755095">
            <a:off x="6963742" y="2746403"/>
            <a:ext cx="2379562" cy="369332"/>
          </a:xfrm>
          <a:prstGeom prst="rect">
            <a:avLst/>
          </a:prstGeom>
        </p:spPr>
        <p:txBody>
          <a:bodyPr wrap="none">
            <a:spAutoFit/>
          </a:bodyPr>
          <a:lstStyle/>
          <a:p>
            <a:r>
              <a:rPr lang="ru-RU" b="1" dirty="0" smtClean="0">
                <a:solidFill>
                  <a:srgbClr val="9A0000"/>
                </a:solidFill>
                <a:effectLst>
                  <a:outerShdw blurRad="38100" dist="38100" dir="2700000" algn="tl">
                    <a:srgbClr val="000000">
                      <a:alpha val="43137"/>
                    </a:srgbClr>
                  </a:outerShdw>
                </a:effectLst>
                <a:latin typeface="Arial" pitchFamily="34" charset="0"/>
                <a:cs typeface="Arial" pitchFamily="34" charset="0"/>
              </a:rPr>
              <a:t>А вы знаете, что…</a:t>
            </a:r>
            <a:endParaRPr lang="ru-RU" b="1" dirty="0">
              <a:solidFill>
                <a:srgbClr val="9A0000"/>
              </a:solidFill>
              <a:effectLst>
                <a:outerShdw blurRad="38100" dist="38100" dir="2700000" algn="tl">
                  <a:srgbClr val="000000">
                    <a:alpha val="43137"/>
                  </a:srgbClr>
                </a:outerShdw>
              </a:effectLst>
              <a:latin typeface="Arial" pitchFamily="34" charset="0"/>
              <a:cs typeface="Arial" pitchFamily="34" charset="0"/>
            </a:endParaRPr>
          </a:p>
        </p:txBody>
      </p:sp>
      <p:sp>
        <p:nvSpPr>
          <p:cNvPr id="39937" name="Rectangle 1"/>
          <p:cNvSpPr>
            <a:spLocks noChangeArrowheads="1"/>
          </p:cNvSpPr>
          <p:nvPr/>
        </p:nvSpPr>
        <p:spPr bwMode="auto">
          <a:xfrm>
            <a:off x="2195736" y="311750"/>
            <a:ext cx="633670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Чучмай</a:t>
            </a:r>
            <a:r>
              <a:rPr kumimoji="0" lang="ru-RU" sz="14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Г.Т.</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Тайна географических названий / Г.Т. </a:t>
            </a:r>
            <a:r>
              <a:rPr kumimoji="0" lang="ru-RU" sz="1400" b="0" i="0" u="none" strike="noStrike" cap="none" normalizeH="0" baseline="0" dirty="0" err="1" smtClean="0">
                <a:ln>
                  <a:noFill/>
                </a:ln>
                <a:solidFill>
                  <a:schemeClr val="tx1"/>
                </a:solidFill>
                <a:effectLst/>
                <a:latin typeface="Arial" pitchFamily="34" charset="0"/>
                <a:ea typeface="Calibri" pitchFamily="34" charset="0"/>
                <a:cs typeface="Arial" pitchFamily="34" charset="0"/>
              </a:rPr>
              <a:t>Чучмай</a:t>
            </a:r>
            <a:r>
              <a:rPr kumimoji="0" lang="ru-RU"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 Архивное отделение Администрации Краснодарского края ; Государственный архив Краснодарского края. – Краснодар, 1996. – 115 с.</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r"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err="1" smtClean="0">
                <a:ln>
                  <a:noFill/>
                </a:ln>
                <a:solidFill>
                  <a:schemeClr val="tx1"/>
                </a:solidFill>
                <a:effectLst/>
                <a:latin typeface="Arial" pitchFamily="34" charset="0"/>
                <a:ea typeface="Calibri" pitchFamily="34" charset="0"/>
                <a:cs typeface="Arial" pitchFamily="34" charset="0"/>
              </a:rPr>
              <a:t>Кр</a:t>
            </a:r>
            <a:r>
              <a:rPr kumimoji="0" lang="ru-RU" sz="1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26.8   Ч 956  2030051- АБ</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Рисунок 5" descr="сканирование0001.jpg"/>
          <p:cNvPicPr>
            <a:picLocks noChangeAspect="1"/>
          </p:cNvPicPr>
          <p:nvPr/>
        </p:nvPicPr>
        <p:blipFill>
          <a:blip r:embed="rId2" cstate="print"/>
          <a:stretch>
            <a:fillRect/>
          </a:stretch>
        </p:blipFill>
        <p:spPr>
          <a:xfrm>
            <a:off x="827584" y="188640"/>
            <a:ext cx="1224136" cy="1841445"/>
          </a:xfrm>
          <a:prstGeom prst="rect">
            <a:avLst/>
          </a:prstGeom>
          <a:ln>
            <a:noFill/>
          </a:ln>
          <a:effectLst>
            <a:outerShdw blurRad="292100" dist="139700" dir="2700000" algn="tl" rotWithShape="0">
              <a:srgbClr val="333333">
                <a:alpha val="65000"/>
              </a:srgbClr>
            </a:outerShdw>
          </a:effectLst>
        </p:spPr>
      </p:pic>
      <p:sp>
        <p:nvSpPr>
          <p:cNvPr id="39938" name="Rectangle 2"/>
          <p:cNvSpPr>
            <a:spLocks noChangeArrowheads="1"/>
          </p:cNvSpPr>
          <p:nvPr/>
        </p:nvSpPr>
        <p:spPr bwMode="auto">
          <a:xfrm>
            <a:off x="2483768" y="1200036"/>
            <a:ext cx="6408712"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Arial" pitchFamily="34" charset="0"/>
                <a:ea typeface="Calibri" pitchFamily="34" charset="0"/>
                <a:cs typeface="Arial" pitchFamily="34" charset="0"/>
              </a:rPr>
              <a:t>«… Бессмысленных географических названий не бывает. В любом присутствует конкретное историческое содержание. Топонимы – это памятники природы и памятники человеческого общества».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Прямоугольник 8"/>
          <p:cNvSpPr/>
          <p:nvPr/>
        </p:nvSpPr>
        <p:spPr>
          <a:xfrm>
            <a:off x="1115616" y="2492896"/>
            <a:ext cx="6768752" cy="3816429"/>
          </a:xfrm>
          <a:prstGeom prst="rect">
            <a:avLst/>
          </a:prstGeom>
        </p:spPr>
        <p:txBody>
          <a:bodyPr wrap="square">
            <a:spAutoFit/>
          </a:bodyPr>
          <a:lstStyle/>
          <a:p>
            <a:r>
              <a:rPr lang="ru-RU" dirty="0" smtClean="0"/>
              <a:t>…</a:t>
            </a:r>
            <a:r>
              <a:rPr lang="ru-RU" sz="1400" dirty="0" smtClean="0">
                <a:latin typeface="Arial" pitchFamily="34" charset="0"/>
                <a:cs typeface="Arial" pitchFamily="34" charset="0"/>
              </a:rPr>
              <a:t>со второй половины </a:t>
            </a:r>
            <a:r>
              <a:rPr lang="en-US" sz="1400" dirty="0" smtClean="0">
                <a:latin typeface="Arial" pitchFamily="34" charset="0"/>
                <a:cs typeface="Arial" pitchFamily="34" charset="0"/>
              </a:rPr>
              <a:t>XIX</a:t>
            </a:r>
            <a:r>
              <a:rPr lang="ru-RU" sz="1400" dirty="0" smtClean="0">
                <a:latin typeface="Arial" pitchFamily="34" charset="0"/>
                <a:cs typeface="Arial" pitchFamily="34" charset="0"/>
              </a:rPr>
              <a:t> в. и до 1939 года </a:t>
            </a:r>
            <a:r>
              <a:rPr lang="ru-RU" sz="1400" b="1" dirty="0" smtClean="0">
                <a:latin typeface="Arial" pitchFamily="34" charset="0"/>
                <a:cs typeface="Arial" pitchFamily="34" charset="0"/>
              </a:rPr>
              <a:t>улица Короткая </a:t>
            </a:r>
            <a:r>
              <a:rPr lang="ru-RU" sz="1400" dirty="0" smtClean="0">
                <a:latin typeface="Arial" pitchFamily="34" charset="0"/>
                <a:cs typeface="Arial" pitchFamily="34" charset="0"/>
              </a:rPr>
              <a:t>называлась</a:t>
            </a:r>
            <a:r>
              <a:rPr lang="ru-RU" sz="1400" b="1" dirty="0" smtClean="0">
                <a:latin typeface="Arial" pitchFamily="34" charset="0"/>
                <a:cs typeface="Arial" pitchFamily="34" charset="0"/>
              </a:rPr>
              <a:t> улицей Приютской, </a:t>
            </a:r>
            <a:r>
              <a:rPr lang="ru-RU" sz="1400" dirty="0" smtClean="0">
                <a:latin typeface="Arial" pitchFamily="34" charset="0"/>
                <a:cs typeface="Arial" pitchFamily="34" charset="0"/>
              </a:rPr>
              <a:t>т.к. на ней стоял благотворительный приют для детей рядовых казаков, погибших в сражениях за Отечество;</a:t>
            </a:r>
          </a:p>
          <a:p>
            <a:endParaRPr lang="ru-RU" sz="1400" dirty="0" smtClean="0">
              <a:latin typeface="Arial" pitchFamily="34" charset="0"/>
              <a:cs typeface="Arial" pitchFamily="34" charset="0"/>
            </a:endParaRPr>
          </a:p>
          <a:p>
            <a:r>
              <a:rPr lang="ru-RU" sz="1400" dirty="0" smtClean="0">
                <a:latin typeface="Arial" pitchFamily="34" charset="0"/>
                <a:cs typeface="Arial" pitchFamily="34" charset="0"/>
              </a:rPr>
              <a:t>…в районе </a:t>
            </a:r>
            <a:r>
              <a:rPr lang="ru-RU" sz="1400" b="1" dirty="0" smtClean="0">
                <a:latin typeface="Arial" pitchFamily="34" charset="0"/>
                <a:cs typeface="Arial" pitchFamily="34" charset="0"/>
              </a:rPr>
              <a:t>улицы им. Гудимы </a:t>
            </a:r>
            <a:r>
              <a:rPr lang="ru-RU" sz="1400" dirty="0" smtClean="0">
                <a:latin typeface="Arial" pitchFamily="34" charset="0"/>
                <a:cs typeface="Arial" pitchFamily="34" charset="0"/>
              </a:rPr>
              <a:t>некогда были непролазные болота </a:t>
            </a:r>
            <a:r>
              <a:rPr lang="ru-RU" sz="1400" dirty="0" err="1" smtClean="0">
                <a:latin typeface="Arial" pitchFamily="34" charset="0"/>
                <a:cs typeface="Arial" pitchFamily="34" charset="0"/>
              </a:rPr>
              <a:t>Карасунского</a:t>
            </a:r>
            <a:r>
              <a:rPr lang="ru-RU" sz="1400" dirty="0" smtClean="0">
                <a:latin typeface="Arial" pitchFamily="34" charset="0"/>
                <a:cs typeface="Arial" pitchFamily="34" charset="0"/>
              </a:rPr>
              <a:t> разлива, о чем напоминает прежнее название этой улицы – </a:t>
            </a:r>
            <a:r>
              <a:rPr lang="ru-RU" sz="1400" b="1" dirty="0" smtClean="0">
                <a:latin typeface="Arial" pitchFamily="34" charset="0"/>
                <a:cs typeface="Arial" pitchFamily="34" charset="0"/>
              </a:rPr>
              <a:t>улица Насыпная</a:t>
            </a:r>
            <a:r>
              <a:rPr lang="ru-RU" sz="1400" dirty="0" smtClean="0">
                <a:latin typeface="Arial" pitchFamily="34" charset="0"/>
                <a:cs typeface="Arial" pitchFamily="34" charset="0"/>
              </a:rPr>
              <a:t>.  </a:t>
            </a:r>
          </a:p>
          <a:p>
            <a:r>
              <a:rPr lang="ru-RU" sz="1400" dirty="0" smtClean="0">
                <a:latin typeface="Arial" pitchFamily="34" charset="0"/>
                <a:cs typeface="Arial" pitchFamily="34" charset="0"/>
              </a:rPr>
              <a:t>Её действительно буквально насыпали на месте непроходимых топей;</a:t>
            </a:r>
          </a:p>
          <a:p>
            <a:endParaRPr lang="ru-RU" sz="1400" dirty="0" smtClean="0">
              <a:latin typeface="Arial" pitchFamily="34" charset="0"/>
              <a:cs typeface="Arial" pitchFamily="34" charset="0"/>
            </a:endParaRPr>
          </a:p>
          <a:p>
            <a:r>
              <a:rPr lang="ru-RU" sz="1400" dirty="0" smtClean="0">
                <a:latin typeface="Arial" pitchFamily="34" charset="0"/>
                <a:cs typeface="Arial" pitchFamily="34" charset="0"/>
              </a:rPr>
              <a:t>…на площадке, где сегодня зеленеет детский сквер Дружбы, с 1798г. по вторникам и пятницам шумел базар. Об этом нам не дает забыть прежнее название </a:t>
            </a:r>
            <a:r>
              <a:rPr lang="ru-RU" sz="1400" b="1" dirty="0" smtClean="0">
                <a:latin typeface="Arial" pitchFamily="34" charset="0"/>
                <a:cs typeface="Arial" pitchFamily="34" charset="0"/>
              </a:rPr>
              <a:t>улицы Орджоникидзе – улица Базарная</a:t>
            </a:r>
            <a:r>
              <a:rPr lang="ru-RU" sz="1400" dirty="0" smtClean="0">
                <a:latin typeface="Arial" pitchFamily="34" charset="0"/>
                <a:cs typeface="Arial" pitchFamily="34" charset="0"/>
              </a:rPr>
              <a:t>;</a:t>
            </a:r>
            <a:endParaRPr lang="ru-RU" sz="1400" b="1" dirty="0" smtClean="0">
              <a:latin typeface="Arial" pitchFamily="34" charset="0"/>
              <a:cs typeface="Arial" pitchFamily="34" charset="0"/>
            </a:endParaRPr>
          </a:p>
          <a:p>
            <a:endParaRPr lang="ru-RU" sz="1400" b="1" dirty="0" smtClean="0">
              <a:latin typeface="Arial" pitchFamily="34" charset="0"/>
              <a:cs typeface="Arial" pitchFamily="34" charset="0"/>
            </a:endParaRPr>
          </a:p>
          <a:p>
            <a:r>
              <a:rPr lang="ru-RU" sz="1400" dirty="0" smtClean="0">
                <a:latin typeface="Arial" pitchFamily="34" charset="0"/>
                <a:cs typeface="Arial" pitchFamily="34" charset="0"/>
              </a:rPr>
              <a:t>…вплоть до </a:t>
            </a:r>
            <a:r>
              <a:rPr lang="en-US" sz="1400" dirty="0" smtClean="0">
                <a:latin typeface="Arial" pitchFamily="34" charset="0"/>
                <a:cs typeface="Arial" pitchFamily="34" charset="0"/>
              </a:rPr>
              <a:t>XVIII</a:t>
            </a:r>
            <a:r>
              <a:rPr lang="ru-RU" sz="1400" dirty="0" smtClean="0">
                <a:latin typeface="Arial" pitchFamily="34" charset="0"/>
                <a:cs typeface="Arial" pitchFamily="34" charset="0"/>
              </a:rPr>
              <a:t> века все берега Кубани занимали густые дубовые леса, именно поэтому прежнее название </a:t>
            </a:r>
            <a:r>
              <a:rPr lang="ru-RU" sz="1400" b="1" dirty="0" smtClean="0">
                <a:latin typeface="Arial" pitchFamily="34" charset="0"/>
                <a:cs typeface="Arial" pitchFamily="34" charset="0"/>
              </a:rPr>
              <a:t>улицы им. Пугачева </a:t>
            </a:r>
            <a:r>
              <a:rPr lang="ru-RU" sz="1400" dirty="0" smtClean="0">
                <a:latin typeface="Arial" pitchFamily="34" charset="0"/>
                <a:cs typeface="Arial" pitchFamily="34" charset="0"/>
              </a:rPr>
              <a:t>– </a:t>
            </a:r>
            <a:r>
              <a:rPr lang="ru-RU" sz="1400" b="1" dirty="0" smtClean="0">
                <a:latin typeface="Arial" pitchFamily="34" charset="0"/>
                <a:cs typeface="Arial" pitchFamily="34" charset="0"/>
              </a:rPr>
              <a:t>улица Дубинская</a:t>
            </a:r>
            <a:r>
              <a:rPr lang="ru-RU" sz="1400" dirty="0" smtClean="0">
                <a:latin typeface="Arial" pitchFamily="34" charset="0"/>
                <a:cs typeface="Arial" pitchFamily="34" charset="0"/>
              </a:rPr>
              <a:t>, которая в свою очередь получила  название от народного прозвания этого района - Дубинка.</a:t>
            </a:r>
            <a:endParaRPr lang="ru-RU"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IMG_955вввввв.jpg"/>
          <p:cNvPicPr>
            <a:picLocks noChangeAspect="1"/>
          </p:cNvPicPr>
          <p:nvPr/>
        </p:nvPicPr>
        <p:blipFill>
          <a:blip r:embed="rId2" cstate="print">
            <a:duotone>
              <a:prstClr val="black"/>
              <a:schemeClr val="bg2">
                <a:tint val="45000"/>
                <a:satMod val="400000"/>
              </a:schemeClr>
            </a:duotone>
          </a:blip>
          <a:stretch>
            <a:fillRect/>
          </a:stretch>
        </p:blipFill>
        <p:spPr>
          <a:xfrm>
            <a:off x="107504" y="2994274"/>
            <a:ext cx="3816423" cy="3863726"/>
          </a:xfrm>
          <a:prstGeom prst="rect">
            <a:avLst/>
          </a:prstGeom>
        </p:spPr>
      </p:pic>
      <p:sp>
        <p:nvSpPr>
          <p:cNvPr id="2" name="TextBox 1"/>
          <p:cNvSpPr txBox="1"/>
          <p:nvPr/>
        </p:nvSpPr>
        <p:spPr>
          <a:xfrm>
            <a:off x="2051720" y="2852936"/>
            <a:ext cx="6192688" cy="738664"/>
          </a:xfrm>
          <a:prstGeom prst="rect">
            <a:avLst/>
          </a:prstGeom>
          <a:noFill/>
        </p:spPr>
        <p:txBody>
          <a:bodyPr wrap="square" rtlCol="0">
            <a:spAutoFit/>
          </a:bodyPr>
          <a:lstStyle/>
          <a:p>
            <a:r>
              <a:rPr lang="ru-RU" sz="1400" b="1" cap="all" dirty="0" smtClean="0">
                <a:solidFill>
                  <a:srgbClr val="4E3B30"/>
                </a:solidFill>
                <a:effectLst>
                  <a:reflection blurRad="12700" stA="48000" endA="300" endPos="55000" dir="5400000" sy="-90000" algn="bl" rotWithShape="0"/>
                </a:effectLst>
                <a:latin typeface="Arial" pitchFamily="34" charset="0"/>
                <a:cs typeface="Arial" pitchFamily="34" charset="0"/>
              </a:rPr>
              <a:t> </a:t>
            </a:r>
          </a:p>
          <a:p>
            <a:endParaRPr lang="ru-RU" sz="1400" b="1" cap="all" dirty="0" smtClean="0">
              <a:solidFill>
                <a:srgbClr val="4E3B30"/>
              </a:solidFill>
              <a:effectLst>
                <a:reflection blurRad="12700" stA="48000" endA="300" endPos="55000" dir="5400000" sy="-90000" algn="bl" rotWithShape="0"/>
              </a:effectLst>
              <a:latin typeface="Arial" pitchFamily="34" charset="0"/>
              <a:cs typeface="Arial" pitchFamily="34" charset="0"/>
            </a:endParaRPr>
          </a:p>
          <a:p>
            <a:endParaRPr lang="ru-RU" sz="1400" b="1" cap="all" dirty="0" smtClean="0">
              <a:solidFill>
                <a:srgbClr val="4E3B30"/>
              </a:solidFill>
              <a:effectLst>
                <a:reflection blurRad="12700" stA="48000" endA="300" endPos="55000" dir="5400000" sy="-90000" algn="bl" rotWithShape="0"/>
              </a:effectLst>
              <a:latin typeface="Arial" pitchFamily="34" charset="0"/>
              <a:cs typeface="Arial" pitchFamily="34" charset="0"/>
            </a:endParaRPr>
          </a:p>
        </p:txBody>
      </p:sp>
      <p:sp>
        <p:nvSpPr>
          <p:cNvPr id="3" name="Прямоугольник с одним вырезанным углом 2"/>
          <p:cNvSpPr/>
          <p:nvPr/>
        </p:nvSpPr>
        <p:spPr>
          <a:xfrm>
            <a:off x="971600" y="2348880"/>
            <a:ext cx="7560840" cy="4176464"/>
          </a:xfrm>
          <a:prstGeom prst="snip1Rect">
            <a:avLst>
              <a:gd name="adj" fmla="val 34135"/>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0" y="260648"/>
            <a:ext cx="9073008" cy="1477328"/>
          </a:xfrm>
          <a:prstGeom prst="rect">
            <a:avLst/>
          </a:prstGeom>
          <a:noFill/>
        </p:spPr>
        <p:txBody>
          <a:bodyPr wrap="square" rtlCol="0">
            <a:spAutoFit/>
          </a:bodyPr>
          <a:lstStyle/>
          <a:p>
            <a:pPr algn="ctr"/>
            <a:r>
              <a:rPr lang="ru-RU" dirty="0" smtClean="0">
                <a:latin typeface="Arial Black" pitchFamily="34" charset="0"/>
                <a:cs typeface="Arial" pitchFamily="34" charset="0"/>
              </a:rPr>
              <a:t>Уважаемые читатели! </a:t>
            </a:r>
          </a:p>
          <a:p>
            <a:pPr algn="ctr"/>
            <a:r>
              <a:rPr lang="ru-RU" dirty="0" smtClean="0">
                <a:latin typeface="Arial Black" pitchFamily="34" charset="0"/>
                <a:cs typeface="Arial" pitchFamily="34" charset="0"/>
              </a:rPr>
              <a:t>Цель данной виртуальной выставки – представить только некоторые источники по топонимике и антропонимике. Множество других книг, научных статей, публикаций по данной теме доступны для вас в библиотеке им. А.С. Пушкина</a:t>
            </a:r>
            <a:endParaRPr lang="ru-RU" dirty="0">
              <a:latin typeface="Arial Black" pitchFamily="34" charset="0"/>
              <a:cs typeface="Arial" pitchFamily="34" charset="0"/>
            </a:endParaRPr>
          </a:p>
        </p:txBody>
      </p:sp>
      <p:sp>
        <p:nvSpPr>
          <p:cNvPr id="38913" name="Rectangle 1"/>
          <p:cNvSpPr>
            <a:spLocks noChangeArrowheads="1"/>
          </p:cNvSpPr>
          <p:nvPr/>
        </p:nvSpPr>
        <p:spPr bwMode="auto">
          <a:xfrm>
            <a:off x="3707904" y="3573016"/>
            <a:ext cx="4536504"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3C4B4D"/>
                </a:solidFill>
                <a:effectLst/>
                <a:latin typeface="Arial" pitchFamily="34" charset="0"/>
                <a:ea typeface="Times New Roman" pitchFamily="18" charset="0"/>
                <a:cs typeface="Arial" pitchFamily="34" charset="0"/>
              </a:rPr>
              <a:t>          </a:t>
            </a:r>
            <a:r>
              <a:rPr kumimoji="0" lang="ru-RU" b="1" i="0" u="none" strike="noStrike" cap="none" normalizeH="0" baseline="0" dirty="0" smtClean="0">
                <a:ln>
                  <a:noFill/>
                </a:ln>
                <a:solidFill>
                  <a:srgbClr val="9A0000"/>
                </a:solidFill>
                <a:effectLst/>
                <a:latin typeface="Arial" pitchFamily="34" charset="0"/>
                <a:ea typeface="Times New Roman" pitchFamily="18" charset="0"/>
                <a:cs typeface="Arial" pitchFamily="34" charset="0"/>
              </a:rPr>
              <a:t>Ждём вас</a:t>
            </a: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9A0000"/>
                </a:solidFill>
                <a:effectLst/>
                <a:latin typeface="Arial" pitchFamily="34" charset="0"/>
                <a:ea typeface="Times New Roman" pitchFamily="18" charset="0"/>
                <a:cs typeface="Arial" pitchFamily="34" charset="0"/>
              </a:rPr>
              <a:t> в отделе городского абонемента    </a:t>
            </a: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9A0000"/>
                </a:solidFill>
                <a:effectLst/>
                <a:latin typeface="Arial" pitchFamily="34" charset="0"/>
                <a:ea typeface="Times New Roman" pitchFamily="18" charset="0"/>
                <a:cs typeface="Arial" pitchFamily="34" charset="0"/>
              </a:rPr>
              <a:t>каждый день, кроме пятницы </a:t>
            </a: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9A0000"/>
                </a:solidFill>
                <a:effectLst/>
                <a:latin typeface="Arial" pitchFamily="34" charset="0"/>
                <a:ea typeface="Times New Roman" pitchFamily="18" charset="0"/>
                <a:cs typeface="Arial" pitchFamily="34" charset="0"/>
              </a:rPr>
              <a:t> с 9-30 до 19 часов.</a:t>
            </a:r>
            <a:endParaRPr kumimoji="0" lang="ru-RU" b="1" i="0" u="none" strike="noStrike" cap="none" normalizeH="0" baseline="0" dirty="0" smtClean="0">
              <a:ln>
                <a:noFill/>
              </a:ln>
              <a:solidFill>
                <a:srgbClr val="9A0000"/>
              </a:solidFill>
              <a:effectLst/>
              <a:latin typeface="Arial" pitchFamily="34" charset="0"/>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9A0000"/>
                </a:solidFill>
                <a:effectLst/>
                <a:latin typeface="Arial" pitchFamily="34" charset="0"/>
                <a:ea typeface="Times New Roman" pitchFamily="18" charset="0"/>
                <a:cs typeface="Arial" pitchFamily="34" charset="0"/>
              </a:rPr>
              <a:t>Телефон (861)268 - 52 - 49.</a:t>
            </a:r>
            <a:endParaRPr kumimoji="0" lang="ru-RU" b="1" i="0" u="none" strike="noStrike" cap="none" normalizeH="0" baseline="0" dirty="0" smtClean="0">
              <a:ln>
                <a:noFill/>
              </a:ln>
              <a:solidFill>
                <a:srgbClr val="9A000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IMG_9367.PNG"/>
          <p:cNvPicPr>
            <a:picLocks noChangeAspect="1"/>
          </p:cNvPicPr>
          <p:nvPr/>
        </p:nvPicPr>
        <p:blipFill>
          <a:blip r:embed="rId3" cstate="print">
            <a:duotone>
              <a:prstClr val="black"/>
              <a:schemeClr val="bg2">
                <a:tint val="45000"/>
                <a:satMod val="400000"/>
              </a:schemeClr>
            </a:duotone>
          </a:blip>
          <a:srcRect t="-3899" r="11351"/>
          <a:stretch>
            <a:fillRect/>
          </a:stretch>
        </p:blipFill>
        <p:spPr>
          <a:xfrm>
            <a:off x="0" y="3068960"/>
            <a:ext cx="3707904" cy="3789040"/>
          </a:xfrm>
          <a:prstGeom prst="rect">
            <a:avLst/>
          </a:prstGeom>
          <a:ln>
            <a:noFill/>
          </a:ln>
          <a:effectLst>
            <a:softEdge rad="112500"/>
          </a:effectLst>
        </p:spPr>
      </p:pic>
      <p:sp>
        <p:nvSpPr>
          <p:cNvPr id="3" name="Прямоугольник 2"/>
          <p:cNvSpPr/>
          <p:nvPr/>
        </p:nvSpPr>
        <p:spPr>
          <a:xfrm>
            <a:off x="755576" y="188640"/>
            <a:ext cx="5580112" cy="2000548"/>
          </a:xfrm>
          <a:prstGeom prst="rect">
            <a:avLst/>
          </a:prstGeom>
        </p:spPr>
        <p:txBody>
          <a:bodyPr wrap="square">
            <a:spAutoFit/>
          </a:bodyPr>
          <a:lstStyle/>
          <a:p>
            <a:pPr fontAlgn="t"/>
            <a:r>
              <a:rPr lang="ru-RU" sz="2800" b="1" i="1" dirty="0" smtClean="0">
                <a:latin typeface="Monotype Corsiva" pitchFamily="66" charset="0"/>
              </a:rPr>
              <a:t> </a:t>
            </a:r>
            <a:r>
              <a:rPr lang="ru-RU" sz="2400" b="1" i="1" dirty="0" smtClean="0">
                <a:latin typeface="Book Antiqua" pitchFamily="18" charset="0"/>
                <a:cs typeface="Arial" pitchFamily="34" charset="0"/>
              </a:rPr>
              <a:t>«Что в имени тебе моем?</a:t>
            </a:r>
          </a:p>
          <a:p>
            <a:pPr fontAlgn="t"/>
            <a:r>
              <a:rPr lang="ru-RU" sz="2400" b="1" i="1" dirty="0" smtClean="0">
                <a:latin typeface="Book Antiqua" pitchFamily="18" charset="0"/>
                <a:cs typeface="Arial" pitchFamily="34" charset="0"/>
              </a:rPr>
              <a:t>   Оно умрет, как шум печальный</a:t>
            </a:r>
          </a:p>
          <a:p>
            <a:pPr fontAlgn="t"/>
            <a:r>
              <a:rPr lang="en-US" sz="2400" b="1" i="1" dirty="0" smtClean="0">
                <a:latin typeface="Book Antiqua" pitchFamily="18" charset="0"/>
                <a:cs typeface="Arial" pitchFamily="34" charset="0"/>
              </a:rPr>
              <a:t>   </a:t>
            </a:r>
            <a:r>
              <a:rPr lang="ru-RU" sz="2400" b="1" i="1" dirty="0" smtClean="0">
                <a:latin typeface="Book Antiqua" pitchFamily="18" charset="0"/>
                <a:cs typeface="Arial" pitchFamily="34" charset="0"/>
              </a:rPr>
              <a:t>Волны, плеснувшей в берег дальний,</a:t>
            </a:r>
          </a:p>
          <a:p>
            <a:pPr fontAlgn="t"/>
            <a:r>
              <a:rPr lang="en-US" sz="2400" b="1" i="1" dirty="0" smtClean="0">
                <a:latin typeface="Book Antiqua" pitchFamily="18" charset="0"/>
                <a:cs typeface="Arial" pitchFamily="34" charset="0"/>
              </a:rPr>
              <a:t>   </a:t>
            </a:r>
            <a:r>
              <a:rPr lang="ru-RU" sz="2400" b="1" i="1" dirty="0" smtClean="0">
                <a:latin typeface="Book Antiqua" pitchFamily="18" charset="0"/>
                <a:cs typeface="Arial" pitchFamily="34" charset="0"/>
              </a:rPr>
              <a:t>Как звук ночной в лесу глухом…»</a:t>
            </a:r>
          </a:p>
          <a:p>
            <a:r>
              <a:rPr lang="ru-RU" sz="2400" i="1" dirty="0" smtClean="0">
                <a:effectLst>
                  <a:outerShdw blurRad="38100" dist="38100" dir="2700000" algn="tl">
                    <a:srgbClr val="000000">
                      <a:alpha val="43137"/>
                    </a:srgbClr>
                  </a:outerShdw>
                </a:effectLst>
                <a:latin typeface="Book Antiqua" pitchFamily="18" charset="0"/>
              </a:rPr>
              <a:t> </a:t>
            </a:r>
          </a:p>
        </p:txBody>
      </p:sp>
      <p:sp>
        <p:nvSpPr>
          <p:cNvPr id="4" name="TextBox 3"/>
          <p:cNvSpPr txBox="1"/>
          <p:nvPr/>
        </p:nvSpPr>
        <p:spPr>
          <a:xfrm>
            <a:off x="4860032" y="1700808"/>
            <a:ext cx="2880320" cy="461665"/>
          </a:xfrm>
          <a:prstGeom prst="rect">
            <a:avLst/>
          </a:prstGeom>
          <a:noFill/>
        </p:spPr>
        <p:txBody>
          <a:bodyPr wrap="square" rtlCol="0">
            <a:spAutoFit/>
          </a:bodyPr>
          <a:lstStyle/>
          <a:p>
            <a:r>
              <a:rPr lang="ru-RU" sz="2400" b="1" i="1" dirty="0" smtClean="0">
                <a:latin typeface="Book Antiqua" pitchFamily="18" charset="0"/>
              </a:rPr>
              <a:t>А. С. Пушкин</a:t>
            </a:r>
            <a:endParaRPr lang="ru-RU" sz="2400" b="1" i="1" dirty="0">
              <a:latin typeface="Book Antiqua" pitchFamily="18" charset="0"/>
            </a:endParaRPr>
          </a:p>
        </p:txBody>
      </p:sp>
      <p:sp>
        <p:nvSpPr>
          <p:cNvPr id="6" name="TextBox 5"/>
          <p:cNvSpPr txBox="1"/>
          <p:nvPr/>
        </p:nvSpPr>
        <p:spPr>
          <a:xfrm>
            <a:off x="3851920" y="2636912"/>
            <a:ext cx="4320480" cy="3662541"/>
          </a:xfrm>
          <a:prstGeom prst="rect">
            <a:avLst/>
          </a:prstGeom>
          <a:noFill/>
        </p:spPr>
        <p:txBody>
          <a:bodyPr wrap="square" rtlCol="0">
            <a:spAutoFit/>
          </a:bodyPr>
          <a:lstStyle/>
          <a:p>
            <a:pPr algn="just"/>
            <a:r>
              <a:rPr lang="ru-RU" sz="2000" b="1" dirty="0" smtClean="0">
                <a:latin typeface="Arial Black" pitchFamily="34" charset="0"/>
              </a:rPr>
              <a:t>Имена собственные…</a:t>
            </a:r>
          </a:p>
          <a:p>
            <a:pPr algn="just"/>
            <a:r>
              <a:rPr lang="ru-RU" sz="1600" dirty="0" smtClean="0"/>
              <a:t> </a:t>
            </a:r>
          </a:p>
          <a:p>
            <a:pPr algn="just"/>
            <a:r>
              <a:rPr lang="ru-RU" sz="1400" dirty="0" smtClean="0">
                <a:latin typeface="Arial" pitchFamily="34" charset="0"/>
                <a:cs typeface="Arial" pitchFamily="34" charset="0"/>
              </a:rPr>
              <a:t>Почему они занимают в нашей жизни, в нашем языке особое место? Как они возникали, как распространялись? Почему преобразовывались? Почему так важно изучать их историю? Почему во все времена они привлекали внимание ученых – историков, литературоведов, социологов, философов, этнографов, географов, лингвистов?</a:t>
            </a:r>
          </a:p>
          <a:p>
            <a:pPr algn="just"/>
            <a:r>
              <a:rPr lang="ru-RU" sz="1400" dirty="0" smtClean="0">
                <a:latin typeface="Arial" pitchFamily="34" charset="0"/>
                <a:cs typeface="Arial" pitchFamily="34" charset="0"/>
              </a:rPr>
              <a:t> </a:t>
            </a:r>
          </a:p>
          <a:p>
            <a:pPr algn="just"/>
            <a:r>
              <a:rPr lang="ru-RU" sz="1400" dirty="0" smtClean="0">
                <a:latin typeface="Arial" pitchFamily="34" charset="0"/>
                <a:cs typeface="Arial" pitchFamily="34" charset="0"/>
              </a:rPr>
              <a:t>Книги из фондов Краснодарской краевой научной библиотеки им. А.С. Пушкина помогут найти ответы на эти и другие вопросы, связанные с </a:t>
            </a:r>
            <a:r>
              <a:rPr lang="ru-RU" sz="1400" i="1" dirty="0" smtClean="0">
                <a:latin typeface="Arial" pitchFamily="34" charset="0"/>
                <a:cs typeface="Arial" pitchFamily="34" charset="0"/>
              </a:rPr>
              <a:t>ОНОМАСТИКОЙ – </a:t>
            </a:r>
            <a:r>
              <a:rPr lang="ru-RU" sz="1400" dirty="0" smtClean="0">
                <a:latin typeface="Arial" pitchFamily="34" charset="0"/>
                <a:cs typeface="Arial" pitchFamily="34" charset="0"/>
              </a:rPr>
              <a:t>наукой, занимающейся изучением собственных имён.</a:t>
            </a:r>
            <a:endParaRPr lang="ru-RU" sz="1400" dirty="0">
              <a:latin typeface="Arial" pitchFamily="34" charset="0"/>
              <a:cs typeface="Arial" pitchFamily="34" charset="0"/>
            </a:endParaRPr>
          </a:p>
        </p:txBody>
      </p:sp>
      <p:sp>
        <p:nvSpPr>
          <p:cNvPr id="8" name="Прямоугольник с одним вырезанным углом 7"/>
          <p:cNvSpPr/>
          <p:nvPr/>
        </p:nvSpPr>
        <p:spPr>
          <a:xfrm>
            <a:off x="1043608" y="2348880"/>
            <a:ext cx="7560840" cy="4176464"/>
          </a:xfrm>
          <a:prstGeom prst="snip1Rect">
            <a:avLst>
              <a:gd name="adj" fmla="val 32767"/>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188640"/>
            <a:ext cx="6552728" cy="2215991"/>
          </a:xfrm>
          <a:prstGeom prst="rect">
            <a:avLst/>
          </a:prstGeom>
          <a:noFill/>
        </p:spPr>
        <p:txBody>
          <a:bodyPr wrap="square" rtlCol="0">
            <a:spAutoFit/>
          </a:bodyPr>
          <a:lstStyle/>
          <a:p>
            <a:pPr algn="just"/>
            <a:r>
              <a:rPr lang="ru-RU" sz="1400" b="1" dirty="0" smtClean="0">
                <a:latin typeface="Arial" pitchFamily="34" charset="0"/>
                <a:cs typeface="Arial" pitchFamily="34" charset="0"/>
              </a:rPr>
              <a:t>Введенская, Л. А. </a:t>
            </a:r>
            <a:r>
              <a:rPr lang="ru-RU" sz="1400" dirty="0" smtClean="0">
                <a:latin typeface="Arial" pitchFamily="34" charset="0"/>
                <a:cs typeface="Arial" pitchFamily="34" charset="0"/>
              </a:rPr>
              <a:t>От названий к именам / Л. А. Введенская, Н. П. Колесников. – </a:t>
            </a:r>
            <a:r>
              <a:rPr lang="ru-RU" sz="1400" dirty="0" err="1" smtClean="0">
                <a:latin typeface="Arial" pitchFamily="34" charset="0"/>
                <a:cs typeface="Arial" pitchFamily="34" charset="0"/>
              </a:rPr>
              <a:t>Ростов-на</a:t>
            </a:r>
            <a:r>
              <a:rPr lang="ru-RU" sz="1400" dirty="0" smtClean="0">
                <a:latin typeface="Arial" pitchFamily="34" charset="0"/>
                <a:cs typeface="Arial" pitchFamily="34" charset="0"/>
              </a:rPr>
              <a:t>- Дону : Феникс, 1995. – 554 с. </a:t>
            </a:r>
          </a:p>
          <a:p>
            <a:pPr algn="r"/>
            <a:r>
              <a:rPr lang="ru-RU" sz="1200" b="1" dirty="0" smtClean="0">
                <a:latin typeface="Arial" pitchFamily="34" charset="0"/>
                <a:cs typeface="Arial" pitchFamily="34" charset="0"/>
              </a:rPr>
              <a:t>81.411.2   В  241  2021915-АБ</a:t>
            </a:r>
          </a:p>
          <a:p>
            <a:pPr algn="r"/>
            <a:endParaRPr lang="ru-RU" sz="1200" b="1" dirty="0" smtClean="0">
              <a:latin typeface="Arial" pitchFamily="34" charset="0"/>
              <a:cs typeface="Arial" pitchFamily="34" charset="0"/>
            </a:endParaRPr>
          </a:p>
          <a:p>
            <a:pPr algn="just"/>
            <a:r>
              <a:rPr lang="ru-RU" sz="1400" i="1" dirty="0" smtClean="0">
                <a:latin typeface="Arial" pitchFamily="34" charset="0"/>
                <a:cs typeface="Arial" pitchFamily="34" charset="0"/>
              </a:rPr>
              <a:t>В книге, адресованной широкому кругу читателей, доступно и увлекательно рассказывается об особенностях собственных имён, об их словообразовательных возможностях и переходе в разряд нарицательных. В прилагаемом Словаре приводится 2000 русских и иноязычных слов, созданных на базе собственных имён.</a:t>
            </a:r>
          </a:p>
          <a:p>
            <a:endParaRPr lang="ru-RU" sz="1600" dirty="0"/>
          </a:p>
        </p:txBody>
      </p:sp>
      <p:pic>
        <p:nvPicPr>
          <p:cNvPr id="3" name="Рисунок 2" descr="Lyudmila_Vvedenskaya_Nikolaj_Kolesnikov__Ot_nazvanij_k_imenam.jpg"/>
          <p:cNvPicPr>
            <a:picLocks noChangeAspect="1"/>
          </p:cNvPicPr>
          <p:nvPr/>
        </p:nvPicPr>
        <p:blipFill>
          <a:blip r:embed="rId2" cstate="print"/>
          <a:stretch>
            <a:fillRect/>
          </a:stretch>
        </p:blipFill>
        <p:spPr>
          <a:xfrm>
            <a:off x="971600" y="260649"/>
            <a:ext cx="1096194" cy="179227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rot="2737819">
            <a:off x="6660083" y="2924715"/>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Знаете ли вы, что…</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4143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331640" y="2708920"/>
            <a:ext cx="5832648" cy="738664"/>
          </a:xfrm>
          <a:prstGeom prst="rect">
            <a:avLst/>
          </a:prstGeom>
          <a:noFill/>
        </p:spPr>
        <p:txBody>
          <a:bodyPr wrap="square" rtlCol="0">
            <a:spAutoFit/>
          </a:bodyPr>
          <a:lstStyle/>
          <a:p>
            <a:pPr algn="just">
              <a:buFont typeface="Wingdings" pitchFamily="2" charset="2"/>
              <a:buChar char="§"/>
            </a:pPr>
            <a:r>
              <a:rPr lang="ru-RU" sz="1400" b="1" i="1" dirty="0" smtClean="0">
                <a:latin typeface="Arial" pitchFamily="34" charset="0"/>
                <a:cs typeface="Arial" pitchFamily="34" charset="0"/>
              </a:rPr>
              <a:t> ватман</a:t>
            </a:r>
            <a:r>
              <a:rPr lang="ru-RU" sz="1400" dirty="0" smtClean="0">
                <a:latin typeface="Arial" pitchFamily="34" charset="0"/>
                <a:cs typeface="Arial" pitchFamily="34" charset="0"/>
              </a:rPr>
              <a:t> – высший сорт плотной бумаги для черчения и рисования – получил своё название по имени английского промышленника </a:t>
            </a:r>
            <a:r>
              <a:rPr lang="en-US" sz="1400" dirty="0" smtClean="0">
                <a:latin typeface="Arial" pitchFamily="34" charset="0"/>
                <a:cs typeface="Arial" pitchFamily="34" charset="0"/>
              </a:rPr>
              <a:t>XVIII</a:t>
            </a:r>
            <a:r>
              <a:rPr lang="ru-RU" sz="1400" dirty="0" smtClean="0">
                <a:latin typeface="Arial" pitchFamily="34" charset="0"/>
                <a:cs typeface="Arial" pitchFamily="34" charset="0"/>
              </a:rPr>
              <a:t> в. Ватмана (</a:t>
            </a:r>
            <a:r>
              <a:rPr lang="ru-RU" sz="1400" dirty="0" err="1" smtClean="0">
                <a:latin typeface="Arial" pitchFamily="34" charset="0"/>
                <a:cs typeface="Arial" pitchFamily="34" charset="0"/>
              </a:rPr>
              <a:t>Уотмена</a:t>
            </a:r>
            <a:r>
              <a:rPr lang="ru-RU" sz="1400" dirty="0" smtClean="0">
                <a:latin typeface="Arial" pitchFamily="34" charset="0"/>
                <a:cs typeface="Arial" pitchFamily="34" charset="0"/>
              </a:rPr>
              <a:t>);</a:t>
            </a:r>
          </a:p>
        </p:txBody>
      </p:sp>
      <p:sp>
        <p:nvSpPr>
          <p:cNvPr id="7" name="TextBox 6"/>
          <p:cNvSpPr txBox="1"/>
          <p:nvPr/>
        </p:nvSpPr>
        <p:spPr>
          <a:xfrm>
            <a:off x="1331640" y="4293096"/>
            <a:ext cx="7200800" cy="1815882"/>
          </a:xfrm>
          <a:prstGeom prst="rect">
            <a:avLst/>
          </a:prstGeom>
          <a:noFill/>
        </p:spPr>
        <p:txBody>
          <a:bodyPr wrap="square" rtlCol="0">
            <a:spAutoFit/>
          </a:bodyPr>
          <a:lstStyle/>
          <a:p>
            <a:pPr>
              <a:buFont typeface="Wingdings" pitchFamily="2" charset="2"/>
              <a:buChar char="§"/>
            </a:pPr>
            <a:r>
              <a:rPr lang="ru-RU" sz="1400" b="1" i="1" dirty="0" smtClean="0"/>
              <a:t> </a:t>
            </a:r>
            <a:r>
              <a:rPr lang="ru-RU" sz="1400" b="1" i="1" dirty="0" smtClean="0">
                <a:latin typeface="Arial" pitchFamily="34" charset="0"/>
                <a:cs typeface="Arial" pitchFamily="34" charset="0"/>
              </a:rPr>
              <a:t>бойкот</a:t>
            </a:r>
            <a:r>
              <a:rPr lang="ru-RU" sz="1400" i="1" dirty="0" smtClean="0">
                <a:latin typeface="Arial" pitchFamily="34" charset="0"/>
                <a:cs typeface="Arial" pitchFamily="34" charset="0"/>
              </a:rPr>
              <a:t> </a:t>
            </a:r>
            <a:r>
              <a:rPr lang="ru-RU" sz="1400" dirty="0" smtClean="0">
                <a:latin typeface="Arial" pitchFamily="34" charset="0"/>
                <a:cs typeface="Arial" pitchFamily="34" charset="0"/>
              </a:rPr>
              <a:t>– приём классовой борьбы –  получил своё название по имени капитана Бойкота, управляющего имением в Западной Ирландии, к которому в 1879 году, по постановлению Земельной лиги, была применена эта форма протеста за его жестокое обращение с кредиторами; </a:t>
            </a:r>
          </a:p>
          <a:p>
            <a:endParaRPr lang="ru-RU" sz="1400" dirty="0" smtClean="0">
              <a:latin typeface="Arial" pitchFamily="34" charset="0"/>
              <a:cs typeface="Arial" pitchFamily="34" charset="0"/>
            </a:endParaRPr>
          </a:p>
          <a:p>
            <a:pPr algn="just">
              <a:buFont typeface="Wingdings" pitchFamily="2" charset="2"/>
              <a:buChar char="§"/>
            </a:pPr>
            <a:r>
              <a:rPr lang="ru-RU" sz="1400" dirty="0" smtClean="0">
                <a:latin typeface="Arial" pitchFamily="34" charset="0"/>
                <a:cs typeface="Arial" pitchFamily="34" charset="0"/>
              </a:rPr>
              <a:t> </a:t>
            </a:r>
            <a:r>
              <a:rPr lang="ru-RU" sz="1400" b="1" i="1" dirty="0" smtClean="0">
                <a:latin typeface="Arial" pitchFamily="34" charset="0"/>
                <a:cs typeface="Arial" pitchFamily="34" charset="0"/>
              </a:rPr>
              <a:t>реглан </a:t>
            </a:r>
            <a:r>
              <a:rPr lang="ru-RU" sz="1400" dirty="0" smtClean="0">
                <a:latin typeface="Arial" pitchFamily="34" charset="0"/>
                <a:cs typeface="Arial" pitchFamily="34" charset="0"/>
              </a:rPr>
              <a:t>– такой крой одежды, при котором рукав составляет одно целое с плечом – назван по имени генерала Реглана, который, лишившись правой руки, ввёл этот покрой.</a:t>
            </a:r>
          </a:p>
        </p:txBody>
      </p:sp>
      <p:sp>
        <p:nvSpPr>
          <p:cNvPr id="10" name="Прямоугольник 9"/>
          <p:cNvSpPr/>
          <p:nvPr/>
        </p:nvSpPr>
        <p:spPr>
          <a:xfrm>
            <a:off x="1331640" y="3501008"/>
            <a:ext cx="6408712" cy="738664"/>
          </a:xfrm>
          <a:prstGeom prst="rect">
            <a:avLst/>
          </a:prstGeom>
        </p:spPr>
        <p:txBody>
          <a:bodyPr wrap="square">
            <a:spAutoFit/>
          </a:bodyPr>
          <a:lstStyle/>
          <a:p>
            <a:pPr algn="just">
              <a:buFont typeface="Wingdings" pitchFamily="2" charset="2"/>
              <a:buChar char="§"/>
            </a:pPr>
            <a:r>
              <a:rPr lang="ru-RU" sz="1400" b="1" i="1" dirty="0" smtClean="0">
                <a:latin typeface="Arial" pitchFamily="34" charset="0"/>
                <a:cs typeface="Arial" pitchFamily="34" charset="0"/>
              </a:rPr>
              <a:t> портвейн</a:t>
            </a:r>
            <a:r>
              <a:rPr lang="ru-RU" sz="1400" dirty="0" smtClean="0">
                <a:latin typeface="Arial" pitchFamily="34" charset="0"/>
                <a:cs typeface="Arial" pitchFamily="34" charset="0"/>
              </a:rPr>
              <a:t> – сорт крепкого виноградного вина – назван по названию португальского города Порту (</a:t>
            </a:r>
            <a:r>
              <a:rPr lang="ru-RU" sz="1400" dirty="0" err="1" smtClean="0">
                <a:latin typeface="Arial" pitchFamily="34" charset="0"/>
                <a:cs typeface="Arial" pitchFamily="34" charset="0"/>
              </a:rPr>
              <a:t>Опорту</a:t>
            </a:r>
            <a:r>
              <a:rPr lang="ru-RU" sz="1400" dirty="0" smtClean="0">
                <a:latin typeface="Arial" pitchFamily="34" charset="0"/>
                <a:cs typeface="Arial" pitchFamily="34" charset="0"/>
              </a:rPr>
              <a:t>), где это вино впервые было приготовлено;</a:t>
            </a:r>
            <a:endParaRPr lang="ru-RU" sz="1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IMG_9648.JPG"/>
          <p:cNvPicPr>
            <a:picLocks noChangeAspect="1"/>
          </p:cNvPicPr>
          <p:nvPr/>
        </p:nvPicPr>
        <p:blipFill>
          <a:blip r:embed="rId2" cstate="print">
            <a:duotone>
              <a:prstClr val="black"/>
              <a:schemeClr val="bg2">
                <a:tint val="45000"/>
                <a:satMod val="400000"/>
              </a:schemeClr>
            </a:duotone>
          </a:blip>
          <a:srcRect l="3144" t="4118" r="974" b="9431"/>
          <a:stretch>
            <a:fillRect/>
          </a:stretch>
        </p:blipFill>
        <p:spPr>
          <a:xfrm>
            <a:off x="0" y="2897560"/>
            <a:ext cx="3851920" cy="3960440"/>
          </a:xfrm>
          <a:prstGeom prst="rect">
            <a:avLst/>
          </a:prstGeom>
          <a:ln>
            <a:noFill/>
          </a:ln>
          <a:effectLst>
            <a:softEdge rad="112500"/>
          </a:effectLst>
        </p:spPr>
      </p:pic>
      <p:sp>
        <p:nvSpPr>
          <p:cNvPr id="2" name="TextBox 1"/>
          <p:cNvSpPr txBox="1"/>
          <p:nvPr/>
        </p:nvSpPr>
        <p:spPr>
          <a:xfrm>
            <a:off x="2195736" y="260648"/>
            <a:ext cx="662473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588076" y="2708691"/>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Имя в литературе</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39152"/>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229200"/>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sp>
        <p:nvSpPr>
          <p:cNvPr id="13" name="TextBox 12"/>
          <p:cNvSpPr txBox="1"/>
          <p:nvPr/>
        </p:nvSpPr>
        <p:spPr>
          <a:xfrm>
            <a:off x="3779912" y="3429000"/>
            <a:ext cx="4176464"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8" name="TextBox 17"/>
          <p:cNvSpPr txBox="1"/>
          <p:nvPr/>
        </p:nvSpPr>
        <p:spPr>
          <a:xfrm>
            <a:off x="3779912" y="3429000"/>
            <a:ext cx="5760640" cy="1754326"/>
          </a:xfrm>
          <a:prstGeom prst="rect">
            <a:avLst/>
          </a:prstGeom>
          <a:noFill/>
        </p:spPr>
        <p:txBody>
          <a:bodyPr wrap="square" rtlCol="0">
            <a:spAutoFit/>
          </a:bodyPr>
          <a:lstStyle/>
          <a:p>
            <a:r>
              <a:rPr lang="ru-RU" i="1" dirty="0" smtClean="0">
                <a:latin typeface="Arial" pitchFamily="34" charset="0"/>
                <a:cs typeface="Arial" pitchFamily="34" charset="0"/>
              </a:rPr>
              <a:t>Кто создан из камня, </a:t>
            </a:r>
          </a:p>
          <a:p>
            <a:r>
              <a:rPr lang="ru-RU" i="1" dirty="0" smtClean="0">
                <a:latin typeface="Arial" pitchFamily="34" charset="0"/>
                <a:cs typeface="Arial" pitchFamily="34" charset="0"/>
              </a:rPr>
              <a:t>                             кто создан из глины, -</a:t>
            </a:r>
          </a:p>
          <a:p>
            <a:r>
              <a:rPr lang="ru-RU" i="1" dirty="0" smtClean="0">
                <a:latin typeface="Arial" pitchFamily="34" charset="0"/>
                <a:cs typeface="Arial" pitchFamily="34" charset="0"/>
              </a:rPr>
              <a:t>А я серебрюсь и сверкаю!</a:t>
            </a:r>
          </a:p>
          <a:p>
            <a:r>
              <a:rPr lang="ru-RU" i="1" dirty="0" smtClean="0">
                <a:latin typeface="Arial" pitchFamily="34" charset="0"/>
                <a:cs typeface="Arial" pitchFamily="34" charset="0"/>
              </a:rPr>
              <a:t>Мне дело – измена, мне имя – </a:t>
            </a:r>
            <a:r>
              <a:rPr lang="ru-RU" b="1" i="1" dirty="0" smtClean="0">
                <a:latin typeface="Arial" pitchFamily="34" charset="0"/>
                <a:cs typeface="Arial" pitchFamily="34" charset="0"/>
              </a:rPr>
              <a:t>Марина</a:t>
            </a:r>
            <a:r>
              <a:rPr lang="ru-RU" i="1" dirty="0" smtClean="0">
                <a:latin typeface="Arial" pitchFamily="34" charset="0"/>
                <a:cs typeface="Arial" pitchFamily="34" charset="0"/>
              </a:rPr>
              <a:t>,</a:t>
            </a:r>
          </a:p>
          <a:p>
            <a:r>
              <a:rPr lang="ru-RU" i="1" dirty="0" smtClean="0">
                <a:latin typeface="Arial" pitchFamily="34" charset="0"/>
                <a:cs typeface="Arial" pitchFamily="34" charset="0"/>
              </a:rPr>
              <a:t>Я – бренная пена морская…</a:t>
            </a:r>
          </a:p>
          <a:p>
            <a:r>
              <a:rPr lang="ru-RU" i="1" dirty="0" smtClean="0">
                <a:latin typeface="Arial" pitchFamily="34" charset="0"/>
                <a:cs typeface="Arial" pitchFamily="34" charset="0"/>
              </a:rPr>
              <a:t>                                         М. И. Цветаева</a:t>
            </a:r>
            <a:endParaRPr lang="ru-RU" i="1" dirty="0">
              <a:latin typeface="Arial" pitchFamily="34" charset="0"/>
              <a:cs typeface="Arial" pitchFamily="34" charset="0"/>
            </a:endParaRPr>
          </a:p>
        </p:txBody>
      </p:sp>
      <p:pic>
        <p:nvPicPr>
          <p:cNvPr id="12" name="Рисунок 11" descr="сканирование0008.jpg"/>
          <p:cNvPicPr>
            <a:picLocks noChangeAspect="1"/>
          </p:cNvPicPr>
          <p:nvPr/>
        </p:nvPicPr>
        <p:blipFill>
          <a:blip r:embed="rId3" cstate="print"/>
          <a:stretch>
            <a:fillRect/>
          </a:stretch>
        </p:blipFill>
        <p:spPr>
          <a:xfrm>
            <a:off x="899592" y="188640"/>
            <a:ext cx="1306840" cy="1728192"/>
          </a:xfrm>
          <a:prstGeom prst="rect">
            <a:avLst/>
          </a:prstGeom>
          <a:ln>
            <a:noFill/>
          </a:ln>
          <a:effectLst>
            <a:outerShdw blurRad="292100" dist="139700" dir="2700000" algn="tl" rotWithShape="0">
              <a:srgbClr val="333333">
                <a:alpha val="65000"/>
              </a:srgbClr>
            </a:outerShdw>
          </a:effectLst>
        </p:spPr>
      </p:pic>
      <p:sp>
        <p:nvSpPr>
          <p:cNvPr id="14" name="TextBox 13"/>
          <p:cNvSpPr txBox="1"/>
          <p:nvPr/>
        </p:nvSpPr>
        <p:spPr>
          <a:xfrm>
            <a:off x="2555776" y="332656"/>
            <a:ext cx="6048672" cy="1323439"/>
          </a:xfrm>
          <a:prstGeom prst="rect">
            <a:avLst/>
          </a:prstGeom>
          <a:noFill/>
        </p:spPr>
        <p:txBody>
          <a:bodyPr wrap="square" rtlCol="0">
            <a:spAutoFit/>
          </a:bodyPr>
          <a:lstStyle/>
          <a:p>
            <a:r>
              <a:rPr lang="ru-RU" sz="1400" b="1" dirty="0" smtClean="0">
                <a:latin typeface="Arial" pitchFamily="34" charset="0"/>
                <a:cs typeface="Arial" pitchFamily="34" charset="0"/>
              </a:rPr>
              <a:t>Цветаева, М. И. </a:t>
            </a:r>
            <a:r>
              <a:rPr lang="ru-RU" sz="1400" dirty="0" smtClean="0">
                <a:latin typeface="Arial" pitchFamily="34" charset="0"/>
                <a:cs typeface="Arial" pitchFamily="34" charset="0"/>
              </a:rPr>
              <a:t>Звали меня Мариной / М. Цветаева; сост. Е. Маркова. – Москва : </a:t>
            </a:r>
            <a:r>
              <a:rPr lang="ru-RU" sz="1400" dirty="0" err="1" smtClean="0">
                <a:latin typeface="Arial" pitchFamily="34" charset="0"/>
                <a:cs typeface="Arial" pitchFamily="34" charset="0"/>
              </a:rPr>
              <a:t>Эксмо</a:t>
            </a:r>
            <a:r>
              <a:rPr lang="ru-RU" sz="1400" dirty="0" smtClean="0">
                <a:latin typeface="Arial" pitchFamily="34" charset="0"/>
                <a:cs typeface="Arial" pitchFamily="34" charset="0"/>
              </a:rPr>
              <a:t>, 2008. – 480 с.</a:t>
            </a:r>
          </a:p>
          <a:p>
            <a:pPr algn="r"/>
            <a:r>
              <a:rPr lang="ru-RU" sz="1200" b="1" dirty="0" smtClean="0">
                <a:latin typeface="Arial" pitchFamily="34" charset="0"/>
                <a:cs typeface="Arial" pitchFamily="34" charset="0"/>
              </a:rPr>
              <a:t>Р2  Ц 27  М2164777-АБ</a:t>
            </a:r>
          </a:p>
          <a:p>
            <a:r>
              <a:rPr lang="ru-RU" sz="1200" b="1" dirty="0" smtClean="0">
                <a:latin typeface="Arial" pitchFamily="34" charset="0"/>
                <a:cs typeface="Arial" pitchFamily="34" charset="0"/>
              </a:rPr>
              <a:t>	</a:t>
            </a:r>
          </a:p>
          <a:p>
            <a:pPr algn="just"/>
            <a:r>
              <a:rPr lang="ru-RU" sz="1400" i="1" dirty="0" smtClean="0">
                <a:latin typeface="Arial" pitchFamily="34" charset="0"/>
                <a:cs typeface="Arial" pitchFamily="34" charset="0"/>
              </a:rPr>
              <a:t>Жизнь и творчество Марины Цветаевой неразделимы.  В книгу вошли биография  и стихи поэта. </a:t>
            </a:r>
            <a:endParaRPr lang="ru-RU" sz="1400" i="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260648"/>
            <a:ext cx="6552728" cy="1785104"/>
          </a:xfrm>
          <a:prstGeom prst="rect">
            <a:avLst/>
          </a:prstGeom>
          <a:noFill/>
        </p:spPr>
        <p:txBody>
          <a:bodyPr wrap="square" rtlCol="0">
            <a:spAutoFit/>
          </a:bodyPr>
          <a:lstStyle/>
          <a:p>
            <a:r>
              <a:rPr lang="ru-RU" sz="1600" b="1" dirty="0" smtClean="0"/>
              <a:t>Полякова, Е.Н. </a:t>
            </a:r>
            <a:r>
              <a:rPr lang="ru-RU" sz="1400" dirty="0" smtClean="0">
                <a:latin typeface="Arial" pitchFamily="34" charset="0"/>
                <a:cs typeface="Arial" pitchFamily="34" charset="0"/>
              </a:rPr>
              <a:t>Из истории русских имен и фамилий : книга для учащихся / Е.Н. Полякова. – Москва : Просвещение, 1975. – 159 с.</a:t>
            </a:r>
          </a:p>
          <a:p>
            <a:pPr algn="r"/>
            <a:r>
              <a:rPr lang="ru-RU" sz="1200" b="1" dirty="0" smtClean="0">
                <a:latin typeface="Arial" pitchFamily="34" charset="0"/>
                <a:cs typeface="Arial" pitchFamily="34" charset="0"/>
              </a:rPr>
              <a:t>4р(09)  П 542  1315052-АБ</a:t>
            </a:r>
          </a:p>
          <a:p>
            <a:pPr algn="r"/>
            <a:endParaRPr lang="ru-RU" sz="1200" b="1" dirty="0" smtClean="0">
              <a:latin typeface="Arial" pitchFamily="34" charset="0"/>
              <a:cs typeface="Arial" pitchFamily="34" charset="0"/>
            </a:endParaRPr>
          </a:p>
          <a:p>
            <a:pPr algn="just"/>
            <a:r>
              <a:rPr lang="ru-RU" sz="1400" i="1" dirty="0" smtClean="0">
                <a:latin typeface="Arial" pitchFamily="34" charset="0"/>
                <a:cs typeface="Arial" pitchFamily="34" charset="0"/>
              </a:rPr>
              <a:t>В книге рассматриваются именования русских людей:  имена, отчества, фамилии, прозвища. Прослеживается их происхождение, судьба, закономерности развития и связь с реальными историческими событиями.</a:t>
            </a:r>
            <a:endParaRPr lang="ru-RU" sz="1400" i="1" dirty="0">
              <a:latin typeface="Arial" pitchFamily="34" charset="0"/>
              <a:cs typeface="Arial" pitchFamily="34" charset="0"/>
            </a:endParaRPr>
          </a:p>
        </p:txBody>
      </p:sp>
      <p:sp>
        <p:nvSpPr>
          <p:cNvPr id="5" name="TextBox 4"/>
          <p:cNvSpPr txBox="1"/>
          <p:nvPr/>
        </p:nvSpPr>
        <p:spPr>
          <a:xfrm rot="2737819">
            <a:off x="6660083" y="2924715"/>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Знаете ли вы, что…</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4143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descr="сканирование0002.jpg"/>
          <p:cNvPicPr>
            <a:picLocks noChangeAspect="1"/>
          </p:cNvPicPr>
          <p:nvPr/>
        </p:nvPicPr>
        <p:blipFill>
          <a:blip r:embed="rId2" cstate="print"/>
          <a:stretch>
            <a:fillRect/>
          </a:stretch>
        </p:blipFill>
        <p:spPr>
          <a:xfrm>
            <a:off x="971600" y="260648"/>
            <a:ext cx="1090107" cy="1728192"/>
          </a:xfrm>
          <a:prstGeom prst="rect">
            <a:avLst/>
          </a:prstGeom>
          <a:ln w="38100">
            <a:solidFill>
              <a:srgbClr val="9A0000"/>
            </a:solidFill>
          </a:ln>
          <a:effectLst>
            <a:outerShdw blurRad="292100" dist="139700" dir="2700000" algn="tl" rotWithShape="0">
              <a:srgbClr val="333333">
                <a:alpha val="65000"/>
              </a:srgbClr>
            </a:outerShdw>
          </a:effectLst>
        </p:spPr>
      </p:pic>
      <p:sp>
        <p:nvSpPr>
          <p:cNvPr id="8" name="TextBox 7"/>
          <p:cNvSpPr txBox="1"/>
          <p:nvPr/>
        </p:nvSpPr>
        <p:spPr>
          <a:xfrm>
            <a:off x="1259632" y="5229200"/>
            <a:ext cx="7056784" cy="2154436"/>
          </a:xfrm>
          <a:prstGeom prst="rect">
            <a:avLst/>
          </a:prstGeom>
          <a:noFill/>
        </p:spPr>
        <p:txBody>
          <a:bodyPr wrap="square" rtlCol="0">
            <a:spAutoFit/>
          </a:bodyPr>
          <a:lstStyle/>
          <a:p>
            <a:pPr algn="just">
              <a:buFont typeface="Wingdings" pitchFamily="2" charset="2"/>
              <a:buChar char="§"/>
            </a:pPr>
            <a:r>
              <a:rPr lang="ru-RU" dirty="0" smtClean="0"/>
              <a:t> </a:t>
            </a:r>
            <a:r>
              <a:rPr lang="ru-RU" sz="1400" b="1" i="1" dirty="0" smtClean="0">
                <a:latin typeface="Arial" pitchFamily="34" charset="0"/>
                <a:cs typeface="Arial" pitchFamily="34" charset="0"/>
              </a:rPr>
              <a:t>Ярославну</a:t>
            </a:r>
            <a:r>
              <a:rPr lang="ru-RU" sz="1400" dirty="0" smtClean="0">
                <a:latin typeface="Arial" pitchFamily="34" charset="0"/>
                <a:cs typeface="Arial" pitchFamily="34" charset="0"/>
              </a:rPr>
              <a:t>,  лирическую героиню литературного памятника </a:t>
            </a:r>
          </a:p>
          <a:p>
            <a:pPr algn="just"/>
            <a:r>
              <a:rPr lang="en-US" sz="1400" dirty="0" smtClean="0">
                <a:latin typeface="Arial" pitchFamily="34" charset="0"/>
                <a:cs typeface="Arial" pitchFamily="34" charset="0"/>
              </a:rPr>
              <a:t>XII</a:t>
            </a:r>
            <a:r>
              <a:rPr lang="ru-RU" sz="1400" dirty="0" smtClean="0">
                <a:latin typeface="Arial" pitchFamily="34" charset="0"/>
                <a:cs typeface="Arial" pitchFamily="34" charset="0"/>
              </a:rPr>
              <a:t> века «Слово о полку Игореве» («Ярославна рано плачет в Путивле на городской стене…»), на самом деле звали Ефросинья. Она была дочерью князя Ярослава </a:t>
            </a:r>
            <a:r>
              <a:rPr lang="ru-RU" sz="1400" dirty="0" err="1" smtClean="0">
                <a:latin typeface="Arial" pitchFamily="34" charset="0"/>
                <a:cs typeface="Arial" pitchFamily="34" charset="0"/>
              </a:rPr>
              <a:t>Осмомысла</a:t>
            </a:r>
            <a:r>
              <a:rPr lang="ru-RU" sz="1400" dirty="0" smtClean="0">
                <a:latin typeface="Arial" pitchFamily="34" charset="0"/>
                <a:cs typeface="Arial" pitchFamily="34" charset="0"/>
              </a:rPr>
              <a:t>. Обычно за имя принимают её отчество.</a:t>
            </a:r>
          </a:p>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861774"/>
          </a:xfrm>
          <a:prstGeom prst="rect">
            <a:avLst/>
          </a:prstGeom>
          <a:noFill/>
        </p:spPr>
        <p:txBody>
          <a:bodyPr wrap="square" rtlCol="0">
            <a:spAutoFit/>
          </a:bodyPr>
          <a:lstStyle/>
          <a:p>
            <a:pPr>
              <a:buFont typeface="Wingdings" pitchFamily="2" charset="2"/>
              <a:buChar char="§"/>
            </a:pPr>
            <a:r>
              <a:rPr lang="ru-RU" dirty="0" smtClean="0"/>
              <a:t> </a:t>
            </a:r>
            <a:r>
              <a:rPr lang="ru-RU" sz="1400" dirty="0" smtClean="0">
                <a:latin typeface="Arial" pitchFamily="34" charset="0"/>
                <a:cs typeface="Arial" pitchFamily="34" charset="0"/>
              </a:rPr>
              <a:t>собственные имена, относящиеся к людям, называются </a:t>
            </a:r>
            <a:r>
              <a:rPr lang="ru-RU" sz="1400" b="1" i="1" dirty="0" smtClean="0">
                <a:latin typeface="Arial" pitchFamily="34" charset="0"/>
                <a:cs typeface="Arial" pitchFamily="34" charset="0"/>
              </a:rPr>
              <a:t>антропонимами</a:t>
            </a:r>
            <a:r>
              <a:rPr lang="ru-RU" sz="1400" dirty="0" smtClean="0">
                <a:latin typeface="Arial" pitchFamily="34" charset="0"/>
                <a:cs typeface="Arial" pitchFamily="34" charset="0"/>
              </a:rPr>
              <a:t>, а наука, которая занимается их изучением – </a:t>
            </a:r>
            <a:r>
              <a:rPr lang="ru-RU" sz="1400" b="1" i="1" dirty="0" smtClean="0">
                <a:latin typeface="Arial" pitchFamily="34" charset="0"/>
                <a:cs typeface="Arial" pitchFamily="34" charset="0"/>
              </a:rPr>
              <a:t>антропонимикой </a:t>
            </a:r>
            <a:r>
              <a:rPr lang="ru-RU" sz="1400" dirty="0" smtClean="0">
                <a:latin typeface="Arial" pitchFamily="34" charset="0"/>
                <a:cs typeface="Arial" pitchFamily="34" charset="0"/>
              </a:rPr>
              <a:t>(от греч. </a:t>
            </a:r>
            <a:r>
              <a:rPr lang="en-US" sz="1400" dirty="0" err="1" smtClean="0">
                <a:latin typeface="Arial" pitchFamily="34" charset="0"/>
                <a:cs typeface="Arial" pitchFamily="34" charset="0"/>
              </a:rPr>
              <a:t>anthropos</a:t>
            </a:r>
            <a:r>
              <a:rPr lang="en-US" sz="1400" dirty="0" smtClean="0">
                <a:latin typeface="Arial" pitchFamily="34" charset="0"/>
                <a:cs typeface="Arial" pitchFamily="34" charset="0"/>
              </a:rPr>
              <a:t> – </a:t>
            </a:r>
            <a:r>
              <a:rPr lang="ru-RU" sz="1400" dirty="0" smtClean="0">
                <a:latin typeface="Arial" pitchFamily="34" charset="0"/>
                <a:cs typeface="Arial" pitchFamily="34" charset="0"/>
              </a:rPr>
              <a:t>«человек», и</a:t>
            </a:r>
            <a:r>
              <a:rPr lang="en-US" sz="1400" dirty="0" smtClean="0">
                <a:latin typeface="Arial" pitchFamily="34" charset="0"/>
                <a:cs typeface="Arial" pitchFamily="34" charset="0"/>
              </a:rPr>
              <a:t>  </a:t>
            </a:r>
            <a:r>
              <a:rPr lang="en-US" sz="1400" dirty="0" err="1" smtClean="0">
                <a:latin typeface="Arial" pitchFamily="34" charset="0"/>
                <a:cs typeface="Arial" pitchFamily="34" charset="0"/>
              </a:rPr>
              <a:t>onyma</a:t>
            </a:r>
            <a:r>
              <a:rPr lang="ru-RU" sz="1400" dirty="0" smtClean="0">
                <a:latin typeface="Arial" pitchFamily="34" charset="0"/>
                <a:cs typeface="Arial" pitchFamily="34" charset="0"/>
              </a:rPr>
              <a:t> – «имя»);</a:t>
            </a:r>
            <a:r>
              <a:rPr lang="ru-RU" dirty="0" smtClean="0"/>
              <a:t> </a:t>
            </a:r>
            <a:endParaRPr lang="ru-RU" dirty="0"/>
          </a:p>
        </p:txBody>
      </p:sp>
      <p:sp>
        <p:nvSpPr>
          <p:cNvPr id="11" name="TextBox 10"/>
          <p:cNvSpPr txBox="1"/>
          <p:nvPr/>
        </p:nvSpPr>
        <p:spPr>
          <a:xfrm>
            <a:off x="1259632" y="3284984"/>
            <a:ext cx="6624736" cy="1169551"/>
          </a:xfrm>
          <a:prstGeom prst="rect">
            <a:avLst/>
          </a:prstGeom>
          <a:noFill/>
        </p:spPr>
        <p:txBody>
          <a:bodyPr wrap="square" rtlCol="0">
            <a:spAutoFit/>
          </a:bodyPr>
          <a:lstStyle/>
          <a:p>
            <a:pPr algn="just">
              <a:buFont typeface="Wingdings" pitchFamily="2" charset="2"/>
              <a:buChar char="§"/>
            </a:pPr>
            <a:r>
              <a:rPr lang="ru-RU" sz="1400" dirty="0" smtClean="0">
                <a:latin typeface="Arial" pitchFamily="34" charset="0"/>
                <a:cs typeface="Arial" pitchFamily="34" charset="0"/>
              </a:rPr>
              <a:t> в Древней Руси фамилий не было.  Но уже в </a:t>
            </a:r>
            <a:r>
              <a:rPr lang="en-US" sz="1400" dirty="0" smtClean="0">
                <a:latin typeface="Arial" pitchFamily="34" charset="0"/>
                <a:cs typeface="Arial" pitchFamily="34" charset="0"/>
              </a:rPr>
              <a:t>XV</a:t>
            </a:r>
            <a:r>
              <a:rPr lang="ru-RU" sz="1400" dirty="0" smtClean="0">
                <a:latin typeface="Arial" pitchFamily="34" charset="0"/>
                <a:cs typeface="Arial" pitchFamily="34" charset="0"/>
              </a:rPr>
              <a:t> веке антропоним нередко состоял из трех частей: имя + именование по отцу, то есть будущее отчество + прозвище – будущая фамилия.</a:t>
            </a:r>
          </a:p>
          <a:p>
            <a:pPr algn="just"/>
            <a:r>
              <a:rPr lang="ru-RU" sz="1400" dirty="0" smtClean="0">
                <a:latin typeface="Arial" pitchFamily="34" charset="0"/>
                <a:cs typeface="Arial" pitchFamily="34" charset="0"/>
              </a:rPr>
              <a:t>В </a:t>
            </a:r>
            <a:r>
              <a:rPr lang="en-US" sz="1400" dirty="0" smtClean="0">
                <a:latin typeface="Arial" pitchFamily="34" charset="0"/>
                <a:cs typeface="Arial" pitchFamily="34" charset="0"/>
              </a:rPr>
              <a:t>XVIII</a:t>
            </a:r>
            <a:r>
              <a:rPr lang="ru-RU" sz="1400" dirty="0" smtClean="0">
                <a:latin typeface="Arial" pitchFamily="34" charset="0"/>
                <a:cs typeface="Arial" pitchFamily="34" charset="0"/>
              </a:rPr>
              <a:t> и в </a:t>
            </a:r>
            <a:r>
              <a:rPr lang="en-US" sz="1400" dirty="0" smtClean="0">
                <a:latin typeface="Arial" pitchFamily="34" charset="0"/>
                <a:cs typeface="Arial" pitchFamily="34" charset="0"/>
              </a:rPr>
              <a:t> XIX</a:t>
            </a:r>
            <a:r>
              <a:rPr lang="ru-RU" sz="1400" dirty="0" smtClean="0">
                <a:latin typeface="Arial" pitchFamily="34" charset="0"/>
                <a:cs typeface="Arial" pitchFamily="34" charset="0"/>
              </a:rPr>
              <a:t> веках фамилии уже окончательно сложились, оформился и сам термин </a:t>
            </a:r>
            <a:r>
              <a:rPr lang="ru-RU" sz="1400" b="1" i="1" dirty="0" smtClean="0">
                <a:latin typeface="Arial" pitchFamily="34" charset="0"/>
                <a:cs typeface="Arial" pitchFamily="34" charset="0"/>
              </a:rPr>
              <a:t>«фамилия»;</a:t>
            </a:r>
          </a:p>
        </p:txBody>
      </p:sp>
      <p:sp>
        <p:nvSpPr>
          <p:cNvPr id="12" name="TextBox 11"/>
          <p:cNvSpPr txBox="1"/>
          <p:nvPr/>
        </p:nvSpPr>
        <p:spPr>
          <a:xfrm>
            <a:off x="1259632" y="4437112"/>
            <a:ext cx="6912768" cy="800219"/>
          </a:xfrm>
          <a:prstGeom prst="rect">
            <a:avLst/>
          </a:prstGeom>
          <a:noFill/>
        </p:spPr>
        <p:txBody>
          <a:bodyPr wrap="square" rtlCol="0">
            <a:spAutoFit/>
          </a:bodyPr>
          <a:lstStyle/>
          <a:p>
            <a:pPr algn="just">
              <a:buFont typeface="Wingdings" pitchFamily="2" charset="2"/>
              <a:buChar char="§"/>
            </a:pPr>
            <a:r>
              <a:rPr lang="ru-RU" dirty="0" smtClean="0"/>
              <a:t> </a:t>
            </a:r>
            <a:r>
              <a:rPr lang="ru-RU" sz="1400" dirty="0" smtClean="0">
                <a:latin typeface="Arial" pitchFamily="34" charset="0"/>
                <a:cs typeface="Arial" pitchFamily="34" charset="0"/>
              </a:rPr>
              <a:t>изначально имена </a:t>
            </a:r>
            <a:r>
              <a:rPr lang="ru-RU" sz="1400" b="1" i="1" dirty="0" smtClean="0">
                <a:latin typeface="Arial" pitchFamily="34" charset="0"/>
                <a:cs typeface="Arial" pitchFamily="34" charset="0"/>
              </a:rPr>
              <a:t>Алла, Зина, Инна, Римма, </a:t>
            </a:r>
            <a:r>
              <a:rPr lang="ru-RU" sz="1400" b="1" i="1" dirty="0" err="1" smtClean="0">
                <a:latin typeface="Arial" pitchFamily="34" charset="0"/>
                <a:cs typeface="Arial" pitchFamily="34" charset="0"/>
              </a:rPr>
              <a:t>Феона</a:t>
            </a:r>
            <a:r>
              <a:rPr lang="ru-RU" sz="1400" b="1" i="1" dirty="0" smtClean="0">
                <a:latin typeface="Arial" pitchFamily="34" charset="0"/>
                <a:cs typeface="Arial" pitchFamily="34" charset="0"/>
              </a:rPr>
              <a:t> </a:t>
            </a:r>
            <a:r>
              <a:rPr lang="ru-RU" sz="1400" dirty="0" smtClean="0">
                <a:latin typeface="Arial" pitchFamily="34" charset="0"/>
                <a:cs typeface="Arial" pitchFamily="34" charset="0"/>
              </a:rPr>
              <a:t>были мужскими антропонимами, </a:t>
            </a:r>
            <a:r>
              <a:rPr lang="ru-RU" sz="1400" b="1" i="1" dirty="0" smtClean="0">
                <a:latin typeface="Arial" pitchFamily="34" charset="0"/>
                <a:cs typeface="Arial" pitchFamily="34" charset="0"/>
              </a:rPr>
              <a:t>–</a:t>
            </a:r>
            <a:r>
              <a:rPr lang="ru-RU" sz="1400" dirty="0" smtClean="0">
                <a:latin typeface="Arial" pitchFamily="34" charset="0"/>
                <a:cs typeface="Arial" pitchFamily="34" charset="0"/>
              </a:rPr>
              <a:t> переместиться в имена женские им, видимо, помогла их форма, окончание  </a:t>
            </a:r>
            <a:r>
              <a:rPr lang="ru-RU" sz="1400" b="1" i="1" dirty="0" smtClean="0">
                <a:latin typeface="Arial" pitchFamily="34" charset="0"/>
                <a:cs typeface="Arial" pitchFamily="34" charset="0"/>
              </a:rPr>
              <a:t>-а</a:t>
            </a:r>
            <a:r>
              <a:rPr lang="ru-RU" sz="1400"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descr="IMG_9739.png"/>
          <p:cNvPicPr>
            <a:picLocks noChangeAspect="1"/>
          </p:cNvPicPr>
          <p:nvPr/>
        </p:nvPicPr>
        <p:blipFill>
          <a:blip r:embed="rId2" cstate="print">
            <a:duotone>
              <a:prstClr val="black"/>
              <a:schemeClr val="bg2">
                <a:tint val="45000"/>
                <a:satMod val="400000"/>
              </a:schemeClr>
            </a:duotone>
          </a:blip>
          <a:stretch>
            <a:fillRect/>
          </a:stretch>
        </p:blipFill>
        <p:spPr>
          <a:xfrm>
            <a:off x="0" y="3068960"/>
            <a:ext cx="3832353" cy="3789040"/>
          </a:xfrm>
          <a:prstGeom prst="rect">
            <a:avLst/>
          </a:prstGeom>
          <a:ln>
            <a:noFill/>
          </a:ln>
          <a:effectLst>
            <a:softEdge rad="112500"/>
          </a:effectLst>
        </p:spPr>
      </p:pic>
      <p:sp>
        <p:nvSpPr>
          <p:cNvPr id="2" name="TextBox 1"/>
          <p:cNvSpPr txBox="1"/>
          <p:nvPr/>
        </p:nvSpPr>
        <p:spPr>
          <a:xfrm>
            <a:off x="2195736" y="260648"/>
            <a:ext cx="662473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732091" y="2636684"/>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Имя в литературе</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3436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229200"/>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sp>
        <p:nvSpPr>
          <p:cNvPr id="13" name="TextBox 12"/>
          <p:cNvSpPr txBox="1"/>
          <p:nvPr/>
        </p:nvSpPr>
        <p:spPr>
          <a:xfrm>
            <a:off x="3779912" y="3429000"/>
            <a:ext cx="4176464"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8" name="TextBox 17"/>
          <p:cNvSpPr txBox="1"/>
          <p:nvPr/>
        </p:nvSpPr>
        <p:spPr>
          <a:xfrm>
            <a:off x="3707904" y="2708920"/>
            <a:ext cx="5436096" cy="3323987"/>
          </a:xfrm>
          <a:prstGeom prst="rect">
            <a:avLst/>
          </a:prstGeom>
          <a:noFill/>
        </p:spPr>
        <p:txBody>
          <a:bodyPr wrap="square" rtlCol="0">
            <a:spAutoFit/>
          </a:bodyPr>
          <a:lstStyle/>
          <a:p>
            <a:pPr algn="just"/>
            <a:r>
              <a:rPr lang="ru-RU" sz="1400" b="1" i="1" dirty="0" smtClean="0">
                <a:latin typeface="Arial" pitchFamily="34" charset="0"/>
                <a:cs typeface="Arial" pitchFamily="34" charset="0"/>
              </a:rPr>
              <a:t>«</a:t>
            </a:r>
            <a:r>
              <a:rPr lang="ru-RU" sz="1400" i="1" dirty="0" smtClean="0">
                <a:latin typeface="Arial" pitchFamily="34" charset="0"/>
                <a:cs typeface="Arial" pitchFamily="34" charset="0"/>
              </a:rPr>
              <a:t>- Ну, что же? Скорей думай!</a:t>
            </a:r>
          </a:p>
          <a:p>
            <a:pPr algn="just">
              <a:buFontTx/>
              <a:buChar char="-"/>
            </a:pPr>
            <a:r>
              <a:rPr lang="ru-RU" sz="1400" i="1" dirty="0" smtClean="0">
                <a:latin typeface="Arial" pitchFamily="34" charset="0"/>
                <a:cs typeface="Arial" pitchFamily="34" charset="0"/>
              </a:rPr>
              <a:t> Сейчас… </a:t>
            </a:r>
            <a:r>
              <a:rPr lang="ru-RU" sz="1400" i="1" dirty="0" err="1" smtClean="0">
                <a:latin typeface="Arial" pitchFamily="34" charset="0"/>
                <a:cs typeface="Arial" pitchFamily="34" charset="0"/>
              </a:rPr>
              <a:t>Васильичу</a:t>
            </a:r>
            <a:r>
              <a:rPr lang="ru-RU" sz="1400" i="1" dirty="0" smtClean="0">
                <a:latin typeface="Arial" pitchFamily="34" charset="0"/>
                <a:cs typeface="Arial" pitchFamily="34" charset="0"/>
              </a:rPr>
              <a:t>… Якову </a:t>
            </a:r>
            <a:r>
              <a:rPr lang="ru-RU" sz="1400" i="1" dirty="0" err="1" smtClean="0">
                <a:latin typeface="Arial" pitchFamily="34" charset="0"/>
                <a:cs typeface="Arial" pitchFamily="34" charset="0"/>
              </a:rPr>
              <a:t>Васильичу</a:t>
            </a:r>
            <a:r>
              <a:rPr lang="ru-RU" sz="1400" i="1" dirty="0" smtClean="0">
                <a:latin typeface="Arial" pitchFamily="34" charset="0"/>
                <a:cs typeface="Arial" pitchFamily="34" charset="0"/>
              </a:rPr>
              <a:t>…</a:t>
            </a:r>
          </a:p>
          <a:p>
            <a:pPr algn="just"/>
            <a:r>
              <a:rPr lang="ru-RU" sz="1400" i="1" dirty="0" smtClean="0">
                <a:latin typeface="Arial" pitchFamily="34" charset="0"/>
                <a:cs typeface="Arial" pitchFamily="34" charset="0"/>
              </a:rPr>
              <a:t> Забыл! Такая ещё простая фамилия… </a:t>
            </a:r>
          </a:p>
          <a:p>
            <a:pPr algn="just"/>
            <a:r>
              <a:rPr lang="ru-RU" sz="1400" i="1" dirty="0" smtClean="0">
                <a:latin typeface="Arial" pitchFamily="34" charset="0"/>
                <a:cs typeface="Arial" pitchFamily="34" charset="0"/>
              </a:rPr>
              <a:t>Словно как бы лошадиная… </a:t>
            </a:r>
            <a:r>
              <a:rPr lang="ru-RU" sz="1400" b="1" i="1" dirty="0" smtClean="0">
                <a:latin typeface="Arial" pitchFamily="34" charset="0"/>
                <a:cs typeface="Arial" pitchFamily="34" charset="0"/>
              </a:rPr>
              <a:t>Кобылин</a:t>
            </a:r>
            <a:r>
              <a:rPr lang="ru-RU" sz="1400" i="1" dirty="0" smtClean="0">
                <a:latin typeface="Arial" pitchFamily="34" charset="0"/>
                <a:cs typeface="Arial" pitchFamily="34" charset="0"/>
              </a:rPr>
              <a:t>? Нет,</a:t>
            </a:r>
          </a:p>
          <a:p>
            <a:pPr algn="just"/>
            <a:r>
              <a:rPr lang="ru-RU" sz="1400" i="1" dirty="0" smtClean="0">
                <a:latin typeface="Arial" pitchFamily="34" charset="0"/>
                <a:cs typeface="Arial" pitchFamily="34" charset="0"/>
              </a:rPr>
              <a:t> не Кобылин. </a:t>
            </a:r>
          </a:p>
          <a:p>
            <a:pPr algn="just"/>
            <a:r>
              <a:rPr lang="ru-RU" sz="1400" i="1" dirty="0" smtClean="0">
                <a:latin typeface="Arial" pitchFamily="34" charset="0"/>
                <a:cs typeface="Arial" pitchFamily="34" charset="0"/>
              </a:rPr>
              <a:t>Постойте… </a:t>
            </a:r>
            <a:r>
              <a:rPr lang="ru-RU" sz="1400" b="1" i="1" dirty="0" smtClean="0">
                <a:latin typeface="Arial" pitchFamily="34" charset="0"/>
                <a:cs typeface="Arial" pitchFamily="34" charset="0"/>
              </a:rPr>
              <a:t>Жеребцов, </a:t>
            </a:r>
            <a:r>
              <a:rPr lang="ru-RU" sz="1400" i="1" dirty="0" smtClean="0">
                <a:latin typeface="Arial" pitchFamily="34" charset="0"/>
                <a:cs typeface="Arial" pitchFamily="34" charset="0"/>
              </a:rPr>
              <a:t>нешто? Нет, и не Жеребцов. </a:t>
            </a:r>
          </a:p>
          <a:p>
            <a:pPr algn="just"/>
            <a:r>
              <a:rPr lang="ru-RU" sz="1400" i="1" dirty="0" smtClean="0">
                <a:latin typeface="Arial" pitchFamily="34" charset="0"/>
                <a:cs typeface="Arial" pitchFamily="34" charset="0"/>
              </a:rPr>
              <a:t>Помню, фамилия  лошадиная, а какая – из головы </a:t>
            </a:r>
          </a:p>
          <a:p>
            <a:pPr algn="just"/>
            <a:r>
              <a:rPr lang="ru-RU" sz="1400" i="1" dirty="0" smtClean="0">
                <a:latin typeface="Arial" pitchFamily="34" charset="0"/>
                <a:cs typeface="Arial" pitchFamily="34" charset="0"/>
              </a:rPr>
              <a:t>вышибло…</a:t>
            </a:r>
          </a:p>
          <a:p>
            <a:pPr algn="just">
              <a:buFontTx/>
              <a:buChar char="-"/>
            </a:pPr>
            <a:r>
              <a:rPr lang="ru-RU" sz="1400" i="1" dirty="0" smtClean="0">
                <a:latin typeface="Arial" pitchFamily="34" charset="0"/>
                <a:cs typeface="Arial" pitchFamily="34" charset="0"/>
              </a:rPr>
              <a:t> </a:t>
            </a:r>
            <a:r>
              <a:rPr lang="ru-RU" sz="1400" b="1" i="1" dirty="0" err="1" smtClean="0">
                <a:latin typeface="Arial" pitchFamily="34" charset="0"/>
                <a:cs typeface="Arial" pitchFamily="34" charset="0"/>
              </a:rPr>
              <a:t>Жеребятников</a:t>
            </a:r>
            <a:r>
              <a:rPr lang="ru-RU" sz="1400" i="1" dirty="0" smtClean="0">
                <a:latin typeface="Arial" pitchFamily="34" charset="0"/>
                <a:cs typeface="Arial" pitchFamily="34" charset="0"/>
              </a:rPr>
              <a:t>?</a:t>
            </a:r>
          </a:p>
          <a:p>
            <a:pPr algn="just">
              <a:buFontTx/>
              <a:buChar char="-"/>
            </a:pPr>
            <a:r>
              <a:rPr lang="ru-RU" sz="1400" i="1" dirty="0" smtClean="0">
                <a:latin typeface="Arial" pitchFamily="34" charset="0"/>
                <a:cs typeface="Arial" pitchFamily="34" charset="0"/>
              </a:rPr>
              <a:t> Никак нет. Постойте… </a:t>
            </a:r>
            <a:r>
              <a:rPr lang="ru-RU" sz="1400" b="1" i="1" dirty="0" err="1" smtClean="0">
                <a:latin typeface="Arial" pitchFamily="34" charset="0"/>
                <a:cs typeface="Arial" pitchFamily="34" charset="0"/>
              </a:rPr>
              <a:t>Кобылицын</a:t>
            </a:r>
            <a:r>
              <a:rPr lang="ru-RU" sz="1400" i="1" dirty="0" smtClean="0">
                <a:latin typeface="Arial" pitchFamily="34" charset="0"/>
                <a:cs typeface="Arial" pitchFamily="34" charset="0"/>
              </a:rPr>
              <a:t>… </a:t>
            </a:r>
          </a:p>
          <a:p>
            <a:pPr algn="just"/>
            <a:r>
              <a:rPr lang="ru-RU" sz="1400" b="1" i="1" dirty="0" err="1" smtClean="0">
                <a:latin typeface="Arial" pitchFamily="34" charset="0"/>
                <a:cs typeface="Arial" pitchFamily="34" charset="0"/>
              </a:rPr>
              <a:t>Кобылятников</a:t>
            </a:r>
            <a:r>
              <a:rPr lang="ru-RU" sz="1400" i="1" dirty="0" smtClean="0">
                <a:latin typeface="Arial" pitchFamily="34" charset="0"/>
                <a:cs typeface="Arial" pitchFamily="34" charset="0"/>
              </a:rPr>
              <a:t>… </a:t>
            </a:r>
            <a:r>
              <a:rPr lang="ru-RU" sz="1400" b="1" i="1" dirty="0" smtClean="0">
                <a:latin typeface="Arial" pitchFamily="34" charset="0"/>
                <a:cs typeface="Arial" pitchFamily="34" charset="0"/>
              </a:rPr>
              <a:t>Кобелёв</a:t>
            </a:r>
            <a:r>
              <a:rPr lang="ru-RU" sz="1400" i="1" dirty="0" smtClean="0">
                <a:latin typeface="Arial" pitchFamily="34" charset="0"/>
                <a:cs typeface="Arial" pitchFamily="34" charset="0"/>
              </a:rPr>
              <a:t>…</a:t>
            </a:r>
          </a:p>
          <a:p>
            <a:pPr algn="just">
              <a:buFontTx/>
              <a:buChar char="-"/>
            </a:pPr>
            <a:r>
              <a:rPr lang="ru-RU" sz="1400" i="1" dirty="0" smtClean="0">
                <a:latin typeface="Arial" pitchFamily="34" charset="0"/>
                <a:cs typeface="Arial" pitchFamily="34" charset="0"/>
              </a:rPr>
              <a:t> Это уж собачья, а не лошадиная.  </a:t>
            </a:r>
            <a:r>
              <a:rPr lang="ru-RU" sz="1400" b="1" i="1" dirty="0" smtClean="0">
                <a:latin typeface="Arial" pitchFamily="34" charset="0"/>
                <a:cs typeface="Arial" pitchFamily="34" charset="0"/>
              </a:rPr>
              <a:t>Жеребчиков</a:t>
            </a:r>
            <a:r>
              <a:rPr lang="ru-RU" sz="1400" i="1" dirty="0" smtClean="0">
                <a:latin typeface="Arial" pitchFamily="34" charset="0"/>
                <a:cs typeface="Arial" pitchFamily="34" charset="0"/>
              </a:rPr>
              <a:t>?</a:t>
            </a:r>
          </a:p>
          <a:p>
            <a:pPr algn="just">
              <a:buFontTx/>
              <a:buChar char="-"/>
            </a:pPr>
            <a:r>
              <a:rPr lang="ru-RU" sz="1400" i="1" dirty="0" smtClean="0">
                <a:latin typeface="Arial" pitchFamily="34" charset="0"/>
                <a:cs typeface="Arial" pitchFamily="34" charset="0"/>
              </a:rPr>
              <a:t> Нет, и не Жеребчиков… </a:t>
            </a:r>
            <a:r>
              <a:rPr lang="ru-RU" sz="1400" b="1" i="1" dirty="0" err="1" smtClean="0">
                <a:latin typeface="Arial" pitchFamily="34" charset="0"/>
                <a:cs typeface="Arial" pitchFamily="34" charset="0"/>
              </a:rPr>
              <a:t>Лошадинин</a:t>
            </a:r>
            <a:r>
              <a:rPr lang="ru-RU" sz="1400" i="1" dirty="0" smtClean="0">
                <a:latin typeface="Arial" pitchFamily="34" charset="0"/>
                <a:cs typeface="Arial" pitchFamily="34" charset="0"/>
              </a:rPr>
              <a:t>…</a:t>
            </a:r>
          </a:p>
          <a:p>
            <a:pPr algn="just"/>
            <a:r>
              <a:rPr lang="ru-RU" sz="1400" i="1" dirty="0" smtClean="0">
                <a:latin typeface="Arial" pitchFamily="34" charset="0"/>
                <a:cs typeface="Arial" pitchFamily="34" charset="0"/>
              </a:rPr>
              <a:t> </a:t>
            </a:r>
            <a:r>
              <a:rPr lang="ru-RU" sz="1400" b="1" i="1" dirty="0" smtClean="0">
                <a:latin typeface="Arial" pitchFamily="34" charset="0"/>
                <a:cs typeface="Arial" pitchFamily="34" charset="0"/>
              </a:rPr>
              <a:t>Лошаков</a:t>
            </a:r>
            <a:r>
              <a:rPr lang="ru-RU" sz="1400" i="1" dirty="0" smtClean="0">
                <a:latin typeface="Arial" pitchFamily="34" charset="0"/>
                <a:cs typeface="Arial" pitchFamily="34" charset="0"/>
              </a:rPr>
              <a:t>… Всё не то!..»</a:t>
            </a:r>
          </a:p>
          <a:p>
            <a:pPr algn="just"/>
            <a:r>
              <a:rPr lang="ru-RU" sz="1400" i="1" dirty="0" smtClean="0">
                <a:latin typeface="Arial" pitchFamily="34" charset="0"/>
                <a:cs typeface="Arial" pitchFamily="34" charset="0"/>
              </a:rPr>
              <a:t>                                 А.П. Чехов «Лошадиная фамилия»</a:t>
            </a:r>
            <a:endParaRPr lang="ru-RU" sz="1400" i="1" dirty="0">
              <a:latin typeface="Arial" pitchFamily="34" charset="0"/>
              <a:cs typeface="Arial" pitchFamily="34" charset="0"/>
            </a:endParaRPr>
          </a:p>
        </p:txBody>
      </p:sp>
      <p:sp>
        <p:nvSpPr>
          <p:cNvPr id="14" name="TextBox 13"/>
          <p:cNvSpPr txBox="1"/>
          <p:nvPr/>
        </p:nvSpPr>
        <p:spPr>
          <a:xfrm>
            <a:off x="2555776" y="332656"/>
            <a:ext cx="6264696" cy="1754326"/>
          </a:xfrm>
          <a:prstGeom prst="rect">
            <a:avLst/>
          </a:prstGeom>
          <a:noFill/>
        </p:spPr>
        <p:txBody>
          <a:bodyPr wrap="square" rtlCol="0">
            <a:spAutoFit/>
          </a:bodyPr>
          <a:lstStyle/>
          <a:p>
            <a:r>
              <a:rPr lang="ru-RU" sz="1400" b="1" dirty="0" smtClean="0">
                <a:latin typeface="Arial" pitchFamily="34" charset="0"/>
                <a:cs typeface="Arial" pitchFamily="34" charset="0"/>
              </a:rPr>
              <a:t>Чехов, А. П</a:t>
            </a:r>
            <a:r>
              <a:rPr lang="ru-RU" sz="1400" dirty="0" smtClean="0">
                <a:latin typeface="Arial" pitchFamily="34" charset="0"/>
                <a:cs typeface="Arial" pitchFamily="34" charset="0"/>
              </a:rPr>
              <a:t>.  Лошадиная фамилия : рассказ  / А. П. Чехов // Избранное. – Москва : </a:t>
            </a:r>
            <a:r>
              <a:rPr lang="ru-RU" sz="1400" dirty="0" err="1" smtClean="0">
                <a:latin typeface="Arial" pitchFamily="34" charset="0"/>
                <a:cs typeface="Arial" pitchFamily="34" charset="0"/>
              </a:rPr>
              <a:t>Эксмо</a:t>
            </a:r>
            <a:r>
              <a:rPr lang="ru-RU" sz="1400" dirty="0" smtClean="0">
                <a:latin typeface="Arial" pitchFamily="34" charset="0"/>
                <a:cs typeface="Arial" pitchFamily="34" charset="0"/>
              </a:rPr>
              <a:t>, 2002. – 640 с.</a:t>
            </a:r>
          </a:p>
          <a:p>
            <a:pPr algn="r"/>
            <a:r>
              <a:rPr lang="ru-RU" sz="1200" b="1" dirty="0" smtClean="0">
                <a:latin typeface="Arial" pitchFamily="34" charset="0"/>
                <a:cs typeface="Arial" pitchFamily="34" charset="0"/>
              </a:rPr>
              <a:t>Р2  Ц 27  М2164777-АБ</a:t>
            </a:r>
          </a:p>
          <a:p>
            <a:r>
              <a:rPr lang="ru-RU" sz="1200" b="1" dirty="0" smtClean="0">
                <a:latin typeface="Arial" pitchFamily="34" charset="0"/>
                <a:cs typeface="Arial" pitchFamily="34" charset="0"/>
              </a:rPr>
              <a:t>	</a:t>
            </a:r>
          </a:p>
          <a:p>
            <a:pPr algn="just"/>
            <a:r>
              <a:rPr lang="ru-RU" sz="1400" i="1" dirty="0" smtClean="0">
                <a:latin typeface="Arial" pitchFamily="34" charset="0"/>
                <a:cs typeface="Arial" pitchFamily="34" charset="0"/>
              </a:rPr>
              <a:t>Интересно, что  в первоначальном черновом варианте рассказа фамилия была «птичьей». Герои перебирают фамилии: „Соколов, Воробьев, Петухов, Синицын, Чижов…“ — и наконец приказчик вспоминает: „Вербицкий, Вербицкий, насилу вспомнил“. </a:t>
            </a:r>
            <a:endParaRPr lang="ru-RU" sz="1400" i="1" dirty="0">
              <a:latin typeface="Arial" pitchFamily="34" charset="0"/>
              <a:cs typeface="Arial" pitchFamily="34" charset="0"/>
            </a:endParaRPr>
          </a:p>
        </p:txBody>
      </p:sp>
      <p:pic>
        <p:nvPicPr>
          <p:cNvPr id="16" name="Рисунок 15" descr="507fc22e369ef.jpg"/>
          <p:cNvPicPr>
            <a:picLocks noChangeAspect="1"/>
          </p:cNvPicPr>
          <p:nvPr/>
        </p:nvPicPr>
        <p:blipFill>
          <a:blip r:embed="rId3" cstate="print"/>
          <a:stretch>
            <a:fillRect/>
          </a:stretch>
        </p:blipFill>
        <p:spPr>
          <a:xfrm>
            <a:off x="937348" y="188641"/>
            <a:ext cx="1198212" cy="187220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260648"/>
            <a:ext cx="6552728" cy="1815882"/>
          </a:xfrm>
          <a:prstGeom prst="rect">
            <a:avLst/>
          </a:prstGeom>
          <a:noFill/>
        </p:spPr>
        <p:txBody>
          <a:bodyPr wrap="square" rtlCol="0">
            <a:spAutoFit/>
          </a:bodyPr>
          <a:lstStyle/>
          <a:p>
            <a:r>
              <a:rPr lang="ru-RU" sz="1600" b="1" dirty="0" smtClean="0"/>
              <a:t>Горбаневский, М. </a:t>
            </a:r>
            <a:r>
              <a:rPr lang="ru-RU" sz="1400" dirty="0" smtClean="0">
                <a:latin typeface="Arial" pitchFamily="34" charset="0"/>
                <a:cs typeface="Arial" pitchFamily="34" charset="0"/>
              </a:rPr>
              <a:t>Иван да Марья : рассказы об истории русских имён, отчеств и фамилий. – Москва : Русский язык, 1984. – 151 с.</a:t>
            </a:r>
          </a:p>
          <a:p>
            <a:pPr algn="r"/>
            <a:r>
              <a:rPr lang="ru-RU" sz="1200" b="1" dirty="0" smtClean="0">
                <a:latin typeface="Arial" pitchFamily="34" charset="0"/>
                <a:cs typeface="Arial" pitchFamily="34" charset="0"/>
              </a:rPr>
              <a:t>4р(021)  Г67  1715237-АБ</a:t>
            </a:r>
          </a:p>
          <a:p>
            <a:pPr algn="just"/>
            <a:r>
              <a:rPr lang="ru-RU" sz="1400" i="1" dirty="0" smtClean="0">
                <a:latin typeface="Arial" pitchFamily="34" charset="0"/>
                <a:cs typeface="Arial" pitchFamily="34" charset="0"/>
              </a:rPr>
              <a:t>В первой части книги рассматриваются закономерности  функционирования слов-имён, слов-названий в системе русской речи. </a:t>
            </a:r>
          </a:p>
          <a:p>
            <a:pPr algn="just"/>
            <a:r>
              <a:rPr lang="ru-RU" sz="1400" i="1" dirty="0" smtClean="0">
                <a:latin typeface="Arial" pitchFamily="34" charset="0"/>
                <a:cs typeface="Arial" pitchFamily="34" charset="0"/>
              </a:rPr>
              <a:t>Во второй части размещены художественные тексты, которые служат иллюстрацией происхождения и употребления в русском языке антропонимов.</a:t>
            </a:r>
            <a:endParaRPr lang="ru-RU" sz="1400" i="1" dirty="0">
              <a:latin typeface="Arial" pitchFamily="34" charset="0"/>
              <a:cs typeface="Arial" pitchFamily="34" charset="0"/>
            </a:endParaRPr>
          </a:p>
        </p:txBody>
      </p:sp>
      <p:sp>
        <p:nvSpPr>
          <p:cNvPr id="5" name="TextBox 4"/>
          <p:cNvSpPr txBox="1"/>
          <p:nvPr/>
        </p:nvSpPr>
        <p:spPr>
          <a:xfrm rot="2737819">
            <a:off x="6660083" y="2924715"/>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Надо запомнить!</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4143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229200"/>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pic>
        <p:nvPicPr>
          <p:cNvPr id="11" name="Рисунок 10" descr="сканирование0003.jpg"/>
          <p:cNvPicPr>
            <a:picLocks noChangeAspect="1"/>
          </p:cNvPicPr>
          <p:nvPr/>
        </p:nvPicPr>
        <p:blipFill>
          <a:blip r:embed="rId2" cstate="print"/>
          <a:stretch>
            <a:fillRect/>
          </a:stretch>
        </p:blipFill>
        <p:spPr>
          <a:xfrm>
            <a:off x="926896" y="188640"/>
            <a:ext cx="1162313" cy="1872208"/>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1187624" y="2492897"/>
            <a:ext cx="6552728" cy="2123658"/>
          </a:xfrm>
          <a:prstGeom prst="rect">
            <a:avLst/>
          </a:prstGeom>
          <a:noFill/>
        </p:spPr>
        <p:txBody>
          <a:bodyPr wrap="square" rtlCol="0">
            <a:spAutoFit/>
          </a:bodyPr>
          <a:lstStyle/>
          <a:p>
            <a:pPr>
              <a:buFont typeface="Wingdings" pitchFamily="2" charset="2"/>
              <a:buChar char="§"/>
            </a:pPr>
            <a:r>
              <a:rPr lang="ru-RU" dirty="0" smtClean="0"/>
              <a:t> </a:t>
            </a:r>
            <a:r>
              <a:rPr lang="ru-RU" sz="1400" dirty="0" smtClean="0">
                <a:latin typeface="Arial" pitchFamily="34" charset="0"/>
                <a:cs typeface="Arial" pitchFamily="34" charset="0"/>
              </a:rPr>
              <a:t>русские  женские и мужские фамилии, оканчивающиеся на </a:t>
            </a:r>
            <a:r>
              <a:rPr lang="ru-RU" sz="1400" b="1" i="1" dirty="0" smtClean="0">
                <a:latin typeface="Arial" pitchFamily="34" charset="0"/>
                <a:cs typeface="Arial" pitchFamily="34" charset="0"/>
              </a:rPr>
              <a:t>-</a:t>
            </a:r>
            <a:r>
              <a:rPr lang="ru-RU" sz="1400" b="1" i="1" dirty="0" err="1" smtClean="0">
                <a:latin typeface="Arial" pitchFamily="34" charset="0"/>
                <a:cs typeface="Arial" pitchFamily="34" charset="0"/>
              </a:rPr>
              <a:t>аго</a:t>
            </a:r>
            <a:r>
              <a:rPr lang="ru-RU" sz="1400" b="1" i="1" dirty="0" smtClean="0">
                <a:latin typeface="Arial" pitchFamily="34" charset="0"/>
                <a:cs typeface="Arial" pitchFamily="34" charset="0"/>
              </a:rPr>
              <a:t>, </a:t>
            </a:r>
          </a:p>
          <a:p>
            <a:r>
              <a:rPr lang="ru-RU" sz="1400" b="1" i="1" dirty="0" smtClean="0">
                <a:latin typeface="Arial" pitchFamily="34" charset="0"/>
                <a:cs typeface="Arial" pitchFamily="34" charset="0"/>
              </a:rPr>
              <a:t>-</a:t>
            </a:r>
            <a:r>
              <a:rPr lang="ru-RU" sz="1400" b="1" i="1" dirty="0" err="1" smtClean="0">
                <a:latin typeface="Arial" pitchFamily="34" charset="0"/>
                <a:cs typeface="Arial" pitchFamily="34" charset="0"/>
              </a:rPr>
              <a:t>иво</a:t>
            </a:r>
            <a:r>
              <a:rPr lang="ru-RU" sz="1400" b="1" i="1" dirty="0" smtClean="0">
                <a:latin typeface="Arial" pitchFamily="34" charset="0"/>
                <a:cs typeface="Arial" pitchFamily="34" charset="0"/>
              </a:rPr>
              <a:t>, -их(-</a:t>
            </a:r>
            <a:r>
              <a:rPr lang="ru-RU" sz="1400" b="1" i="1" dirty="0" err="1" smtClean="0">
                <a:latin typeface="Arial" pitchFamily="34" charset="0"/>
                <a:cs typeface="Arial" pitchFamily="34" charset="0"/>
              </a:rPr>
              <a:t>ых</a:t>
            </a:r>
            <a:r>
              <a:rPr lang="ru-RU" sz="1400" b="1" i="1" dirty="0" smtClean="0">
                <a:latin typeface="Arial" pitchFamily="34" charset="0"/>
                <a:cs typeface="Arial" pitchFamily="34" charset="0"/>
              </a:rPr>
              <a:t>)  </a:t>
            </a:r>
            <a:r>
              <a:rPr lang="ru-RU" sz="1400" i="1" dirty="0" smtClean="0">
                <a:latin typeface="Arial" pitchFamily="34" charset="0"/>
                <a:cs typeface="Arial" pitchFamily="34" charset="0"/>
              </a:rPr>
              <a:t> </a:t>
            </a:r>
            <a:r>
              <a:rPr lang="ru-RU" sz="1400" dirty="0" smtClean="0">
                <a:latin typeface="Arial" pitchFamily="34" charset="0"/>
                <a:cs typeface="Arial" pitchFamily="34" charset="0"/>
              </a:rPr>
              <a:t>не склоняются: </a:t>
            </a:r>
            <a:r>
              <a:rPr lang="ru-RU" sz="1400" b="1" i="1" dirty="0" smtClean="0">
                <a:latin typeface="Arial" pitchFamily="34" charset="0"/>
                <a:cs typeface="Arial" pitchFamily="34" charset="0"/>
              </a:rPr>
              <a:t>Живаго, Черных, Тихих</a:t>
            </a:r>
            <a:r>
              <a:rPr lang="ru-RU" sz="1400" dirty="0" smtClean="0">
                <a:latin typeface="Arial" pitchFamily="34" charset="0"/>
                <a:cs typeface="Arial" pitchFamily="34" charset="0"/>
              </a:rPr>
              <a:t>;</a:t>
            </a:r>
          </a:p>
          <a:p>
            <a:endParaRPr lang="ru-RU" sz="1400" dirty="0" smtClean="0">
              <a:latin typeface="Arial" pitchFamily="34" charset="0"/>
              <a:cs typeface="Arial" pitchFamily="34" charset="0"/>
            </a:endParaRPr>
          </a:p>
          <a:p>
            <a:pPr algn="just">
              <a:buFont typeface="Wingdings" pitchFamily="2" charset="2"/>
              <a:buChar char="§"/>
            </a:pPr>
            <a:r>
              <a:rPr lang="ru-RU" sz="1400" dirty="0" smtClean="0">
                <a:latin typeface="Arial" pitchFamily="34" charset="0"/>
                <a:cs typeface="Arial" pitchFamily="34" charset="0"/>
              </a:rPr>
              <a:t> если одна фамилия относится к двум или нескольким лицам, то фамилия склоняется по множественному числу: </a:t>
            </a:r>
            <a:r>
              <a:rPr lang="ru-RU" sz="1400" b="1" i="1" dirty="0" smtClean="0">
                <a:latin typeface="Arial" pitchFamily="34" charset="0"/>
                <a:cs typeface="Arial" pitchFamily="34" charset="0"/>
              </a:rPr>
              <a:t>А. и Т. Барановы, Галина и Федор Подоляки, Уинстон и </a:t>
            </a:r>
            <a:r>
              <a:rPr lang="ru-RU" sz="1400" b="1" i="1" dirty="0" err="1" smtClean="0">
                <a:latin typeface="Arial" pitchFamily="34" charset="0"/>
                <a:cs typeface="Arial" pitchFamily="34" charset="0"/>
              </a:rPr>
              <a:t>Рандон</a:t>
            </a:r>
            <a:r>
              <a:rPr lang="ru-RU" sz="1400" b="1" i="1" dirty="0" smtClean="0">
                <a:latin typeface="Arial" pitchFamily="34" charset="0"/>
                <a:cs typeface="Arial" pitchFamily="34" charset="0"/>
              </a:rPr>
              <a:t> Черчилли, братья </a:t>
            </a:r>
            <a:r>
              <a:rPr lang="ru-RU" sz="1400" b="1" i="1" dirty="0" err="1" smtClean="0">
                <a:latin typeface="Arial" pitchFamily="34" charset="0"/>
                <a:cs typeface="Arial" pitchFamily="34" charset="0"/>
              </a:rPr>
              <a:t>Антоневичи</a:t>
            </a:r>
            <a:r>
              <a:rPr lang="ru-RU" sz="1400" b="1" i="1" dirty="0" smtClean="0">
                <a:latin typeface="Arial" pitchFamily="34" charset="0"/>
                <a:cs typeface="Arial" pitchFamily="34" charset="0"/>
              </a:rPr>
              <a:t>, </a:t>
            </a:r>
            <a:r>
              <a:rPr lang="ru-RU" sz="1400" b="1" i="1" dirty="0" err="1" smtClean="0">
                <a:latin typeface="Arial" pitchFamily="34" charset="0"/>
                <a:cs typeface="Arial" pitchFamily="34" charset="0"/>
              </a:rPr>
              <a:t>братья</a:t>
            </a:r>
            <a:r>
              <a:rPr lang="ru-RU" sz="1400" b="1" i="1" dirty="0" smtClean="0">
                <a:latin typeface="Arial" pitchFamily="34" charset="0"/>
                <a:cs typeface="Arial" pitchFamily="34" charset="0"/>
              </a:rPr>
              <a:t> </a:t>
            </a:r>
            <a:r>
              <a:rPr lang="ru-RU" sz="1400" b="1" i="1" dirty="0" err="1" smtClean="0">
                <a:latin typeface="Arial" pitchFamily="34" charset="0"/>
                <a:cs typeface="Arial" pitchFamily="34" charset="0"/>
              </a:rPr>
              <a:t>Розенблюмы</a:t>
            </a:r>
            <a:r>
              <a:rPr lang="ru-RU" sz="1400" b="1" i="1" dirty="0" smtClean="0">
                <a:latin typeface="Arial" pitchFamily="34" charset="0"/>
                <a:cs typeface="Arial" pitchFamily="34" charset="0"/>
              </a:rPr>
              <a:t> </a:t>
            </a:r>
            <a:r>
              <a:rPr lang="ru-RU" sz="1400" dirty="0" smtClean="0">
                <a:latin typeface="Arial" pitchFamily="34" charset="0"/>
                <a:cs typeface="Arial" pitchFamily="34" charset="0"/>
              </a:rPr>
              <a:t>и т. д. </a:t>
            </a:r>
            <a:r>
              <a:rPr lang="ru-RU" sz="1400" b="1" dirty="0" smtClean="0">
                <a:latin typeface="Arial" pitchFamily="34" charset="0"/>
                <a:cs typeface="Arial" pitchFamily="34" charset="0"/>
              </a:rPr>
              <a:t>Примечание:</a:t>
            </a:r>
            <a:r>
              <a:rPr lang="ru-RU" sz="1400" dirty="0" smtClean="0">
                <a:latin typeface="Arial" pitchFamily="34" charset="0"/>
                <a:cs typeface="Arial" pitchFamily="34" charset="0"/>
              </a:rPr>
              <a:t> традиционно принято не изменять фамилию в словосочетании </a:t>
            </a:r>
            <a:r>
              <a:rPr lang="ru-RU" sz="1400" b="1" i="1" dirty="0" smtClean="0">
                <a:latin typeface="Arial" pitchFamily="34" charset="0"/>
                <a:cs typeface="Arial" pitchFamily="34" charset="0"/>
              </a:rPr>
              <a:t>братья Гримм</a:t>
            </a:r>
            <a:r>
              <a:rPr lang="ru-RU" sz="1400" dirty="0" smtClean="0">
                <a:latin typeface="Arial" pitchFamily="34" charset="0"/>
                <a:cs typeface="Arial" pitchFamily="34" charset="0"/>
              </a:rPr>
              <a:t>;</a:t>
            </a:r>
            <a:endParaRPr lang="ru-RU" sz="1600" dirty="0" smtClean="0">
              <a:latin typeface="Arial" pitchFamily="34" charset="0"/>
              <a:cs typeface="Arial" pitchFamily="34" charset="0"/>
            </a:endParaRPr>
          </a:p>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3" name="TextBox 12"/>
          <p:cNvSpPr txBox="1"/>
          <p:nvPr/>
        </p:nvSpPr>
        <p:spPr>
          <a:xfrm>
            <a:off x="1187624" y="4293096"/>
            <a:ext cx="7956376" cy="2092881"/>
          </a:xfrm>
          <a:prstGeom prst="rect">
            <a:avLst/>
          </a:prstGeom>
          <a:noFill/>
        </p:spPr>
        <p:txBody>
          <a:bodyPr wrap="square" rtlCol="0">
            <a:spAutoFit/>
          </a:bodyPr>
          <a:lstStyle/>
          <a:p>
            <a:pPr>
              <a:buFont typeface="Wingdings" pitchFamily="2" charset="2"/>
              <a:buChar char="§"/>
            </a:pPr>
            <a:r>
              <a:rPr lang="ru-RU" dirty="0" smtClean="0"/>
              <a:t> </a:t>
            </a:r>
            <a:r>
              <a:rPr lang="ru-RU" sz="1400" dirty="0" smtClean="0">
                <a:latin typeface="Arial" pitchFamily="34" charset="0"/>
                <a:cs typeface="Arial" pitchFamily="34" charset="0"/>
              </a:rPr>
              <a:t>мужские и женские имена и фамилии, оканчивающиеся на </a:t>
            </a:r>
            <a:r>
              <a:rPr lang="ru-RU" sz="1400" b="1" i="1" dirty="0" smtClean="0">
                <a:latin typeface="Arial" pitchFamily="34" charset="0"/>
                <a:cs typeface="Arial" pitchFamily="34" charset="0"/>
              </a:rPr>
              <a:t>-е, -и, -у, -о</a:t>
            </a:r>
            <a:r>
              <a:rPr lang="ru-RU" sz="1400" dirty="0" smtClean="0">
                <a:latin typeface="Arial" pitchFamily="34" charset="0"/>
                <a:cs typeface="Arial" pitchFamily="34" charset="0"/>
              </a:rPr>
              <a:t> и на </a:t>
            </a:r>
            <a:r>
              <a:rPr lang="ru-RU" sz="1400" b="1" i="1" dirty="0" smtClean="0">
                <a:latin typeface="Arial" pitchFamily="34" charset="0"/>
                <a:cs typeface="Arial" pitchFamily="34" charset="0"/>
              </a:rPr>
              <a:t>-а</a:t>
            </a:r>
            <a:r>
              <a:rPr lang="ru-RU" sz="1400" dirty="0" smtClean="0">
                <a:latin typeface="Arial" pitchFamily="34" charset="0"/>
                <a:cs typeface="Arial" pitchFamily="34" charset="0"/>
              </a:rPr>
              <a:t> после гласных  не склоняются: </a:t>
            </a:r>
            <a:r>
              <a:rPr lang="ru-RU" sz="1400" b="1" i="1" dirty="0" err="1" smtClean="0">
                <a:latin typeface="Arial" pitchFamily="34" charset="0"/>
                <a:cs typeface="Arial" pitchFamily="34" charset="0"/>
              </a:rPr>
              <a:t>Массне</a:t>
            </a:r>
            <a:r>
              <a:rPr lang="ru-RU" sz="1400" b="1" i="1" dirty="0" smtClean="0">
                <a:latin typeface="Arial" pitchFamily="34" charset="0"/>
                <a:cs typeface="Arial" pitchFamily="34" charset="0"/>
              </a:rPr>
              <a:t>, Верди, Довженко, </a:t>
            </a:r>
            <a:r>
              <a:rPr lang="ru-RU" sz="1400" b="1" i="1" dirty="0" err="1" smtClean="0">
                <a:latin typeface="Arial" pitchFamily="34" charset="0"/>
                <a:cs typeface="Arial" pitchFamily="34" charset="0"/>
              </a:rPr>
              <a:t>Софи</a:t>
            </a:r>
            <a:r>
              <a:rPr lang="ru-RU" sz="1400" b="1" i="1" dirty="0" smtClean="0">
                <a:latin typeface="Arial" pitchFamily="34" charset="0"/>
                <a:cs typeface="Arial" pitchFamily="34" charset="0"/>
              </a:rPr>
              <a:t>, Франсуа</a:t>
            </a:r>
            <a:r>
              <a:rPr lang="ru-RU" sz="1400" dirty="0" smtClean="0">
                <a:latin typeface="Arial" pitchFamily="34" charset="0"/>
                <a:cs typeface="Arial" pitchFamily="34" charset="0"/>
              </a:rPr>
              <a:t>;</a:t>
            </a:r>
          </a:p>
          <a:p>
            <a:pPr>
              <a:buFont typeface="Wingdings" pitchFamily="2" charset="2"/>
              <a:buChar char="§"/>
            </a:pPr>
            <a:endParaRPr lang="ru-RU" sz="1400" dirty="0" smtClean="0">
              <a:latin typeface="Arial" pitchFamily="34" charset="0"/>
              <a:cs typeface="Arial" pitchFamily="34" charset="0"/>
            </a:endParaRPr>
          </a:p>
          <a:p>
            <a:pPr>
              <a:buFont typeface="Wingdings" pitchFamily="2" charset="2"/>
              <a:buChar char="§"/>
            </a:pPr>
            <a:r>
              <a:rPr lang="ru-RU" sz="1400" dirty="0" smtClean="0">
                <a:latin typeface="Arial" pitchFamily="34" charset="0"/>
                <a:cs typeface="Arial" pitchFamily="34" charset="0"/>
              </a:rPr>
              <a:t> мужские имена, прозвища, оканчивающиеся на согласный и на </a:t>
            </a:r>
            <a:r>
              <a:rPr lang="ru-RU" sz="1400" b="1" i="1" dirty="0" smtClean="0">
                <a:latin typeface="Arial" pitchFamily="34" charset="0"/>
                <a:cs typeface="Arial" pitchFamily="34" charset="0"/>
              </a:rPr>
              <a:t>-а</a:t>
            </a:r>
            <a:r>
              <a:rPr lang="ru-RU" sz="1400" dirty="0" smtClean="0">
                <a:latin typeface="Arial" pitchFamily="34" charset="0"/>
                <a:cs typeface="Arial" pitchFamily="34" charset="0"/>
              </a:rPr>
              <a:t> после согласных   склоняются: </a:t>
            </a:r>
            <a:r>
              <a:rPr lang="ru-RU" sz="1400" b="1" i="1" dirty="0" err="1" smtClean="0">
                <a:latin typeface="Arial" pitchFamily="34" charset="0"/>
                <a:cs typeface="Arial" pitchFamily="34" charset="0"/>
              </a:rPr>
              <a:t>Решетняк</a:t>
            </a:r>
            <a:r>
              <a:rPr lang="ru-RU" sz="1400" b="1" i="1" dirty="0" smtClean="0">
                <a:latin typeface="Arial" pitchFamily="34" charset="0"/>
                <a:cs typeface="Arial" pitchFamily="34" charset="0"/>
              </a:rPr>
              <a:t>, Ткач, Сковорода, Подопригора, </a:t>
            </a:r>
            <a:r>
              <a:rPr lang="ru-RU" sz="1400" b="1" i="1" dirty="0" err="1" smtClean="0">
                <a:latin typeface="Arial" pitchFamily="34" charset="0"/>
                <a:cs typeface="Arial" pitchFamily="34" charset="0"/>
              </a:rPr>
              <a:t>Чухрай</a:t>
            </a:r>
            <a:r>
              <a:rPr lang="ru-RU" sz="1400" b="1" i="1" dirty="0" smtClean="0">
                <a:latin typeface="Arial" pitchFamily="34" charset="0"/>
                <a:cs typeface="Arial" pitchFamily="34" charset="0"/>
              </a:rPr>
              <a:t>, Жук</a:t>
            </a:r>
            <a:r>
              <a:rPr lang="ru-RU" sz="1400" dirty="0" smtClean="0">
                <a:latin typeface="Arial" pitchFamily="34" charset="0"/>
                <a:cs typeface="Arial" pitchFamily="34" charset="0"/>
              </a:rPr>
              <a:t>;</a:t>
            </a:r>
          </a:p>
          <a:p>
            <a:endParaRPr lang="ru-RU" sz="1400" b="1" i="1" dirty="0" smtClean="0">
              <a:latin typeface="Arial" pitchFamily="34" charset="0"/>
              <a:cs typeface="Arial" pitchFamily="34" charset="0"/>
            </a:endParaRPr>
          </a:p>
          <a:p>
            <a:pPr algn="just">
              <a:buFont typeface="Wingdings" pitchFamily="2" charset="2"/>
              <a:buChar char="§"/>
            </a:pPr>
            <a:r>
              <a:rPr lang="ru-RU" sz="1400" b="1" i="1" dirty="0" smtClean="0">
                <a:latin typeface="Arial" pitchFamily="34" charset="0"/>
                <a:cs typeface="Arial" pitchFamily="34" charset="0"/>
              </a:rPr>
              <a:t> </a:t>
            </a:r>
            <a:r>
              <a:rPr lang="ru-RU" sz="1400" dirty="0" smtClean="0">
                <a:latin typeface="Arial" pitchFamily="34" charset="0"/>
                <a:cs typeface="Arial" pitchFamily="34" charset="0"/>
              </a:rPr>
              <a:t>русские фамилии с суффиксом </a:t>
            </a:r>
            <a:r>
              <a:rPr lang="ru-RU" sz="1400" b="1" i="1" dirty="0" smtClean="0">
                <a:latin typeface="Arial" pitchFamily="34" charset="0"/>
                <a:cs typeface="Arial" pitchFamily="34" charset="0"/>
              </a:rPr>
              <a:t>-ин </a:t>
            </a:r>
            <a:r>
              <a:rPr lang="ru-RU" sz="1400" dirty="0" smtClean="0">
                <a:latin typeface="Arial" pitchFamily="34" charset="0"/>
                <a:cs typeface="Arial" pitchFamily="34" charset="0"/>
              </a:rPr>
              <a:t>имеют в творительном падеже окончание</a:t>
            </a:r>
          </a:p>
          <a:p>
            <a:pPr algn="just"/>
            <a:r>
              <a:rPr lang="ru-RU" sz="1400" dirty="0" smtClean="0">
                <a:latin typeface="Arial" pitchFamily="34" charset="0"/>
                <a:cs typeface="Arial" pitchFamily="34" charset="0"/>
              </a:rPr>
              <a:t> </a:t>
            </a:r>
            <a:r>
              <a:rPr lang="ru-RU" sz="1400" b="1" i="1" dirty="0" smtClean="0">
                <a:latin typeface="Arial" pitchFamily="34" charset="0"/>
                <a:cs typeface="Arial" pitchFamily="34" charset="0"/>
              </a:rPr>
              <a:t>-</a:t>
            </a:r>
            <a:r>
              <a:rPr lang="ru-RU" sz="1400" b="1" i="1" dirty="0" err="1" smtClean="0">
                <a:latin typeface="Arial" pitchFamily="34" charset="0"/>
                <a:cs typeface="Arial" pitchFamily="34" charset="0"/>
              </a:rPr>
              <a:t>ым</a:t>
            </a:r>
            <a:r>
              <a:rPr lang="ru-RU" sz="1400" dirty="0" smtClean="0">
                <a:latin typeface="Arial" pitchFamily="34" charset="0"/>
                <a:cs typeface="Arial" pitchFamily="34" charset="0"/>
              </a:rPr>
              <a:t>: </a:t>
            </a:r>
            <a:r>
              <a:rPr lang="ru-RU" sz="1400" b="1" i="1" dirty="0" smtClean="0">
                <a:latin typeface="Arial" pitchFamily="34" charset="0"/>
                <a:cs typeface="Arial" pitchFamily="34" charset="0"/>
              </a:rPr>
              <a:t>Пушкиным, Кузьминым</a:t>
            </a:r>
            <a:r>
              <a:rPr lang="ru-RU" sz="1400" dirty="0" smtClean="0">
                <a:latin typeface="Arial" pitchFamily="34" charset="0"/>
                <a:cs typeface="Arial" pitchFamily="34" charset="0"/>
              </a:rPr>
              <a:t>. Иноязычные фамилии с конечным </a:t>
            </a:r>
            <a:r>
              <a:rPr lang="ru-RU" sz="1400" b="1" i="1" dirty="0" smtClean="0">
                <a:latin typeface="Arial" pitchFamily="34" charset="0"/>
                <a:cs typeface="Arial" pitchFamily="34" charset="0"/>
              </a:rPr>
              <a:t>-ин </a:t>
            </a:r>
            <a:r>
              <a:rPr lang="ru-RU" sz="1400" dirty="0" smtClean="0">
                <a:latin typeface="Arial" pitchFamily="34" charset="0"/>
                <a:cs typeface="Arial" pitchFamily="34" charset="0"/>
              </a:rPr>
              <a:t>в творительном </a:t>
            </a:r>
          </a:p>
          <a:p>
            <a:pPr algn="just"/>
            <a:r>
              <a:rPr lang="ru-RU" sz="1400" dirty="0" smtClean="0">
                <a:latin typeface="Arial" pitchFamily="34" charset="0"/>
                <a:cs typeface="Arial" pitchFamily="34" charset="0"/>
              </a:rPr>
              <a:t>падеже заканчиваются на </a:t>
            </a:r>
            <a:r>
              <a:rPr lang="ru-RU" sz="1400" b="1" i="1" dirty="0" smtClean="0">
                <a:latin typeface="Arial" pitchFamily="34" charset="0"/>
                <a:cs typeface="Arial" pitchFamily="34" charset="0"/>
              </a:rPr>
              <a:t>-</a:t>
            </a:r>
            <a:r>
              <a:rPr lang="ru-RU" sz="1400" b="1" i="1" dirty="0" err="1" smtClean="0">
                <a:latin typeface="Arial" pitchFamily="34" charset="0"/>
                <a:cs typeface="Arial" pitchFamily="34" charset="0"/>
              </a:rPr>
              <a:t>ом</a:t>
            </a:r>
            <a:r>
              <a:rPr lang="ru-RU" sz="1400" dirty="0" smtClean="0">
                <a:latin typeface="Arial" pitchFamily="34" charset="0"/>
                <a:cs typeface="Arial" pitchFamily="34" charset="0"/>
              </a:rPr>
              <a:t>: </a:t>
            </a:r>
            <a:r>
              <a:rPr lang="ru-RU" sz="1400" b="1" i="1" dirty="0" smtClean="0">
                <a:latin typeface="Arial" pitchFamily="34" charset="0"/>
                <a:cs typeface="Arial" pitchFamily="34" charset="0"/>
              </a:rPr>
              <a:t>Дарвином, Чаплином, </a:t>
            </a:r>
            <a:r>
              <a:rPr lang="ru-RU" sz="1400" b="1" i="1" dirty="0" err="1" smtClean="0">
                <a:latin typeface="Arial" pitchFamily="34" charset="0"/>
                <a:cs typeface="Arial" pitchFamily="34" charset="0"/>
              </a:rPr>
              <a:t>Кронином</a:t>
            </a:r>
            <a:r>
              <a:rPr lang="ru-RU" sz="1400" dirty="0" smtClean="0">
                <a:latin typeface="Arial" pitchFamily="34" charset="0"/>
                <a:cs typeface="Arial" pitchFamily="34" charset="0"/>
              </a:rPr>
              <a:t>.</a:t>
            </a:r>
            <a:endParaRPr lang="ru-RU"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descr="IMG_9735.PNG"/>
          <p:cNvPicPr>
            <a:picLocks noChangeAspect="1"/>
          </p:cNvPicPr>
          <p:nvPr/>
        </p:nvPicPr>
        <p:blipFill>
          <a:blip r:embed="rId3" cstate="print">
            <a:duotone>
              <a:prstClr val="black"/>
              <a:schemeClr val="bg2">
                <a:tint val="45000"/>
                <a:satMod val="400000"/>
              </a:schemeClr>
            </a:duotone>
          </a:blip>
          <a:srcRect l="1176" t="16749" r="15171" b="23750"/>
          <a:stretch>
            <a:fillRect/>
          </a:stretch>
        </p:blipFill>
        <p:spPr>
          <a:xfrm>
            <a:off x="0" y="2749836"/>
            <a:ext cx="3707904" cy="4108164"/>
          </a:xfrm>
          <a:prstGeom prst="rect">
            <a:avLst/>
          </a:prstGeom>
          <a:ln>
            <a:noFill/>
          </a:ln>
          <a:effectLst>
            <a:softEdge rad="112500"/>
          </a:effectLst>
        </p:spPr>
      </p:pic>
      <p:sp>
        <p:nvSpPr>
          <p:cNvPr id="2" name="TextBox 1"/>
          <p:cNvSpPr txBox="1"/>
          <p:nvPr/>
        </p:nvSpPr>
        <p:spPr>
          <a:xfrm>
            <a:off x="2195736" y="260648"/>
            <a:ext cx="6624736"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732091" y="2636684"/>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Имя в литературе</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632848" cy="4176464"/>
          </a:xfrm>
          <a:prstGeom prst="snip1Rect">
            <a:avLst>
              <a:gd name="adj" fmla="val 34363"/>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229200"/>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sp>
        <p:nvSpPr>
          <p:cNvPr id="13" name="TextBox 12"/>
          <p:cNvSpPr txBox="1"/>
          <p:nvPr/>
        </p:nvSpPr>
        <p:spPr>
          <a:xfrm>
            <a:off x="3779912" y="3429000"/>
            <a:ext cx="4176464" cy="307777"/>
          </a:xfrm>
          <a:prstGeom prst="rect">
            <a:avLst/>
          </a:prstGeom>
          <a:noFill/>
        </p:spPr>
        <p:txBody>
          <a:bodyPr wrap="square" rtlCol="0">
            <a:spAutoFit/>
          </a:bodyPr>
          <a:lstStyle/>
          <a:p>
            <a:r>
              <a:rPr lang="ru-RU" sz="1400" dirty="0" smtClean="0">
                <a:latin typeface="Arial" pitchFamily="34" charset="0"/>
                <a:cs typeface="Arial" pitchFamily="34" charset="0"/>
              </a:rPr>
              <a:t>  </a:t>
            </a:r>
            <a:endParaRPr lang="ru-RU" sz="1400" dirty="0">
              <a:latin typeface="Arial" pitchFamily="34" charset="0"/>
              <a:cs typeface="Arial" pitchFamily="34" charset="0"/>
            </a:endParaRPr>
          </a:p>
        </p:txBody>
      </p:sp>
      <p:sp>
        <p:nvSpPr>
          <p:cNvPr id="18" name="TextBox 17"/>
          <p:cNvSpPr txBox="1"/>
          <p:nvPr/>
        </p:nvSpPr>
        <p:spPr>
          <a:xfrm>
            <a:off x="3563888" y="2636912"/>
            <a:ext cx="5760640" cy="3816429"/>
          </a:xfrm>
          <a:prstGeom prst="rect">
            <a:avLst/>
          </a:prstGeom>
          <a:noFill/>
        </p:spPr>
        <p:txBody>
          <a:bodyPr wrap="square" rtlCol="0">
            <a:spAutoFit/>
          </a:bodyPr>
          <a:lstStyle/>
          <a:p>
            <a:r>
              <a:rPr lang="ru-RU" sz="1400" i="1" dirty="0" smtClean="0">
                <a:latin typeface="Arial" pitchFamily="34" charset="0"/>
                <a:cs typeface="Arial" pitchFamily="34" charset="0"/>
              </a:rPr>
              <a:t>«…Родительнице предоставили на выбор</a:t>
            </a:r>
          </a:p>
          <a:p>
            <a:r>
              <a:rPr lang="ru-RU" sz="1400" i="1" dirty="0" smtClean="0">
                <a:latin typeface="Arial" pitchFamily="34" charset="0"/>
                <a:cs typeface="Arial" pitchFamily="34" charset="0"/>
              </a:rPr>
              <a:t> любое их трёх, какое она хочет выбрать:</a:t>
            </a:r>
          </a:p>
          <a:p>
            <a:r>
              <a:rPr lang="ru-RU" sz="1400" i="1" dirty="0" smtClean="0">
                <a:latin typeface="Arial" pitchFamily="34" charset="0"/>
                <a:cs typeface="Arial" pitchFamily="34" charset="0"/>
              </a:rPr>
              <a:t> </a:t>
            </a:r>
            <a:r>
              <a:rPr lang="ru-RU" sz="1400" i="1" dirty="0" err="1" smtClean="0">
                <a:latin typeface="Arial" pitchFamily="34" charset="0"/>
                <a:cs typeface="Arial" pitchFamily="34" charset="0"/>
              </a:rPr>
              <a:t>Моккия</a:t>
            </a:r>
            <a:r>
              <a:rPr lang="ru-RU" sz="1400" i="1" dirty="0" smtClean="0">
                <a:latin typeface="Arial" pitchFamily="34" charset="0"/>
                <a:cs typeface="Arial" pitchFamily="34" charset="0"/>
              </a:rPr>
              <a:t>, </a:t>
            </a:r>
            <a:r>
              <a:rPr lang="ru-RU" sz="1400" i="1" dirty="0" err="1" smtClean="0">
                <a:latin typeface="Arial" pitchFamily="34" charset="0"/>
                <a:cs typeface="Arial" pitchFamily="34" charset="0"/>
              </a:rPr>
              <a:t>Соссия</a:t>
            </a:r>
            <a:r>
              <a:rPr lang="ru-RU" sz="1400" i="1" dirty="0" smtClean="0">
                <a:latin typeface="Arial" pitchFamily="34" charset="0"/>
                <a:cs typeface="Arial" pitchFamily="34" charset="0"/>
              </a:rPr>
              <a:t> или назвать ребёнка во имя </a:t>
            </a:r>
          </a:p>
          <a:p>
            <a:r>
              <a:rPr lang="ru-RU" sz="1400" i="1" dirty="0" smtClean="0">
                <a:latin typeface="Arial" pitchFamily="34" charset="0"/>
                <a:cs typeface="Arial" pitchFamily="34" charset="0"/>
              </a:rPr>
              <a:t>мученика </a:t>
            </a:r>
            <a:r>
              <a:rPr lang="ru-RU" sz="1400" i="1" dirty="0" err="1" smtClean="0">
                <a:latin typeface="Arial" pitchFamily="34" charset="0"/>
                <a:cs typeface="Arial" pitchFamily="34" charset="0"/>
              </a:rPr>
              <a:t>Хоздазата</a:t>
            </a:r>
            <a:r>
              <a:rPr lang="ru-RU" sz="1400" i="1" dirty="0" smtClean="0">
                <a:latin typeface="Arial" pitchFamily="34" charset="0"/>
                <a:cs typeface="Arial" pitchFamily="34" charset="0"/>
              </a:rPr>
              <a:t>. «Нет, - подумала покойница, - </a:t>
            </a:r>
          </a:p>
          <a:p>
            <a:r>
              <a:rPr lang="ru-RU" sz="1400" i="1" dirty="0" smtClean="0">
                <a:latin typeface="Arial" pitchFamily="34" charset="0"/>
                <a:cs typeface="Arial" pitchFamily="34" charset="0"/>
              </a:rPr>
              <a:t>имена-то всё такие». Чтобы угодить ей, развернули </a:t>
            </a:r>
          </a:p>
          <a:p>
            <a:r>
              <a:rPr lang="ru-RU" sz="1400" i="1" dirty="0" smtClean="0">
                <a:latin typeface="Arial" pitchFamily="34" charset="0"/>
                <a:cs typeface="Arial" pitchFamily="34" charset="0"/>
              </a:rPr>
              <a:t>календарь в другом месте; вышли опять три имени: </a:t>
            </a:r>
          </a:p>
          <a:p>
            <a:r>
              <a:rPr lang="ru-RU" sz="1400" i="1" dirty="0" err="1" smtClean="0">
                <a:latin typeface="Arial" pitchFamily="34" charset="0"/>
                <a:cs typeface="Arial" pitchFamily="34" charset="0"/>
              </a:rPr>
              <a:t>Трифилий</a:t>
            </a:r>
            <a:r>
              <a:rPr lang="ru-RU" sz="1400" i="1" dirty="0" smtClean="0">
                <a:latin typeface="Arial" pitchFamily="34" charset="0"/>
                <a:cs typeface="Arial" pitchFamily="34" charset="0"/>
              </a:rPr>
              <a:t>, Дула и </a:t>
            </a:r>
            <a:r>
              <a:rPr lang="ru-RU" sz="1400" i="1" dirty="0" err="1" smtClean="0">
                <a:latin typeface="Arial" pitchFamily="34" charset="0"/>
                <a:cs typeface="Arial" pitchFamily="34" charset="0"/>
              </a:rPr>
              <a:t>Варахасий</a:t>
            </a:r>
            <a:r>
              <a:rPr lang="ru-RU" sz="1400" i="1" dirty="0" smtClean="0">
                <a:latin typeface="Arial" pitchFamily="34" charset="0"/>
                <a:cs typeface="Arial" pitchFamily="34" charset="0"/>
              </a:rPr>
              <a:t>»</a:t>
            </a:r>
            <a:r>
              <a:rPr lang="en-US" sz="1400" i="1" dirty="0" smtClean="0">
                <a:latin typeface="Arial" pitchFamily="34" charset="0"/>
                <a:cs typeface="Arial" pitchFamily="34" charset="0"/>
              </a:rPr>
              <a:t>&lt;</a:t>
            </a:r>
            <a:r>
              <a:rPr lang="ru-RU" sz="1400" i="1" dirty="0" smtClean="0">
                <a:latin typeface="Arial" pitchFamily="34" charset="0"/>
                <a:cs typeface="Arial" pitchFamily="34" charset="0"/>
              </a:rPr>
              <a:t>…</a:t>
            </a:r>
            <a:r>
              <a:rPr lang="en-US" sz="1400" i="1" dirty="0" smtClean="0">
                <a:latin typeface="Arial" pitchFamily="34" charset="0"/>
                <a:cs typeface="Arial" pitchFamily="34" charset="0"/>
              </a:rPr>
              <a:t>&gt;</a:t>
            </a:r>
            <a:endParaRPr lang="ru-RU" sz="1400" i="1" dirty="0" smtClean="0">
              <a:latin typeface="Arial" pitchFamily="34" charset="0"/>
              <a:cs typeface="Arial" pitchFamily="34" charset="0"/>
            </a:endParaRPr>
          </a:p>
          <a:p>
            <a:r>
              <a:rPr lang="ru-RU" sz="1400" i="1" dirty="0" smtClean="0">
                <a:latin typeface="Arial" pitchFamily="34" charset="0"/>
                <a:cs typeface="Arial" pitchFamily="34" charset="0"/>
              </a:rPr>
              <a:t>«Ну, уж я вижу, - сказала старуха, - что, видно, его такая </a:t>
            </a:r>
          </a:p>
          <a:p>
            <a:r>
              <a:rPr lang="ru-RU" sz="1400" i="1" dirty="0" smtClean="0">
                <a:latin typeface="Arial" pitchFamily="34" charset="0"/>
                <a:cs typeface="Arial" pitchFamily="34" charset="0"/>
              </a:rPr>
              <a:t>судьба. Уж если так, пусть лучше будет он называться, </a:t>
            </a:r>
          </a:p>
          <a:p>
            <a:r>
              <a:rPr lang="ru-RU" sz="1400" i="1" dirty="0" smtClean="0">
                <a:latin typeface="Arial" pitchFamily="34" charset="0"/>
                <a:cs typeface="Arial" pitchFamily="34" charset="0"/>
              </a:rPr>
              <a:t>как отец его. Отец был Акакий, так </a:t>
            </a:r>
          </a:p>
          <a:p>
            <a:r>
              <a:rPr lang="ru-RU" sz="1400" i="1" dirty="0" smtClean="0">
                <a:latin typeface="Arial" pitchFamily="34" charset="0"/>
                <a:cs typeface="Arial" pitchFamily="34" charset="0"/>
              </a:rPr>
              <a:t>пусть и сын будет Акакий». Таким образом и </a:t>
            </a:r>
          </a:p>
          <a:p>
            <a:r>
              <a:rPr lang="ru-RU" sz="1400" i="1" dirty="0" smtClean="0">
                <a:latin typeface="Arial" pitchFamily="34" charset="0"/>
                <a:cs typeface="Arial" pitchFamily="34" charset="0"/>
              </a:rPr>
              <a:t>произошел Акакий Акакиевич </a:t>
            </a:r>
            <a:r>
              <a:rPr lang="en-US" sz="1400" i="1" dirty="0" smtClean="0">
                <a:latin typeface="Arial" pitchFamily="34" charset="0"/>
                <a:cs typeface="Arial" pitchFamily="34" charset="0"/>
              </a:rPr>
              <a:t>&lt;</a:t>
            </a:r>
            <a:r>
              <a:rPr lang="ru-RU" sz="1400" i="1" dirty="0" smtClean="0">
                <a:latin typeface="Arial" pitchFamily="34" charset="0"/>
                <a:cs typeface="Arial" pitchFamily="34" charset="0"/>
              </a:rPr>
              <a:t>…</a:t>
            </a:r>
            <a:r>
              <a:rPr lang="en-US" sz="1400" i="1" dirty="0" smtClean="0">
                <a:latin typeface="Arial" pitchFamily="34" charset="0"/>
                <a:cs typeface="Arial" pitchFamily="34" charset="0"/>
              </a:rPr>
              <a:t>&gt;</a:t>
            </a:r>
            <a:r>
              <a:rPr lang="ru-RU" sz="1400" i="1" dirty="0" smtClean="0">
                <a:latin typeface="Arial" pitchFamily="34" charset="0"/>
                <a:cs typeface="Arial" pitchFamily="34" charset="0"/>
              </a:rPr>
              <a:t> Мы привели потому </a:t>
            </a:r>
          </a:p>
          <a:p>
            <a:r>
              <a:rPr lang="ru-RU" sz="1400" i="1" dirty="0" smtClean="0">
                <a:latin typeface="Arial" pitchFamily="34" charset="0"/>
                <a:cs typeface="Arial" pitchFamily="34" charset="0"/>
              </a:rPr>
              <a:t>это, чтобы читатель мог сам видеть, что это </a:t>
            </a:r>
          </a:p>
          <a:p>
            <a:r>
              <a:rPr lang="ru-RU" sz="1400" i="1" dirty="0" smtClean="0">
                <a:latin typeface="Arial" pitchFamily="34" charset="0"/>
                <a:cs typeface="Arial" pitchFamily="34" charset="0"/>
              </a:rPr>
              <a:t>случилось совершенно по необходимости и другого </a:t>
            </a:r>
          </a:p>
          <a:p>
            <a:r>
              <a:rPr lang="ru-RU" sz="1400" i="1" dirty="0" smtClean="0">
                <a:latin typeface="Arial" pitchFamily="34" charset="0"/>
                <a:cs typeface="Arial" pitchFamily="34" charset="0"/>
              </a:rPr>
              <a:t>имени дать было  никак невозможно…»</a:t>
            </a:r>
          </a:p>
          <a:p>
            <a:r>
              <a:rPr lang="ru-RU" sz="1400" i="1" dirty="0" smtClean="0">
                <a:latin typeface="Arial" pitchFamily="34" charset="0"/>
                <a:cs typeface="Arial" pitchFamily="34" charset="0"/>
              </a:rPr>
              <a:t>                                                  </a:t>
            </a:r>
            <a:r>
              <a:rPr lang="ru-RU" sz="1600" i="1" dirty="0" smtClean="0">
                <a:latin typeface="Arial" pitchFamily="34" charset="0"/>
                <a:cs typeface="Arial" pitchFamily="34" charset="0"/>
              </a:rPr>
              <a:t>Н.В. Гоголь «Шинель» </a:t>
            </a:r>
          </a:p>
          <a:p>
            <a:endParaRPr lang="ru-RU" sz="1600" i="1" dirty="0" smtClean="0">
              <a:latin typeface="Arial" pitchFamily="34" charset="0"/>
              <a:cs typeface="Arial" pitchFamily="34" charset="0"/>
            </a:endParaRPr>
          </a:p>
        </p:txBody>
      </p:sp>
      <p:sp>
        <p:nvSpPr>
          <p:cNvPr id="14" name="TextBox 13"/>
          <p:cNvSpPr txBox="1"/>
          <p:nvPr/>
        </p:nvSpPr>
        <p:spPr>
          <a:xfrm>
            <a:off x="2699792" y="332656"/>
            <a:ext cx="6264696" cy="1785104"/>
          </a:xfrm>
          <a:prstGeom prst="rect">
            <a:avLst/>
          </a:prstGeom>
          <a:noFill/>
        </p:spPr>
        <p:txBody>
          <a:bodyPr wrap="square" rtlCol="0">
            <a:spAutoFit/>
          </a:bodyPr>
          <a:lstStyle/>
          <a:p>
            <a:pPr algn="just"/>
            <a:r>
              <a:rPr lang="ru-RU" sz="1400" b="1" dirty="0" smtClean="0">
                <a:latin typeface="Arial" pitchFamily="34" charset="0"/>
                <a:cs typeface="Arial" pitchFamily="34" charset="0"/>
              </a:rPr>
              <a:t>Гоголь, Н. В. </a:t>
            </a:r>
            <a:r>
              <a:rPr lang="ru-RU" sz="1400" dirty="0" smtClean="0">
                <a:latin typeface="Arial" pitchFamily="34" charset="0"/>
                <a:cs typeface="Arial" pitchFamily="34" charset="0"/>
              </a:rPr>
              <a:t>  Шинель : повесть  / Н.В. Гоголь. – Москва : Художественная литература, 1985. – 79 с.</a:t>
            </a:r>
          </a:p>
          <a:p>
            <a:pPr algn="r"/>
            <a:r>
              <a:rPr lang="ru-RU" sz="1200" b="1" dirty="0" smtClean="0">
                <a:latin typeface="Arial" pitchFamily="34" charset="0"/>
                <a:cs typeface="Arial" pitchFamily="34" charset="0"/>
              </a:rPr>
              <a:t>Р1  Г 585  М1752029-АБ</a:t>
            </a:r>
          </a:p>
          <a:p>
            <a:r>
              <a:rPr lang="ru-RU" sz="1400" i="1" dirty="0" smtClean="0">
                <a:latin typeface="Arial" pitchFamily="34" charset="0"/>
                <a:cs typeface="Arial" pitchFamily="34" charset="0"/>
              </a:rPr>
              <a:t>В переводе с греческого Акакий – «не делающий зла», «неплохой».  Таким образом,  значение имени Акакия Акакиевича </a:t>
            </a:r>
            <a:r>
              <a:rPr lang="ru-RU" sz="1400" i="1" dirty="0" err="1" smtClean="0">
                <a:latin typeface="Arial" pitchFamily="34" charset="0"/>
                <a:cs typeface="Arial" pitchFamily="34" charset="0"/>
              </a:rPr>
              <a:t>Башмачкина</a:t>
            </a:r>
            <a:r>
              <a:rPr lang="ru-RU" sz="1400" i="1" dirty="0" smtClean="0">
                <a:latin typeface="Arial" pitchFamily="34" charset="0"/>
                <a:cs typeface="Arial" pitchFamily="34" charset="0"/>
              </a:rPr>
              <a:t> работает на раскрытие  образа и подчеркивает  незлобивость и добрый характер главного героя.	</a:t>
            </a:r>
          </a:p>
          <a:p>
            <a:pPr algn="just"/>
            <a:r>
              <a:rPr lang="ru-RU" sz="1400" i="1" dirty="0" smtClean="0">
                <a:latin typeface="Arial" pitchFamily="34" charset="0"/>
                <a:cs typeface="Arial" pitchFamily="34" charset="0"/>
              </a:rPr>
              <a:t> </a:t>
            </a:r>
            <a:endParaRPr lang="ru-RU" sz="1400" i="1" dirty="0">
              <a:latin typeface="Arial" pitchFamily="34" charset="0"/>
              <a:cs typeface="Arial" pitchFamily="34" charset="0"/>
            </a:endParaRPr>
          </a:p>
        </p:txBody>
      </p:sp>
      <p:pic>
        <p:nvPicPr>
          <p:cNvPr id="11" name="Рисунок 10" descr="сканирование0009.jpg"/>
          <p:cNvPicPr>
            <a:picLocks noChangeAspect="1"/>
          </p:cNvPicPr>
          <p:nvPr/>
        </p:nvPicPr>
        <p:blipFill>
          <a:blip r:embed="rId4" cstate="print"/>
          <a:srcRect r="1523" b="2632"/>
          <a:stretch>
            <a:fillRect/>
          </a:stretch>
        </p:blipFill>
        <p:spPr>
          <a:xfrm>
            <a:off x="899592" y="404664"/>
            <a:ext cx="1584176" cy="1612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260648"/>
            <a:ext cx="6624736" cy="1815882"/>
          </a:xfrm>
          <a:prstGeom prst="rect">
            <a:avLst/>
          </a:prstGeom>
          <a:noFill/>
        </p:spPr>
        <p:txBody>
          <a:bodyPr wrap="square" rtlCol="0">
            <a:spAutoFit/>
          </a:bodyPr>
          <a:lstStyle/>
          <a:p>
            <a:r>
              <a:rPr lang="ru-RU" sz="1600" b="1" dirty="0" smtClean="0"/>
              <a:t>Щетинин, Л. </a:t>
            </a:r>
            <a:r>
              <a:rPr lang="ru-RU" sz="1400" dirty="0" smtClean="0">
                <a:latin typeface="Arial" pitchFamily="34" charset="0"/>
                <a:cs typeface="Arial" pitchFamily="34" charset="0"/>
              </a:rPr>
              <a:t>Русские имена : очерки по донской антропонимике. – Ростов-на-Дону : Издательство Ростовского университета, 1972. – 229 с.</a:t>
            </a:r>
          </a:p>
          <a:p>
            <a:pPr algn="r"/>
            <a:r>
              <a:rPr lang="ru-RU" sz="1200" b="1" dirty="0" smtClean="0">
                <a:latin typeface="Arial" pitchFamily="34" charset="0"/>
                <a:cs typeface="Arial" pitchFamily="34" charset="0"/>
              </a:rPr>
              <a:t>4р  Щ 702  1168830-АБ</a:t>
            </a:r>
          </a:p>
          <a:p>
            <a:pPr algn="just"/>
            <a:r>
              <a:rPr lang="ru-RU" sz="1400" i="1" dirty="0" smtClean="0">
                <a:latin typeface="Arial" pitchFamily="34" charset="0"/>
                <a:cs typeface="Arial" pitchFamily="34" charset="0"/>
              </a:rPr>
              <a:t>В научной монографии рассматривается развитие русских имён и фамилий, начиная с </a:t>
            </a:r>
            <a:r>
              <a:rPr lang="en-US" sz="1400" i="1" dirty="0" smtClean="0">
                <a:latin typeface="Arial" pitchFamily="34" charset="0"/>
                <a:cs typeface="Arial" pitchFamily="34" charset="0"/>
              </a:rPr>
              <a:t>XVIII</a:t>
            </a:r>
            <a:r>
              <a:rPr lang="ru-RU" sz="1400" i="1" dirty="0" smtClean="0">
                <a:latin typeface="Arial" pitchFamily="34" charset="0"/>
                <a:cs typeface="Arial" pitchFamily="34" charset="0"/>
              </a:rPr>
              <a:t> в. и до наших дней. Сообщаются  сведения о наиболее употребительных именах в разные периоды русской истории. В качестве приложения дается словарь русских имён.</a:t>
            </a:r>
          </a:p>
          <a:p>
            <a:r>
              <a:rPr lang="ru-RU" sz="1400" dirty="0" smtClean="0">
                <a:latin typeface="Arial" pitchFamily="34" charset="0"/>
                <a:cs typeface="Arial" pitchFamily="34" charset="0"/>
              </a:rPr>
              <a:t>	</a:t>
            </a:r>
            <a:endParaRPr lang="ru-RU" sz="1400" i="1" dirty="0">
              <a:latin typeface="Arial" pitchFamily="34" charset="0"/>
              <a:cs typeface="Arial" pitchFamily="34" charset="0"/>
            </a:endParaRPr>
          </a:p>
        </p:txBody>
      </p:sp>
      <p:sp>
        <p:nvSpPr>
          <p:cNvPr id="5" name="TextBox 4"/>
          <p:cNvSpPr txBox="1"/>
          <p:nvPr/>
        </p:nvSpPr>
        <p:spPr>
          <a:xfrm rot="2737819">
            <a:off x="6660083" y="2852708"/>
            <a:ext cx="3014085" cy="461665"/>
          </a:xfrm>
          <a:prstGeom prst="rect">
            <a:avLst/>
          </a:prstGeom>
          <a:noFill/>
        </p:spPr>
        <p:txBody>
          <a:bodyPr wrap="square" rtlCol="0">
            <a:spAutoFit/>
          </a:bodyPr>
          <a:lstStyle/>
          <a:p>
            <a:r>
              <a:rPr lang="ru-RU" sz="2400" b="1" dirty="0" smtClean="0">
                <a:solidFill>
                  <a:srgbClr val="9A0000"/>
                </a:solidFill>
                <a:effectLst>
                  <a:outerShdw blurRad="38100" dist="38100" dir="2700000" algn="tl">
                    <a:srgbClr val="000000">
                      <a:alpha val="43137"/>
                    </a:srgbClr>
                  </a:outerShdw>
                </a:effectLst>
                <a:latin typeface="+mj-lt"/>
              </a:rPr>
              <a:t>   Это интересно!</a:t>
            </a:r>
            <a:endParaRPr lang="ru-RU" sz="2400" b="1" dirty="0">
              <a:solidFill>
                <a:srgbClr val="9A0000"/>
              </a:solidFill>
              <a:effectLst>
                <a:outerShdw blurRad="38100" dist="38100" dir="2700000" algn="tl">
                  <a:srgbClr val="000000">
                    <a:alpha val="43137"/>
                  </a:srgbClr>
                </a:outerShdw>
              </a:effectLst>
              <a:latin typeface="+mj-lt"/>
            </a:endParaRPr>
          </a:p>
        </p:txBody>
      </p:sp>
      <p:sp>
        <p:nvSpPr>
          <p:cNvPr id="6" name="Прямоугольник с одним вырезанным углом 5"/>
          <p:cNvSpPr/>
          <p:nvPr/>
        </p:nvSpPr>
        <p:spPr>
          <a:xfrm>
            <a:off x="1043608" y="2348880"/>
            <a:ext cx="7560840" cy="4176464"/>
          </a:xfrm>
          <a:prstGeom prst="snip1Rect">
            <a:avLst>
              <a:gd name="adj" fmla="val 39152"/>
            </a:avLst>
          </a:prstGeom>
          <a:noFill/>
          <a:ln w="165100">
            <a:solidFill>
              <a:srgbClr val="9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59632" y="5229200"/>
            <a:ext cx="7056784" cy="1231106"/>
          </a:xfrm>
          <a:prstGeom prst="rect">
            <a:avLst/>
          </a:prstGeom>
          <a:noFill/>
        </p:spPr>
        <p:txBody>
          <a:bodyPr wrap="square" rtlCol="0">
            <a:spAutoFit/>
          </a:bodyPr>
          <a:lstStyle/>
          <a:p>
            <a:pPr algn="just"/>
            <a:endParaRPr lang="ru-RU" sz="1400"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endParaRPr lang="ru-RU" sz="1400" b="1" i="1" dirty="0" smtClean="0">
              <a:latin typeface="Arial" pitchFamily="34" charset="0"/>
              <a:cs typeface="Arial" pitchFamily="34" charset="0"/>
            </a:endParaRPr>
          </a:p>
          <a:p>
            <a:pPr algn="just">
              <a:buFont typeface="Wingdings" pitchFamily="2" charset="2"/>
              <a:buChar char="§"/>
            </a:pPr>
            <a:endParaRPr lang="ru-RU" dirty="0"/>
          </a:p>
        </p:txBody>
      </p:sp>
      <p:sp>
        <p:nvSpPr>
          <p:cNvPr id="10" name="TextBox 9"/>
          <p:cNvSpPr txBox="1"/>
          <p:nvPr/>
        </p:nvSpPr>
        <p:spPr>
          <a:xfrm>
            <a:off x="1259632" y="2420888"/>
            <a:ext cx="6192688" cy="369332"/>
          </a:xfrm>
          <a:prstGeom prst="rect">
            <a:avLst/>
          </a:prstGeom>
          <a:noFill/>
        </p:spPr>
        <p:txBody>
          <a:bodyPr wrap="square" rtlCol="0">
            <a:spAutoFit/>
          </a:bodyPr>
          <a:lstStyle/>
          <a:p>
            <a:r>
              <a:rPr lang="ru-RU" dirty="0" smtClean="0"/>
              <a:t> </a:t>
            </a:r>
            <a:endParaRPr lang="ru-RU" dirty="0"/>
          </a:p>
        </p:txBody>
      </p:sp>
      <p:pic>
        <p:nvPicPr>
          <p:cNvPr id="14" name="Рисунок 13" descr="сканирование0007.jpg"/>
          <p:cNvPicPr>
            <a:picLocks noChangeAspect="1"/>
          </p:cNvPicPr>
          <p:nvPr/>
        </p:nvPicPr>
        <p:blipFill>
          <a:blip r:embed="rId2" cstate="print"/>
          <a:stretch>
            <a:fillRect/>
          </a:stretch>
        </p:blipFill>
        <p:spPr>
          <a:xfrm>
            <a:off x="899592" y="260648"/>
            <a:ext cx="1152128" cy="1800200"/>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1187624" y="2492897"/>
            <a:ext cx="5976664" cy="1169551"/>
          </a:xfrm>
          <a:prstGeom prst="rect">
            <a:avLst/>
          </a:prstGeom>
          <a:noFill/>
        </p:spPr>
        <p:txBody>
          <a:bodyPr wrap="square" rtlCol="0">
            <a:spAutoFit/>
          </a:bodyPr>
          <a:lstStyle/>
          <a:p>
            <a:pPr algn="just"/>
            <a:r>
              <a:rPr lang="ru-RU" sz="1400" dirty="0" smtClean="0">
                <a:latin typeface="Arial" pitchFamily="34" charset="0"/>
                <a:cs typeface="Arial" pitchFamily="34" charset="0"/>
              </a:rPr>
              <a:t>Немало хлопот могут доставить языковеду фамилии, в основе которых лежат названия новых и даже новейших предметов и понятий, совершенно неизвестных в период «сотворения» исходных прозвищ. </a:t>
            </a:r>
          </a:p>
          <a:p>
            <a:pPr algn="just"/>
            <a:endParaRPr lang="ru-RU" sz="1400" dirty="0">
              <a:latin typeface="Arial" pitchFamily="34" charset="0"/>
              <a:cs typeface="Arial" pitchFamily="34" charset="0"/>
            </a:endParaRPr>
          </a:p>
        </p:txBody>
      </p:sp>
      <p:sp>
        <p:nvSpPr>
          <p:cNvPr id="16" name="TextBox 15"/>
          <p:cNvSpPr txBox="1"/>
          <p:nvPr/>
        </p:nvSpPr>
        <p:spPr>
          <a:xfrm>
            <a:off x="1187624" y="3429000"/>
            <a:ext cx="6840760" cy="738664"/>
          </a:xfrm>
          <a:prstGeom prst="rect">
            <a:avLst/>
          </a:prstGeom>
          <a:noFill/>
        </p:spPr>
        <p:txBody>
          <a:bodyPr wrap="square" rtlCol="0">
            <a:spAutoFit/>
          </a:bodyPr>
          <a:lstStyle/>
          <a:p>
            <a:pPr algn="just"/>
            <a:r>
              <a:rPr lang="ru-RU" sz="1400" dirty="0" smtClean="0">
                <a:latin typeface="Arial" pitchFamily="34" charset="0"/>
                <a:cs typeface="Arial" pitchFamily="34" charset="0"/>
              </a:rPr>
              <a:t>…дьяк </a:t>
            </a:r>
            <a:r>
              <a:rPr lang="ru-RU" sz="1400" b="1" i="1" dirty="0" smtClean="0">
                <a:latin typeface="Arial" pitchFamily="34" charset="0"/>
                <a:cs typeface="Arial" pitchFamily="34" charset="0"/>
              </a:rPr>
              <a:t>Велосипедов</a:t>
            </a:r>
            <a:r>
              <a:rPr lang="ru-RU" sz="1400" dirty="0" smtClean="0">
                <a:latin typeface="Arial" pitchFamily="34" charset="0"/>
                <a:cs typeface="Arial" pitchFamily="34" charset="0"/>
              </a:rPr>
              <a:t> применил свои познания в латыни для облагораживания собственной фамилии </a:t>
            </a:r>
            <a:r>
              <a:rPr lang="ru-RU" sz="1400" b="1" i="1" dirty="0" err="1" smtClean="0">
                <a:latin typeface="Arial" pitchFamily="34" charset="0"/>
                <a:cs typeface="Arial" pitchFamily="34" charset="0"/>
              </a:rPr>
              <a:t>Быстроногов</a:t>
            </a:r>
            <a:r>
              <a:rPr lang="ru-RU" sz="1400" dirty="0" smtClean="0">
                <a:latin typeface="Arial" pitchFamily="34" charset="0"/>
                <a:cs typeface="Arial" pitchFamily="34" charset="0"/>
              </a:rPr>
              <a:t>, а велосипед был изобретён несколько веков спустя;</a:t>
            </a:r>
          </a:p>
        </p:txBody>
      </p:sp>
      <p:sp>
        <p:nvSpPr>
          <p:cNvPr id="17" name="TextBox 16"/>
          <p:cNvSpPr txBox="1"/>
          <p:nvPr/>
        </p:nvSpPr>
        <p:spPr>
          <a:xfrm>
            <a:off x="1259632" y="4077072"/>
            <a:ext cx="7200800" cy="2246769"/>
          </a:xfrm>
          <a:prstGeom prst="rect">
            <a:avLst/>
          </a:prstGeom>
          <a:noFill/>
        </p:spPr>
        <p:txBody>
          <a:bodyPr wrap="square" rtlCol="0">
            <a:spAutoFit/>
          </a:bodyPr>
          <a:lstStyle/>
          <a:p>
            <a:pPr algn="just"/>
            <a:r>
              <a:rPr lang="ru-RU" sz="1400" dirty="0" smtClean="0">
                <a:latin typeface="Arial" pitchFamily="34" charset="0"/>
                <a:cs typeface="Arial" pitchFamily="34" charset="0"/>
              </a:rPr>
              <a:t>…фамилия  </a:t>
            </a:r>
            <a:r>
              <a:rPr lang="ru-RU" sz="1400" b="1" i="1" dirty="0" smtClean="0">
                <a:latin typeface="Arial" pitchFamily="34" charset="0"/>
                <a:cs typeface="Arial" pitchFamily="34" charset="0"/>
              </a:rPr>
              <a:t>Самолётов</a:t>
            </a:r>
            <a:r>
              <a:rPr lang="ru-RU" sz="1400" dirty="0" smtClean="0">
                <a:latin typeface="Arial" pitchFamily="34" charset="0"/>
                <a:cs typeface="Arial" pitchFamily="34" charset="0"/>
              </a:rPr>
              <a:t>, несмотря на современное звучание, никак не связана с развитием авиации. По В.И. Далю, самолёт – это устройство, которому приписывается быстрое движение от себя, например, паром на якоре посреди реки, дно которого устроено особым способом. Плотник, который соорудил подобный аппарат, или паромщик, обслуживающий переправу на нём, вполне вероятно, могли заслужить прозвище </a:t>
            </a:r>
            <a:r>
              <a:rPr lang="ru-RU" sz="1400" b="1" i="1" dirty="0" smtClean="0">
                <a:latin typeface="Arial" pitchFamily="34" charset="0"/>
                <a:cs typeface="Arial" pitchFamily="34" charset="0"/>
              </a:rPr>
              <a:t>Самолёт</a:t>
            </a:r>
            <a:r>
              <a:rPr lang="ru-RU" sz="1400" dirty="0" smtClean="0">
                <a:latin typeface="Arial" pitchFamily="34" charset="0"/>
                <a:cs typeface="Arial" pitchFamily="34" charset="0"/>
              </a:rPr>
              <a:t>;</a:t>
            </a:r>
          </a:p>
          <a:p>
            <a:pPr algn="just"/>
            <a:r>
              <a:rPr lang="ru-RU" sz="1400" dirty="0" smtClean="0">
                <a:latin typeface="Arial" pitchFamily="34" charset="0"/>
                <a:cs typeface="Arial" pitchFamily="34" charset="0"/>
              </a:rPr>
              <a:t>…фамилия </a:t>
            </a:r>
            <a:r>
              <a:rPr lang="ru-RU" sz="1400" b="1" i="1" dirty="0" smtClean="0">
                <a:latin typeface="Arial" pitchFamily="34" charset="0"/>
                <a:cs typeface="Arial" pitchFamily="34" charset="0"/>
              </a:rPr>
              <a:t>Плазмин </a:t>
            </a:r>
            <a:r>
              <a:rPr lang="ru-RU" sz="1400" dirty="0" smtClean="0">
                <a:latin typeface="Arial" pitchFamily="34" charset="0"/>
                <a:cs typeface="Arial" pitchFamily="34" charset="0"/>
              </a:rPr>
              <a:t>существовала за три столетия до того, как учёные занялись исследованием плазмы в </a:t>
            </a:r>
            <a:r>
              <a:rPr lang="en-US" sz="1400" dirty="0" smtClean="0">
                <a:latin typeface="Arial" pitchFamily="34" charset="0"/>
                <a:cs typeface="Arial" pitchFamily="34" charset="0"/>
              </a:rPr>
              <a:t>XX</a:t>
            </a:r>
            <a:r>
              <a:rPr lang="ru-RU" sz="1400" dirty="0" smtClean="0">
                <a:latin typeface="Arial" pitchFamily="34" charset="0"/>
                <a:cs typeface="Arial" pitchFamily="34" charset="0"/>
              </a:rPr>
              <a:t> в. В этом нет ничего удивительного, так как слово плазма (по В. Далю) обозначало </a:t>
            </a:r>
            <a:r>
              <a:rPr lang="ru-RU" sz="1400" dirty="0" err="1" smtClean="0">
                <a:latin typeface="Arial" pitchFamily="34" charset="0"/>
                <a:cs typeface="Arial" pitchFamily="34" charset="0"/>
              </a:rPr>
              <a:t>тёмнозелёный</a:t>
            </a:r>
            <a:r>
              <a:rPr lang="ru-RU" sz="1400" dirty="0" smtClean="0">
                <a:latin typeface="Arial" pitchFamily="34" charset="0"/>
                <a:cs typeface="Arial" pitchFamily="34" charset="0"/>
              </a:rPr>
              <a:t> </a:t>
            </a:r>
            <a:r>
              <a:rPr lang="ru-RU" sz="1400" b="1" i="1" dirty="0" smtClean="0">
                <a:latin typeface="Arial" pitchFamily="34" charset="0"/>
                <a:cs typeface="Arial" pitchFamily="34" charset="0"/>
              </a:rPr>
              <a:t>агат, </a:t>
            </a:r>
            <a:r>
              <a:rPr lang="ru-RU" sz="1400" dirty="0" smtClean="0">
                <a:latin typeface="Arial" pitchFamily="34" charset="0"/>
                <a:cs typeface="Arial" pitchFamily="34" charset="0"/>
              </a:rPr>
              <a:t>а фамилии, образованные от названий драгоценных камней и самоцветов, не редки.</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5637</TotalTime>
  <Words>3254</Words>
  <Application>Microsoft Office PowerPoint</Application>
  <PresentationFormat>Экран (4:3)</PresentationFormat>
  <Paragraphs>286</Paragraphs>
  <Slides>19</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Company>Библиотека им.А.С.Пушкина</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Наталья Н.В.</dc:creator>
  <cp:lastModifiedBy>Наталья Н.В.</cp:lastModifiedBy>
  <cp:revision>393</cp:revision>
  <dcterms:created xsi:type="dcterms:W3CDTF">2016-06-09T06:01:27Z</dcterms:created>
  <dcterms:modified xsi:type="dcterms:W3CDTF">2016-11-21T12:25:54Z</dcterms:modified>
</cp:coreProperties>
</file>