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9" r:id="rId10"/>
    <p:sldId id="268" r:id="rId11"/>
    <p:sldId id="279" r:id="rId12"/>
    <p:sldId id="270" r:id="rId13"/>
    <p:sldId id="271" r:id="rId14"/>
    <p:sldId id="272" r:id="rId15"/>
    <p:sldId id="273" r:id="rId16"/>
    <p:sldId id="274" r:id="rId17"/>
    <p:sldId id="277" r:id="rId18"/>
    <p:sldId id="278" r:id="rId19"/>
    <p:sldId id="276" r:id="rId20"/>
    <p:sldId id="275" r:id="rId21"/>
    <p:sldId id="280" r:id="rId22"/>
    <p:sldId id="281" r:id="rId23"/>
    <p:sldId id="282" r:id="rId24"/>
    <p:sldId id="283" r:id="rId25"/>
    <p:sldId id="284" r:id="rId26"/>
    <p:sldId id="28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30" autoAdjust="0"/>
  </p:normalViewPr>
  <p:slideViewPr>
    <p:cSldViewPr>
      <p:cViewPr varScale="1">
        <p:scale>
          <a:sx n="67" d="100"/>
          <a:sy n="67" d="100"/>
        </p:scale>
        <p:origin x="-60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BF681F-DBEF-470D-B3BE-869ED1F4BCF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3A5B2A7-28EF-41F6-B28C-3ADCAB40F6E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dirty="0" err="1" smtClean="0">
              <a:solidFill>
                <a:schemeClr val="tx2"/>
              </a:solidFill>
            </a:rPr>
            <a:t>Якаев</a:t>
          </a:r>
          <a:r>
            <a:rPr lang="ru-RU" sz="2400" dirty="0" smtClean="0">
              <a:solidFill>
                <a:schemeClr val="tx2"/>
              </a:solidFill>
            </a:rPr>
            <a:t>, С.Н. </a:t>
          </a:r>
          <a:r>
            <a:rPr lang="ru-RU" sz="2400" b="1" dirty="0" smtClean="0">
              <a:solidFill>
                <a:schemeClr val="tx2"/>
              </a:solidFill>
            </a:rPr>
            <a:t>Одиссея казачьих регалий</a:t>
          </a:r>
          <a:r>
            <a:rPr lang="ru-RU" sz="2400" dirty="0" smtClean="0">
              <a:solidFill>
                <a:schemeClr val="tx2"/>
              </a:solidFill>
            </a:rPr>
            <a:t>. – Краснодар,2004. – 280 с.</a:t>
          </a:r>
          <a:endParaRPr lang="ru-RU" sz="2400" dirty="0">
            <a:solidFill>
              <a:schemeClr val="tx2"/>
            </a:solidFill>
          </a:endParaRPr>
        </a:p>
      </dgm:t>
    </dgm:pt>
    <dgm:pt modelId="{6D27683A-0C15-4056-9074-B9A6AAE85951}" type="parTrans" cxnId="{66D354EE-FF9E-4FF7-9A11-0F3F0F1F0B9B}">
      <dgm:prSet/>
      <dgm:spPr/>
      <dgm:t>
        <a:bodyPr/>
        <a:lstStyle/>
        <a:p>
          <a:endParaRPr lang="ru-RU"/>
        </a:p>
      </dgm:t>
    </dgm:pt>
    <dgm:pt modelId="{60367314-C667-4241-BEAD-61E3BC5A32F3}" type="sibTrans" cxnId="{66D354EE-FF9E-4FF7-9A11-0F3F0F1F0B9B}">
      <dgm:prSet/>
      <dgm:spPr/>
      <dgm:t>
        <a:bodyPr/>
        <a:lstStyle/>
        <a:p>
          <a:endParaRPr lang="ru-RU"/>
        </a:p>
      </dgm:t>
    </dgm:pt>
    <dgm:pt modelId="{4EB089A0-CD44-48BC-9A0B-7E00E19916E9}">
      <dgm:prSet phldrT="[Текст]" custT="1"/>
      <dgm:spPr/>
      <dgm:t>
        <a:bodyPr/>
        <a:lstStyle/>
        <a:p>
          <a:r>
            <a:rPr lang="ru-RU" sz="2400" dirty="0" err="1" smtClean="0"/>
            <a:t>Науменко</a:t>
          </a:r>
          <a:r>
            <a:rPr lang="ru-RU" sz="2400" dirty="0" smtClean="0"/>
            <a:t>, В.Е., Фролов, Б.Е. </a:t>
          </a:r>
          <a:r>
            <a:rPr lang="ru-RU" sz="2400" b="1" dirty="0" smtClean="0"/>
            <a:t>Регалии кубанского казачества.</a:t>
          </a:r>
          <a:r>
            <a:rPr lang="ru-RU" sz="2400" dirty="0" smtClean="0"/>
            <a:t> – Краснодар, 2001. – 126 с. </a:t>
          </a:r>
          <a:endParaRPr lang="ru-RU" sz="2400" dirty="0"/>
        </a:p>
      </dgm:t>
    </dgm:pt>
    <dgm:pt modelId="{D25C7F24-EA03-4799-B10E-25E2EA208A4B}" type="parTrans" cxnId="{40686DA1-7621-4B5D-BA55-F38F107B28B1}">
      <dgm:prSet/>
      <dgm:spPr/>
      <dgm:t>
        <a:bodyPr/>
        <a:lstStyle/>
        <a:p>
          <a:endParaRPr lang="ru-RU"/>
        </a:p>
      </dgm:t>
    </dgm:pt>
    <dgm:pt modelId="{8C5270A8-1910-4248-8FF7-12A08E182C60}" type="sibTrans" cxnId="{40686DA1-7621-4B5D-BA55-F38F107B28B1}">
      <dgm:prSet/>
      <dgm:spPr/>
      <dgm:t>
        <a:bodyPr/>
        <a:lstStyle/>
        <a:p>
          <a:endParaRPr lang="ru-RU"/>
        </a:p>
      </dgm:t>
    </dgm:pt>
    <dgm:pt modelId="{46EB5870-4E4F-4FE1-977F-F41B59DA2CF8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dirty="0" err="1" smtClean="0">
              <a:solidFill>
                <a:schemeClr val="tx2"/>
              </a:solidFill>
            </a:rPr>
            <a:t>Науменко</a:t>
          </a:r>
          <a:r>
            <a:rPr lang="ru-RU" sz="2400" dirty="0" smtClean="0">
              <a:solidFill>
                <a:schemeClr val="tx2"/>
              </a:solidFill>
            </a:rPr>
            <a:t>, В.Г., </a:t>
          </a:r>
          <a:r>
            <a:rPr lang="ru-RU" sz="2400" dirty="0" err="1" smtClean="0">
              <a:solidFill>
                <a:schemeClr val="tx2"/>
              </a:solidFill>
            </a:rPr>
            <a:t>Назаренко</a:t>
          </a:r>
          <a:r>
            <a:rPr lang="ru-RU" sz="2400" dirty="0" smtClean="0">
              <a:solidFill>
                <a:schemeClr val="tx2"/>
              </a:solidFill>
            </a:rPr>
            <a:t>, Н.В. </a:t>
          </a:r>
          <a:r>
            <a:rPr lang="ru-RU" sz="2400" b="1" dirty="0" smtClean="0">
              <a:solidFill>
                <a:schemeClr val="tx2"/>
              </a:solidFill>
            </a:rPr>
            <a:t>Пути-дороги казачьих регалий. </a:t>
          </a:r>
          <a:r>
            <a:rPr lang="ru-RU" sz="2400" dirty="0" smtClean="0">
              <a:solidFill>
                <a:schemeClr val="tx2"/>
              </a:solidFill>
            </a:rPr>
            <a:t>– Краснодар, 2005. – 164 с.</a:t>
          </a:r>
          <a:endParaRPr lang="ru-RU" sz="2400" dirty="0">
            <a:solidFill>
              <a:schemeClr val="tx2"/>
            </a:solidFill>
          </a:endParaRPr>
        </a:p>
      </dgm:t>
    </dgm:pt>
    <dgm:pt modelId="{9A017BAA-3CD0-46CE-8CEE-E5669E88EBBD}" type="parTrans" cxnId="{BF30E3A6-1A92-4788-ABA1-2F40AB54CF76}">
      <dgm:prSet/>
      <dgm:spPr/>
      <dgm:t>
        <a:bodyPr/>
        <a:lstStyle/>
        <a:p>
          <a:endParaRPr lang="ru-RU"/>
        </a:p>
      </dgm:t>
    </dgm:pt>
    <dgm:pt modelId="{4E7E50D8-B10B-4730-BC89-BEF689696717}" type="sibTrans" cxnId="{BF30E3A6-1A92-4788-ABA1-2F40AB54CF76}">
      <dgm:prSet/>
      <dgm:spPr/>
      <dgm:t>
        <a:bodyPr/>
        <a:lstStyle/>
        <a:p>
          <a:endParaRPr lang="ru-RU"/>
        </a:p>
      </dgm:t>
    </dgm:pt>
    <dgm:pt modelId="{10C5EC79-B964-4B1C-A8A7-BF9005B0B3B8}">
      <dgm:prSet phldrT="[Текст]" custT="1"/>
      <dgm:spPr/>
      <dgm:t>
        <a:bodyPr/>
        <a:lstStyle/>
        <a:p>
          <a:r>
            <a:rPr lang="ru-RU" sz="2400" dirty="0" smtClean="0"/>
            <a:t>Фролов, Б.Е., </a:t>
          </a:r>
          <a:r>
            <a:rPr lang="ru-RU" sz="2400" dirty="0" err="1" smtClean="0"/>
            <a:t>Чернышов</a:t>
          </a:r>
          <a:r>
            <a:rPr lang="ru-RU" sz="2400" dirty="0" smtClean="0"/>
            <a:t>, А.В. </a:t>
          </a:r>
          <a:r>
            <a:rPr lang="ru-RU" sz="2400" b="1" dirty="0" smtClean="0"/>
            <a:t>Знамена и штандарты Кубанского казачьего войска </a:t>
          </a:r>
          <a:r>
            <a:rPr lang="ru-RU" sz="2400" dirty="0" smtClean="0"/>
            <a:t>(каталог) – Краснодар, 2012. – 216 с.</a:t>
          </a:r>
          <a:endParaRPr lang="ru-RU" sz="2400" dirty="0"/>
        </a:p>
      </dgm:t>
    </dgm:pt>
    <dgm:pt modelId="{30B74DE1-8022-40DF-8E01-F45A8A125E07}" type="parTrans" cxnId="{BEA0EF69-4C1E-4DC7-8DD1-146DDFE51DBC}">
      <dgm:prSet/>
      <dgm:spPr/>
      <dgm:t>
        <a:bodyPr/>
        <a:lstStyle/>
        <a:p>
          <a:endParaRPr lang="ru-RU"/>
        </a:p>
      </dgm:t>
    </dgm:pt>
    <dgm:pt modelId="{28596A5E-0B6F-409E-A86F-769EB41B1C03}" type="sibTrans" cxnId="{BEA0EF69-4C1E-4DC7-8DD1-146DDFE51DBC}">
      <dgm:prSet/>
      <dgm:spPr/>
      <dgm:t>
        <a:bodyPr/>
        <a:lstStyle/>
        <a:p>
          <a:endParaRPr lang="ru-RU"/>
        </a:p>
      </dgm:t>
    </dgm:pt>
    <dgm:pt modelId="{0C96B29D-1FD8-4DF6-BE07-61B05C782073}" type="pres">
      <dgm:prSet presAssocID="{74BF681F-DBEF-470D-B3BE-869ED1F4BC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B15F83-2A18-4F4E-ACC9-764392EF585E}" type="pres">
      <dgm:prSet presAssocID="{83A5B2A7-28EF-41F6-B28C-3ADCAB40F6E1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010FDD-B482-4850-A5A7-6AA0D6572E7D}" type="pres">
      <dgm:prSet presAssocID="{83A5B2A7-28EF-41F6-B28C-3ADCAB40F6E1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BD554F-B13E-4259-8979-2BFFAAC656B7}" type="pres">
      <dgm:prSet presAssocID="{46EB5870-4E4F-4FE1-977F-F41B59DA2CF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32902C-0024-48B3-BD5E-37B0422FCC49}" type="pres">
      <dgm:prSet presAssocID="{46EB5870-4E4F-4FE1-977F-F41B59DA2CF8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686DA1-7621-4B5D-BA55-F38F107B28B1}" srcId="{83A5B2A7-28EF-41F6-B28C-3ADCAB40F6E1}" destId="{4EB089A0-CD44-48BC-9A0B-7E00E19916E9}" srcOrd="0" destOrd="0" parTransId="{D25C7F24-EA03-4799-B10E-25E2EA208A4B}" sibTransId="{8C5270A8-1910-4248-8FF7-12A08E182C60}"/>
    <dgm:cxn modelId="{315420F4-26E9-41A3-9B76-F112E1161B4E}" type="presOf" srcId="{74BF681F-DBEF-470D-B3BE-869ED1F4BCF8}" destId="{0C96B29D-1FD8-4DF6-BE07-61B05C782073}" srcOrd="0" destOrd="0" presId="urn:microsoft.com/office/officeart/2005/8/layout/vList2"/>
    <dgm:cxn modelId="{4FB1D046-1B5F-4DBE-B980-E75A030A9683}" type="presOf" srcId="{46EB5870-4E4F-4FE1-977F-F41B59DA2CF8}" destId="{F3BD554F-B13E-4259-8979-2BFFAAC656B7}" srcOrd="0" destOrd="0" presId="urn:microsoft.com/office/officeart/2005/8/layout/vList2"/>
    <dgm:cxn modelId="{BEA0EF69-4C1E-4DC7-8DD1-146DDFE51DBC}" srcId="{46EB5870-4E4F-4FE1-977F-F41B59DA2CF8}" destId="{10C5EC79-B964-4B1C-A8A7-BF9005B0B3B8}" srcOrd="0" destOrd="0" parTransId="{30B74DE1-8022-40DF-8E01-F45A8A125E07}" sibTransId="{28596A5E-0B6F-409E-A86F-769EB41B1C03}"/>
    <dgm:cxn modelId="{E2738F52-5F77-4375-9895-6DEFBF4C6FF9}" type="presOf" srcId="{10C5EC79-B964-4B1C-A8A7-BF9005B0B3B8}" destId="{BA32902C-0024-48B3-BD5E-37B0422FCC49}" srcOrd="0" destOrd="0" presId="urn:microsoft.com/office/officeart/2005/8/layout/vList2"/>
    <dgm:cxn modelId="{6D2D4335-AA17-4073-A345-90CF0B80C5BA}" type="presOf" srcId="{83A5B2A7-28EF-41F6-B28C-3ADCAB40F6E1}" destId="{A2B15F83-2A18-4F4E-ACC9-764392EF585E}" srcOrd="0" destOrd="0" presId="urn:microsoft.com/office/officeart/2005/8/layout/vList2"/>
    <dgm:cxn modelId="{66D354EE-FF9E-4FF7-9A11-0F3F0F1F0B9B}" srcId="{74BF681F-DBEF-470D-B3BE-869ED1F4BCF8}" destId="{83A5B2A7-28EF-41F6-B28C-3ADCAB40F6E1}" srcOrd="0" destOrd="0" parTransId="{6D27683A-0C15-4056-9074-B9A6AAE85951}" sibTransId="{60367314-C667-4241-BEAD-61E3BC5A32F3}"/>
    <dgm:cxn modelId="{E5D81E94-5534-41AC-BB49-10E708CC7B3A}" type="presOf" srcId="{4EB089A0-CD44-48BC-9A0B-7E00E19916E9}" destId="{AC010FDD-B482-4850-A5A7-6AA0D6572E7D}" srcOrd="0" destOrd="0" presId="urn:microsoft.com/office/officeart/2005/8/layout/vList2"/>
    <dgm:cxn modelId="{BF30E3A6-1A92-4788-ABA1-2F40AB54CF76}" srcId="{74BF681F-DBEF-470D-B3BE-869ED1F4BCF8}" destId="{46EB5870-4E4F-4FE1-977F-F41B59DA2CF8}" srcOrd="1" destOrd="0" parTransId="{9A017BAA-3CD0-46CE-8CEE-E5669E88EBBD}" sibTransId="{4E7E50D8-B10B-4730-BC89-BEF689696717}"/>
    <dgm:cxn modelId="{9AEE61AC-D20F-42BC-807B-A53D091DE3C2}" type="presParOf" srcId="{0C96B29D-1FD8-4DF6-BE07-61B05C782073}" destId="{A2B15F83-2A18-4F4E-ACC9-764392EF585E}" srcOrd="0" destOrd="0" presId="urn:microsoft.com/office/officeart/2005/8/layout/vList2"/>
    <dgm:cxn modelId="{5AE08E14-2C24-4493-BADB-F971D86E001A}" type="presParOf" srcId="{0C96B29D-1FD8-4DF6-BE07-61B05C782073}" destId="{AC010FDD-B482-4850-A5A7-6AA0D6572E7D}" srcOrd="1" destOrd="0" presId="urn:microsoft.com/office/officeart/2005/8/layout/vList2"/>
    <dgm:cxn modelId="{885D8D8A-8ECB-4143-8776-10316DF76CBE}" type="presParOf" srcId="{0C96B29D-1FD8-4DF6-BE07-61B05C782073}" destId="{F3BD554F-B13E-4259-8979-2BFFAAC656B7}" srcOrd="2" destOrd="0" presId="urn:microsoft.com/office/officeart/2005/8/layout/vList2"/>
    <dgm:cxn modelId="{265607B1-2660-453F-836D-B9F1E167A11B}" type="presParOf" srcId="{0C96B29D-1FD8-4DF6-BE07-61B05C782073}" destId="{BA32902C-0024-48B3-BD5E-37B0422FCC4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2B15F83-2A18-4F4E-ACC9-764392EF585E}">
      <dsp:nvSpPr>
        <dsp:cNvPr id="0" name=""/>
        <dsp:cNvSpPr/>
      </dsp:nvSpPr>
      <dsp:spPr>
        <a:xfrm>
          <a:off x="0" y="11520"/>
          <a:ext cx="8229600" cy="1198080"/>
        </a:xfrm>
        <a:prstGeom prst="roundRect">
          <a:avLst/>
        </a:prstGeom>
        <a:blipFill>
          <a:blip xmlns:r="http://schemas.openxmlformats.org/officeDocument/2006/relationships" r:embed="rId1">
            <a:duotone>
              <a:schemeClr val="accent1">
                <a:shade val="63000"/>
                <a:tint val="82000"/>
              </a:schemeClr>
              <a:schemeClr val="accent1">
                <a:tint val="10000"/>
                <a:satMod val="400000"/>
              </a:schemeClr>
            </a:duotone>
          </a:blip>
          <a:tile tx="0" ty="0" sx="40000" sy="40000" flip="none" algn="tl"/>
        </a:blipFill>
        <a:ln w="12700" cap="flat" cmpd="sng" algn="ctr">
          <a:solidFill>
            <a:schemeClr val="accent1"/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>
              <a:solidFill>
                <a:schemeClr val="tx2"/>
              </a:solidFill>
            </a:rPr>
            <a:t>Якаев</a:t>
          </a:r>
          <a:r>
            <a:rPr lang="ru-RU" sz="2400" kern="1200" dirty="0" smtClean="0">
              <a:solidFill>
                <a:schemeClr val="tx2"/>
              </a:solidFill>
            </a:rPr>
            <a:t>, С.Н. </a:t>
          </a:r>
          <a:r>
            <a:rPr lang="ru-RU" sz="2400" b="1" kern="1200" dirty="0" smtClean="0">
              <a:solidFill>
                <a:schemeClr val="tx2"/>
              </a:solidFill>
            </a:rPr>
            <a:t>Одиссея казачьих регалий</a:t>
          </a:r>
          <a:r>
            <a:rPr lang="ru-RU" sz="2400" kern="1200" dirty="0" smtClean="0">
              <a:solidFill>
                <a:schemeClr val="tx2"/>
              </a:solidFill>
            </a:rPr>
            <a:t>. – Краснодар,2004. – 280 с.</a:t>
          </a:r>
          <a:endParaRPr lang="ru-RU" sz="2400" kern="1200" dirty="0">
            <a:solidFill>
              <a:schemeClr val="tx2"/>
            </a:solidFill>
          </a:endParaRPr>
        </a:p>
      </dsp:txBody>
      <dsp:txXfrm>
        <a:off x="0" y="11520"/>
        <a:ext cx="8229600" cy="1198080"/>
      </dsp:txXfrm>
    </dsp:sp>
    <dsp:sp modelId="{AC010FDD-B482-4850-A5A7-6AA0D6572E7D}">
      <dsp:nvSpPr>
        <dsp:cNvPr id="0" name=""/>
        <dsp:cNvSpPr/>
      </dsp:nvSpPr>
      <dsp:spPr>
        <a:xfrm>
          <a:off x="0" y="1209600"/>
          <a:ext cx="8229600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err="1" smtClean="0"/>
            <a:t>Науменко</a:t>
          </a:r>
          <a:r>
            <a:rPr lang="ru-RU" sz="2400" kern="1200" dirty="0" smtClean="0"/>
            <a:t>, В.Е., Фролов, Б.Е. </a:t>
          </a:r>
          <a:r>
            <a:rPr lang="ru-RU" sz="2400" b="1" kern="1200" dirty="0" smtClean="0"/>
            <a:t>Регалии кубанского казачества.</a:t>
          </a:r>
          <a:r>
            <a:rPr lang="ru-RU" sz="2400" kern="1200" dirty="0" smtClean="0"/>
            <a:t> – Краснодар, 2001. – 126 с. </a:t>
          </a:r>
          <a:endParaRPr lang="ru-RU" sz="2400" kern="1200" dirty="0"/>
        </a:p>
      </dsp:txBody>
      <dsp:txXfrm>
        <a:off x="0" y="1209600"/>
        <a:ext cx="8229600" cy="1059840"/>
      </dsp:txXfrm>
    </dsp:sp>
    <dsp:sp modelId="{F3BD554F-B13E-4259-8979-2BFFAAC656B7}">
      <dsp:nvSpPr>
        <dsp:cNvPr id="0" name=""/>
        <dsp:cNvSpPr/>
      </dsp:nvSpPr>
      <dsp:spPr>
        <a:xfrm>
          <a:off x="0" y="2269440"/>
          <a:ext cx="8229600" cy="1198080"/>
        </a:xfrm>
        <a:prstGeom prst="roundRect">
          <a:avLst/>
        </a:prstGeom>
        <a:blipFill>
          <a:blip xmlns:r="http://schemas.openxmlformats.org/officeDocument/2006/relationships" r:embed="rId1">
            <a:duotone>
              <a:schemeClr val="accent1">
                <a:shade val="63000"/>
                <a:tint val="82000"/>
              </a:schemeClr>
              <a:schemeClr val="accent1">
                <a:tint val="10000"/>
                <a:satMod val="400000"/>
              </a:schemeClr>
            </a:duotone>
          </a:blip>
          <a:tile tx="0" ty="0" sx="40000" sy="40000" flip="none" algn="tl"/>
        </a:blipFill>
        <a:ln w="12700" cap="flat" cmpd="sng" algn="ctr">
          <a:solidFill>
            <a:schemeClr val="accent1"/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>
              <a:solidFill>
                <a:schemeClr val="tx2"/>
              </a:solidFill>
            </a:rPr>
            <a:t>Науменко</a:t>
          </a:r>
          <a:r>
            <a:rPr lang="ru-RU" sz="2400" kern="1200" dirty="0" smtClean="0">
              <a:solidFill>
                <a:schemeClr val="tx2"/>
              </a:solidFill>
            </a:rPr>
            <a:t>, В.Г., </a:t>
          </a:r>
          <a:r>
            <a:rPr lang="ru-RU" sz="2400" kern="1200" dirty="0" err="1" smtClean="0">
              <a:solidFill>
                <a:schemeClr val="tx2"/>
              </a:solidFill>
            </a:rPr>
            <a:t>Назаренко</a:t>
          </a:r>
          <a:r>
            <a:rPr lang="ru-RU" sz="2400" kern="1200" dirty="0" smtClean="0">
              <a:solidFill>
                <a:schemeClr val="tx2"/>
              </a:solidFill>
            </a:rPr>
            <a:t>, Н.В. </a:t>
          </a:r>
          <a:r>
            <a:rPr lang="ru-RU" sz="2400" b="1" kern="1200" dirty="0" smtClean="0">
              <a:solidFill>
                <a:schemeClr val="tx2"/>
              </a:solidFill>
            </a:rPr>
            <a:t>Пути-дороги казачьих регалий. </a:t>
          </a:r>
          <a:r>
            <a:rPr lang="ru-RU" sz="2400" kern="1200" dirty="0" smtClean="0">
              <a:solidFill>
                <a:schemeClr val="tx2"/>
              </a:solidFill>
            </a:rPr>
            <a:t>– Краснодар, 2005. – 164 с.</a:t>
          </a:r>
          <a:endParaRPr lang="ru-RU" sz="2400" kern="1200" dirty="0">
            <a:solidFill>
              <a:schemeClr val="tx2"/>
            </a:solidFill>
          </a:endParaRPr>
        </a:p>
      </dsp:txBody>
      <dsp:txXfrm>
        <a:off x="0" y="2269440"/>
        <a:ext cx="8229600" cy="1198080"/>
      </dsp:txXfrm>
    </dsp:sp>
    <dsp:sp modelId="{BA32902C-0024-48B3-BD5E-37B0422FCC49}">
      <dsp:nvSpPr>
        <dsp:cNvPr id="0" name=""/>
        <dsp:cNvSpPr/>
      </dsp:nvSpPr>
      <dsp:spPr>
        <a:xfrm>
          <a:off x="0" y="3467520"/>
          <a:ext cx="8229600" cy="1092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/>
            <a:t>Фролов, Б.Е., </a:t>
          </a:r>
          <a:r>
            <a:rPr lang="ru-RU" sz="2400" kern="1200" dirty="0" err="1" smtClean="0"/>
            <a:t>Чернышов</a:t>
          </a:r>
          <a:r>
            <a:rPr lang="ru-RU" sz="2400" kern="1200" dirty="0" smtClean="0"/>
            <a:t>, А.В. </a:t>
          </a:r>
          <a:r>
            <a:rPr lang="ru-RU" sz="2400" b="1" kern="1200" dirty="0" smtClean="0"/>
            <a:t>Знамена и штандарты Кубанского казачьего войска </a:t>
          </a:r>
          <a:r>
            <a:rPr lang="ru-RU" sz="2400" kern="1200" dirty="0" smtClean="0"/>
            <a:t>(каталог) – Краснодар, 2012. – 216 с.</a:t>
          </a:r>
          <a:endParaRPr lang="ru-RU" sz="2400" kern="1200" dirty="0"/>
        </a:p>
      </dsp:txBody>
      <dsp:txXfrm>
        <a:off x="0" y="3467520"/>
        <a:ext cx="8229600" cy="10929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10D89-427E-4D9A-A838-1A6CC2BBE104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D5A057-B784-4D38-8784-0E6AF4939A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10D89-427E-4D9A-A838-1A6CC2BBE104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5A057-B784-4D38-8784-0E6AF4939A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10D89-427E-4D9A-A838-1A6CC2BBE104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5A057-B784-4D38-8784-0E6AF4939A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9010D89-427E-4D9A-A838-1A6CC2BBE104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ED5A057-B784-4D38-8784-0E6AF4939A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10D89-427E-4D9A-A838-1A6CC2BBE104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5A057-B784-4D38-8784-0E6AF4939A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10D89-427E-4D9A-A838-1A6CC2BBE104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5A057-B784-4D38-8784-0E6AF4939A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5A057-B784-4D38-8784-0E6AF4939A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10D89-427E-4D9A-A838-1A6CC2BBE104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10D89-427E-4D9A-A838-1A6CC2BBE104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5A057-B784-4D38-8784-0E6AF4939A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10D89-427E-4D9A-A838-1A6CC2BBE104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5A057-B784-4D38-8784-0E6AF4939A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9010D89-427E-4D9A-A838-1A6CC2BBE104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ED5A057-B784-4D38-8784-0E6AF4939A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10D89-427E-4D9A-A838-1A6CC2BBE104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ED5A057-B784-4D38-8784-0E6AF4939A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9010D89-427E-4D9A-A838-1A6CC2BBE104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ED5A057-B784-4D38-8784-0E6AF4939A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useum-felicina.ru/index.php?option=com_content&amp;view=article&amp;id=99:photogallery-regalii-relikvii&amp;catid=57:photogallery-exposition&amp;Itemid=156" TargetMode="External"/><Relationship Id="rId3" Type="http://schemas.openxmlformats.org/officeDocument/2006/relationships/hyperlink" Target="http://slavakubani.ru/read.php?id=3245" TargetMode="External"/><Relationship Id="rId7" Type="http://schemas.openxmlformats.org/officeDocument/2006/relationships/hyperlink" Target="http://slavakubani.ru/read.php?id=3244" TargetMode="External"/><Relationship Id="rId2" Type="http://schemas.openxmlformats.org/officeDocument/2006/relationships/hyperlink" Target="http://slavakubani.ru/read.php?id=480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lavakubani.ru/read.php?id=4802" TargetMode="External"/><Relationship Id="rId5" Type="http://schemas.openxmlformats.org/officeDocument/2006/relationships/hyperlink" Target="http://slavakubani.ru/read.php?id=4282" TargetMode="External"/><Relationship Id="rId4" Type="http://schemas.openxmlformats.org/officeDocument/2006/relationships/hyperlink" Target="http://slavakubani.ru/read.php?id=5389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-3_1_~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476672"/>
            <a:ext cx="7344816" cy="590465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19"/>
          </a:xfrm>
        </p:spPr>
        <p:txBody>
          <a:bodyPr>
            <a:normAutofit fontScale="90000"/>
          </a:bodyPr>
          <a:lstStyle/>
          <a:p>
            <a:pPr algn="ctr"/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301208"/>
            <a:ext cx="8229600" cy="108012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Куренные знамена Черноморского казачьего войска.</a:t>
            </a:r>
            <a:br>
              <a:rPr lang="ru-RU" sz="2400" dirty="0" smtClean="0">
                <a:solidFill>
                  <a:schemeClr val="tx2"/>
                </a:solidFill>
                <a:latin typeface="+mn-lt"/>
              </a:rPr>
            </a:b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После реставрации. Конец </a:t>
            </a:r>
            <a:r>
              <a:rPr lang="en-US" sz="2400" dirty="0" smtClean="0">
                <a:solidFill>
                  <a:schemeClr val="tx2"/>
                </a:solidFill>
                <a:latin typeface="+mn-lt"/>
              </a:rPr>
              <a:t>XVIII - </a:t>
            </a: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начало </a:t>
            </a:r>
            <a:r>
              <a:rPr lang="en-US" sz="2400" dirty="0" smtClean="0">
                <a:solidFill>
                  <a:schemeClr val="tx2"/>
                </a:solidFill>
                <a:latin typeface="+mn-lt"/>
              </a:rPr>
              <a:t>XIX </a:t>
            </a: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века.</a:t>
            </a:r>
            <a:endParaRPr lang="ru-RU" sz="2400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8" name="Содержимое 7" descr="сканирование0012гггг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908720"/>
            <a:ext cx="6120680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5013176"/>
            <a:ext cx="4040188" cy="1512167"/>
          </a:xfrm>
        </p:spPr>
        <p:txBody>
          <a:bodyPr/>
          <a:lstStyle/>
          <a:p>
            <a:r>
              <a:rPr lang="ru-RU" dirty="0" smtClean="0"/>
              <a:t>Герб города Тамани, утвержденный императором Николаем </a:t>
            </a:r>
            <a:r>
              <a:rPr lang="en-US" dirty="0" smtClean="0"/>
              <a:t>I </a:t>
            </a:r>
            <a:endParaRPr lang="ru-RU" dirty="0" smtClean="0"/>
          </a:p>
          <a:p>
            <a:r>
              <a:rPr lang="ru-RU" dirty="0" smtClean="0"/>
              <a:t>30 сентября 1848 года.</a:t>
            </a:r>
            <a:endParaRPr lang="ru-RU" dirty="0"/>
          </a:p>
        </p:txBody>
      </p:sp>
      <p:pic>
        <p:nvPicPr>
          <p:cNvPr id="7" name="Содержимое 6" descr="сканирование0026ггг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7544" y="836712"/>
            <a:ext cx="4038600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Содержимое 7" descr="сканирование0026щщщщщ.jpg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4088" y="3319272"/>
            <a:ext cx="2564892" cy="3538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44008" y="476672"/>
            <a:ext cx="4042792" cy="23042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4648200" y="548680"/>
            <a:ext cx="4244280" cy="2304256"/>
          </a:xfrm>
        </p:spPr>
        <p:txBody>
          <a:bodyPr/>
          <a:lstStyle/>
          <a:p>
            <a:r>
              <a:rPr lang="ru-RU" sz="2400" dirty="0" smtClean="0"/>
              <a:t>Герб города Екатеринодара,</a:t>
            </a:r>
          </a:p>
          <a:p>
            <a:r>
              <a:rPr lang="ru-RU" sz="2400" dirty="0" smtClean="0"/>
              <a:t>утвержденный императором Николаем </a:t>
            </a:r>
            <a:r>
              <a:rPr lang="en-US" sz="2400" dirty="0" smtClean="0"/>
              <a:t>I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3 сентября 1849 года. Рукописная копия.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191072" cy="2539752"/>
          </a:xfrm>
        </p:spPr>
        <p:txBody>
          <a:bodyPr>
            <a:noAutofit/>
          </a:bodyPr>
          <a:lstStyle/>
          <a:p>
            <a:r>
              <a:rPr lang="ru-RU" sz="2400" b="0" dirty="0" smtClean="0"/>
              <a:t>Позолоченное блюдо с вензелем императора Александра </a:t>
            </a:r>
            <a:r>
              <a:rPr lang="en-US" sz="2400" b="0" dirty="0" smtClean="0"/>
              <a:t>I</a:t>
            </a:r>
            <a:r>
              <a:rPr lang="ru-RU" sz="2400" b="0" dirty="0" smtClean="0"/>
              <a:t/>
            </a:r>
            <a:br>
              <a:rPr lang="ru-RU" sz="2400" b="0" dirty="0" smtClean="0"/>
            </a:br>
            <a:r>
              <a:rPr lang="ru-RU" sz="2400" b="0" dirty="0" smtClean="0"/>
              <a:t>и надписью:</a:t>
            </a:r>
            <a:endParaRPr lang="ru-RU" sz="2400" b="0" dirty="0"/>
          </a:p>
        </p:txBody>
      </p:sp>
      <p:pic>
        <p:nvPicPr>
          <p:cNvPr id="5" name="Рисунок 4" descr="сканирование0025ннн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3303" b="3303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3284984"/>
            <a:ext cx="2191072" cy="2734816"/>
          </a:xfrm>
        </p:spPr>
        <p:txBody>
          <a:bodyPr>
            <a:normAutofit/>
          </a:bodyPr>
          <a:lstStyle/>
          <a:p>
            <a:pPr algn="ctr"/>
            <a:r>
              <a:rPr lang="ru-RU" sz="2000" i="1" dirty="0" smtClean="0"/>
              <a:t>«От войска Черноморского»</a:t>
            </a:r>
          </a:p>
          <a:p>
            <a:pPr algn="ctr"/>
            <a:r>
              <a:rPr lang="ru-RU" sz="2000" dirty="0" smtClean="0"/>
              <a:t>          </a:t>
            </a:r>
            <a:r>
              <a:rPr lang="ru-RU" sz="2000" i="1" dirty="0" smtClean="0"/>
              <a:t>1817 год</a:t>
            </a:r>
            <a:endParaRPr lang="ru-RU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8144" y="457200"/>
            <a:ext cx="2818656" cy="1891680"/>
          </a:xfrm>
        </p:spPr>
        <p:txBody>
          <a:bodyPr>
            <a:noAutofit/>
          </a:bodyPr>
          <a:lstStyle/>
          <a:p>
            <a:r>
              <a:rPr lang="ru-RU" sz="2400" b="0" dirty="0" smtClean="0"/>
              <a:t>Офицерский мундир Черноморского казачьего войска образца 1842 года.</a:t>
            </a:r>
            <a:endParaRPr lang="ru-RU" sz="2400" b="0" dirty="0"/>
          </a:p>
        </p:txBody>
      </p:sp>
      <p:pic>
        <p:nvPicPr>
          <p:cNvPr id="5" name="Рисунок 4" descr="сканирование0013ннн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404664"/>
            <a:ext cx="4272528" cy="5976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40152" y="2564904"/>
            <a:ext cx="2592288" cy="3454896"/>
          </a:xfrm>
        </p:spPr>
        <p:txBody>
          <a:bodyPr>
            <a:normAutofit lnSpcReduction="10000"/>
          </a:bodyPr>
          <a:lstStyle/>
          <a:p>
            <a:r>
              <a:rPr lang="ru-RU" sz="1800" dirty="0" smtClean="0"/>
              <a:t>Из синего сукна. Сильно притален, укорочен, отрезной по линии талии,  со значительным расклешением книзу.</a:t>
            </a:r>
          </a:p>
          <a:p>
            <a:r>
              <a:rPr lang="ru-RU" sz="1800" dirty="0" smtClean="0"/>
              <a:t>Отличительная особенность – имитация нижнего кафтана (архалука)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4941168"/>
            <a:ext cx="4978896" cy="158417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Черкеска императора Александра</a:t>
            </a:r>
            <a:r>
              <a:rPr lang="en-US" sz="2400" dirty="0" smtClean="0">
                <a:solidFill>
                  <a:schemeClr val="tx2"/>
                </a:solidFill>
              </a:rPr>
              <a:t> II</a:t>
            </a:r>
            <a:r>
              <a:rPr lang="ru-RU" sz="2400" dirty="0" smtClean="0">
                <a:solidFill>
                  <a:schemeClr val="tx2"/>
                </a:solidFill>
              </a:rPr>
              <a:t>.</a:t>
            </a:r>
            <a:br>
              <a:rPr lang="ru-RU" sz="2400" dirty="0" smtClean="0">
                <a:solidFill>
                  <a:schemeClr val="tx2"/>
                </a:solidFill>
              </a:rPr>
            </a:br>
            <a:r>
              <a:rPr lang="ru-RU" sz="2400" dirty="0" smtClean="0">
                <a:solidFill>
                  <a:schemeClr val="tx2"/>
                </a:solidFill>
              </a:rPr>
              <a:t>Передана Кубанскому казачьему войску в 1881 году.</a:t>
            </a: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5" name="Содержимое 4" descr="сканирование0014ннннн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124744"/>
            <a:ext cx="2847686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5" descr="сканирование0014оооо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8024" y="476672"/>
            <a:ext cx="2770632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5157192"/>
            <a:ext cx="4834880" cy="129614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Мундир трубача Собственного Его Императорского Величества конвоя.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tx2"/>
                </a:solidFill>
              </a:rPr>
              <a:t>Период царствования Александра </a:t>
            </a:r>
            <a:r>
              <a:rPr lang="en-US" sz="2400" dirty="0" smtClean="0">
                <a:solidFill>
                  <a:schemeClr val="tx2"/>
                </a:solidFill>
              </a:rPr>
              <a:t>II</a:t>
            </a: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5" name="Содержимое 4" descr="сканирование0015ннн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772816"/>
            <a:ext cx="2736304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5" descr="сканирование0015вввввв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8024" y="404664"/>
            <a:ext cx="3295032" cy="4611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9614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Войсковое знамя, пожалованное в 1896 году в память 200-летнего юбилея Кубанского казачьего войска. Шелк, серебряное шитьё, роспись маслом и золотом.</a:t>
            </a: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5" name="Содержимое 4" descr="сканирование0031ннннн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70399"/>
            <a:ext cx="4059238" cy="3879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5" descr="сканирование0032нннн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914275"/>
            <a:ext cx="4059238" cy="3791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Грамота императора Александра </a:t>
            </a:r>
            <a:r>
              <a:rPr lang="en-US" sz="2400" dirty="0" smtClean="0">
                <a:solidFill>
                  <a:schemeClr val="tx2"/>
                </a:solidFill>
              </a:rPr>
              <a:t>II</a:t>
            </a:r>
            <a:r>
              <a:rPr lang="ru-RU" sz="2400" dirty="0" smtClean="0">
                <a:solidFill>
                  <a:schemeClr val="tx2"/>
                </a:solidFill>
              </a:rPr>
              <a:t> о пожаловании Кубанскому казачьему войску Георгиевского знамени с надписью: </a:t>
            </a:r>
            <a:br>
              <a:rPr lang="ru-RU" sz="2400" dirty="0" smtClean="0">
                <a:solidFill>
                  <a:schemeClr val="tx2"/>
                </a:solidFill>
              </a:rPr>
            </a:br>
            <a:r>
              <a:rPr lang="ru-RU" sz="2400" dirty="0" smtClean="0">
                <a:solidFill>
                  <a:schemeClr val="tx2"/>
                </a:solidFill>
              </a:rPr>
              <a:t>«За Кавказскую войну»</a:t>
            </a: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5" name="Содержимое 4" descr="грамотанннн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239760"/>
            <a:ext cx="4059238" cy="314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5" descr="сканирование002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48064" y="1700808"/>
            <a:ext cx="2840115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56992"/>
            <a:ext cx="4546848" cy="302433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Георгиевская  серебряная труба, пожалованная 1-му Кубанскому казачьему полку за взятие </a:t>
            </a:r>
            <a:r>
              <a:rPr lang="ru-RU" sz="3200" dirty="0" err="1" smtClean="0">
                <a:solidFill>
                  <a:schemeClr val="tx2"/>
                </a:solidFill>
              </a:rPr>
              <a:t>Карса</a:t>
            </a:r>
            <a:r>
              <a:rPr lang="ru-RU" sz="3200" dirty="0" smtClean="0">
                <a:solidFill>
                  <a:schemeClr val="tx2"/>
                </a:solidFill>
              </a:rPr>
              <a:t>.</a:t>
            </a: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5" name="Содержимое 4" descr="сканирование0017нннн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620688"/>
            <a:ext cx="4608512" cy="2521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5" descr="сканирование0017ееее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32040" y="3573016"/>
            <a:ext cx="3672408" cy="2455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260648"/>
            <a:ext cx="5050904" cy="612068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/>
                </a:solidFill>
              </a:rPr>
              <a:t>Булавы атаманов Кубанского казачьего войска </a:t>
            </a:r>
            <a:br>
              <a:rPr lang="ru-RU" sz="2800" dirty="0" smtClean="0">
                <a:solidFill>
                  <a:schemeClr val="tx2"/>
                </a:solidFill>
              </a:rPr>
            </a:br>
            <a:r>
              <a:rPr lang="ru-RU" sz="2800" dirty="0" smtClean="0">
                <a:solidFill>
                  <a:schemeClr val="tx2"/>
                </a:solidFill>
              </a:rPr>
              <a:t>В. П. Громова и Н. А. </a:t>
            </a:r>
            <a:r>
              <a:rPr lang="ru-RU" sz="2800" dirty="0" err="1" smtClean="0">
                <a:solidFill>
                  <a:schemeClr val="tx2"/>
                </a:solidFill>
              </a:rPr>
              <a:t>Долуды</a:t>
            </a: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5" name="Содержимое 4" descr="сканирование0035аааа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967883">
            <a:off x="1185489" y="1257648"/>
            <a:ext cx="6992681" cy="2193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5" descr="сканирование0035щщщщ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39552" y="3284984"/>
            <a:ext cx="2736304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691680" y="2852936"/>
            <a:ext cx="6120680" cy="24482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Воля предков исполнена!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259632" y="1628800"/>
            <a:ext cx="6912768" cy="475252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Регалии и реликвии Кубанского казачьего войска вернулись на Родину! </a:t>
            </a:r>
          </a:p>
          <a:p>
            <a:pPr algn="just"/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Сегодня познакомиться с ними, проникнуться их духом,  осознать себя наследниками славной истории  может каждый из нас. 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канирование0033ннннн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672" y="1052736"/>
            <a:ext cx="6264696" cy="5328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«Вирши» Антона Головатого высечены на постаменте памятника, сооружённого в 1911 году на месте высадки черноморцев в Тамани.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188640"/>
            <a:ext cx="2263080" cy="2808312"/>
          </a:xfrm>
        </p:spPr>
        <p:txBody>
          <a:bodyPr>
            <a:noAutofit/>
          </a:bodyPr>
          <a:lstStyle/>
          <a:p>
            <a:r>
              <a:rPr lang="ru-RU" sz="2400" b="0" dirty="0" smtClean="0">
                <a:latin typeface="+mj-lt"/>
              </a:rPr>
              <a:t/>
            </a:r>
            <a:br>
              <a:rPr lang="ru-RU" sz="2400" b="0" dirty="0" smtClean="0">
                <a:latin typeface="+mj-lt"/>
              </a:rPr>
            </a:br>
            <a:r>
              <a:rPr lang="ru-RU" sz="2400" b="0" dirty="0" smtClean="0">
                <a:latin typeface="+mj-lt"/>
              </a:rPr>
              <a:t/>
            </a:r>
            <a:br>
              <a:rPr lang="ru-RU" sz="2400" b="0" dirty="0" smtClean="0">
                <a:latin typeface="+mj-lt"/>
              </a:rPr>
            </a:br>
            <a:r>
              <a:rPr lang="ru-RU" sz="2400" b="0" dirty="0" smtClean="0">
                <a:latin typeface="+mj-lt"/>
              </a:rPr>
              <a:t/>
            </a:r>
            <a:br>
              <a:rPr lang="ru-RU" sz="2400" b="0" dirty="0" smtClean="0">
                <a:latin typeface="+mj-lt"/>
              </a:rPr>
            </a:br>
            <a:r>
              <a:rPr lang="ru-RU" sz="2400" b="0" dirty="0" smtClean="0">
                <a:latin typeface="+mj-lt"/>
              </a:rPr>
              <a:t/>
            </a:r>
            <a:br>
              <a:rPr lang="ru-RU" sz="2400" b="0" dirty="0" smtClean="0">
                <a:latin typeface="+mj-lt"/>
              </a:rPr>
            </a:br>
            <a:r>
              <a:rPr lang="ru-RU" sz="2000" b="0" dirty="0" smtClean="0">
                <a:latin typeface="+mj-lt"/>
              </a:rPr>
              <a:t>Войсковой собор  </a:t>
            </a:r>
            <a:br>
              <a:rPr lang="ru-RU" sz="2000" b="0" dirty="0" smtClean="0">
                <a:latin typeface="+mj-lt"/>
              </a:rPr>
            </a:br>
            <a:r>
              <a:rPr lang="ru-RU" sz="2000" b="0" dirty="0" smtClean="0"/>
              <a:t>во имя </a:t>
            </a:r>
            <a:br>
              <a:rPr lang="ru-RU" sz="2000" b="0" dirty="0" smtClean="0"/>
            </a:br>
            <a:r>
              <a:rPr lang="ru-RU" sz="2000" b="0" dirty="0" smtClean="0"/>
              <a:t>Святого Благоверного Великого князя Александра Невского.</a:t>
            </a:r>
            <a:r>
              <a:rPr lang="ru-RU" sz="2400" b="0" dirty="0" smtClean="0"/>
              <a:t/>
            </a:r>
            <a:br>
              <a:rPr lang="ru-RU" sz="2400" b="0" dirty="0" smtClean="0"/>
            </a:br>
            <a:endParaRPr lang="ru-RU" sz="2400" b="0" dirty="0">
              <a:latin typeface="+mj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588224" y="2924944"/>
            <a:ext cx="2201416" cy="3600400"/>
          </a:xfrm>
        </p:spPr>
        <p:txBody>
          <a:bodyPr>
            <a:noAutofit/>
          </a:bodyPr>
          <a:lstStyle/>
          <a:p>
            <a:r>
              <a:rPr lang="ru-RU" sz="2000" dirty="0" smtClean="0"/>
              <a:t>Воссоздан по решению администрации Краснодарского края  и торжественно освящен 28 мая 2006 года.</a:t>
            </a:r>
            <a:endParaRPr lang="ru-RU" sz="2000" dirty="0"/>
          </a:p>
        </p:txBody>
      </p:sp>
      <p:pic>
        <p:nvPicPr>
          <p:cNvPr id="8" name="Рисунок 7" descr="сканирование0039исправл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5318" b="15318"/>
          <a:stretch>
            <a:fillRect/>
          </a:stretch>
        </p:blipFill>
        <p:spPr>
          <a:xfrm>
            <a:off x="457200" y="332656"/>
            <a:ext cx="6019800" cy="612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457200"/>
            <a:ext cx="3744416" cy="1066800"/>
          </a:xfrm>
        </p:spPr>
        <p:txBody>
          <a:bodyPr>
            <a:noAutofit/>
          </a:bodyPr>
          <a:lstStyle/>
          <a:p>
            <a:r>
              <a:rPr lang="ru-RU" sz="2400" b="0" dirty="0" smtClean="0">
                <a:latin typeface="+mj-lt"/>
              </a:rPr>
              <a:t>Памятник   императрице Екатерине </a:t>
            </a:r>
            <a:r>
              <a:rPr lang="en-US" sz="2400" b="0" dirty="0" smtClean="0">
                <a:latin typeface="+mj-lt"/>
              </a:rPr>
              <a:t>II</a:t>
            </a:r>
            <a:r>
              <a:rPr lang="ru-RU" sz="2400" b="0" dirty="0" smtClean="0">
                <a:latin typeface="+mj-lt"/>
              </a:rPr>
              <a:t>.</a:t>
            </a:r>
            <a:endParaRPr lang="ru-RU" sz="2400" b="0" dirty="0">
              <a:latin typeface="+mj-lt"/>
            </a:endParaRPr>
          </a:p>
        </p:txBody>
      </p:sp>
      <p:pic>
        <p:nvPicPr>
          <p:cNvPr id="5" name="Рисунок 4" descr="сканирование0038нннн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404664"/>
            <a:ext cx="3744416" cy="6264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20072" y="1600200"/>
            <a:ext cx="3466728" cy="4709120"/>
          </a:xfrm>
        </p:spPr>
        <p:txBody>
          <a:bodyPr>
            <a:normAutofit lnSpcReduction="10000"/>
          </a:bodyPr>
          <a:lstStyle/>
          <a:p>
            <a:r>
              <a:rPr lang="ru-RU" sz="1800" dirty="0" smtClean="0"/>
              <a:t>Восстановлен на своем историческом месте – бывшей Атаманской (Крепостной ) площади.</a:t>
            </a:r>
          </a:p>
          <a:p>
            <a:r>
              <a:rPr lang="ru-RU" sz="1800" dirty="0" smtClean="0"/>
              <a:t>Автор  памятника, открытого  6 мая 1907 года, - скульптор       М. О. Микешин.</a:t>
            </a:r>
          </a:p>
          <a:p>
            <a:r>
              <a:rPr lang="ru-RU" sz="1800" dirty="0" smtClean="0"/>
              <a:t>Автор проекта восстановленного памятника – скульптор А. А. Аполлонов.</a:t>
            </a:r>
          </a:p>
          <a:p>
            <a:r>
              <a:rPr lang="ru-RU" sz="1800" dirty="0" smtClean="0"/>
              <a:t>Памятник торжественно открыт     8 сентября 2006 года.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191072" cy="2971800"/>
          </a:xfrm>
        </p:spPr>
        <p:txBody>
          <a:bodyPr>
            <a:noAutofit/>
          </a:bodyPr>
          <a:lstStyle/>
          <a:p>
            <a:r>
              <a:rPr lang="ru-RU" sz="2000" b="0" dirty="0" smtClean="0">
                <a:latin typeface="+mj-lt"/>
              </a:rPr>
              <a:t>Памятник кубанским казакам – основателям города Екатеринодара (Краснодара) и первых кубанских станиц.</a:t>
            </a:r>
            <a:endParaRPr lang="ru-RU" sz="2000" b="0" dirty="0">
              <a:latin typeface="+mj-lt"/>
            </a:endParaRPr>
          </a:p>
        </p:txBody>
      </p:sp>
      <p:pic>
        <p:nvPicPr>
          <p:cNvPr id="5" name="Рисунок 4" descr="сканирование0037нннн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7105" r="7105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3573016"/>
            <a:ext cx="2057400" cy="2446784"/>
          </a:xfrm>
        </p:spPr>
        <p:txBody>
          <a:bodyPr>
            <a:noAutofit/>
          </a:bodyPr>
          <a:lstStyle/>
          <a:p>
            <a:r>
              <a:rPr lang="ru-RU" sz="1800" dirty="0" smtClean="0"/>
              <a:t>Открыт 7 апреля 2005 года.</a:t>
            </a:r>
          </a:p>
          <a:p>
            <a:r>
              <a:rPr lang="ru-RU" sz="1800" dirty="0" smtClean="0"/>
              <a:t>Автор – скульптор         А.А. Аполлонов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канирование0040нннн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755576" y="332656"/>
            <a:ext cx="7632848" cy="612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Что ещё читать о казачьих символах доблести и славы: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hlinkClick r:id="rId2"/>
              </a:rPr>
              <a:t>Корсакова, Н.А. Высочайшие грамоты Кубанскому казачьему войску в коллекции регалий Краснодарского государственного историко-археологического музея-заповедника.</a:t>
            </a:r>
            <a:r>
              <a:rPr lang="ru-RU" sz="1800" dirty="0" smtClean="0"/>
              <a:t> </a:t>
            </a:r>
          </a:p>
          <a:p>
            <a:r>
              <a:rPr lang="ru-RU" sz="1800" dirty="0" smtClean="0">
                <a:hlinkClick r:id="rId3"/>
              </a:rPr>
              <a:t>Корсакова, Н.А. Знамёна из коллекции кубанских казачьих регалий. К вопросу о формировании и атрибуции.</a:t>
            </a:r>
            <a:endParaRPr lang="ru-RU" sz="1800" dirty="0" smtClean="0"/>
          </a:p>
          <a:p>
            <a:r>
              <a:rPr lang="ru-RU" sz="1800" dirty="0" smtClean="0">
                <a:hlinkClick r:id="rId4"/>
              </a:rPr>
              <a:t>Корсакова, Н.А. Произведения русских ювелирных мастерских XIX – начала ХХ веков в коллекции регалий Кубанского казачьего войска</a:t>
            </a:r>
            <a:endParaRPr lang="ru-RU" sz="1800" dirty="0" smtClean="0"/>
          </a:p>
          <a:p>
            <a:r>
              <a:rPr lang="ru-RU" sz="1800" dirty="0" smtClean="0">
                <a:hlinkClick r:id="rId5"/>
              </a:rPr>
              <a:t>Корсакова, Н.А.Фаберже в коллекции Регалий Кубанского казачьего войска</a:t>
            </a:r>
            <a:endParaRPr lang="ru-RU" sz="1800" dirty="0" smtClean="0"/>
          </a:p>
          <a:p>
            <a:r>
              <a:rPr lang="ru-RU" sz="1800" dirty="0" smtClean="0">
                <a:hlinkClick r:id="rId6"/>
              </a:rPr>
              <a:t>Громов, В.П. Малоизвестные страницы в судьбе кубанских регалий</a:t>
            </a:r>
            <a:endParaRPr lang="ru-RU" sz="1800" dirty="0" smtClean="0"/>
          </a:p>
          <a:p>
            <a:r>
              <a:rPr lang="ru-RU" sz="1800" dirty="0" smtClean="0">
                <a:hlinkClick r:id="rId7"/>
              </a:rPr>
              <a:t>Фролов, Б.Е., Корсакова, Н.А. Серебряное блюдо императрицы Екатерины II – августейший подарок Черноморскому казачьему войску</a:t>
            </a:r>
            <a:endParaRPr lang="ru-RU" sz="1800" dirty="0" smtClean="0"/>
          </a:p>
          <a:p>
            <a:r>
              <a:rPr lang="ru-RU" sz="1800" dirty="0" err="1" smtClean="0">
                <a:hlinkClick r:id="rId8"/>
              </a:rPr>
              <a:t>Фотогалерея</a:t>
            </a:r>
            <a:r>
              <a:rPr lang="ru-RU" sz="1800" dirty="0" smtClean="0">
                <a:hlinkClick r:id="rId8"/>
              </a:rPr>
              <a:t> «Регалии и реликвии Кубанского казачьего войска» на сайте музея-заповедника им. Е.Д. Фелицына</a:t>
            </a:r>
            <a:endParaRPr lang="ru-RU" sz="1800" dirty="0" smtClean="0"/>
          </a:p>
          <a:p>
            <a:endParaRPr lang="ru-RU" sz="18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Рекомендательная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effectLst/>
              </a:rPr>
              <a:t>веблиография</a:t>
            </a:r>
            <a:endParaRPr lang="ru-RU" dirty="0"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764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Грамота императрицы Екатерины </a:t>
            </a:r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II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 пожаловании Черноморскому казачьему войску земель, войскового знамени, булав и войсковой печати.</a:t>
            </a:r>
            <a:endParaRPr lang="ru-RU" sz="2800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8" name="Содержимое 7" descr="Грамоты Екатерины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16016" y="3212976"/>
            <a:ext cx="4059238" cy="3344530"/>
          </a:xfrm>
        </p:spPr>
      </p:pic>
      <p:pic>
        <p:nvPicPr>
          <p:cNvPr id="10" name="Содержимое 9" descr="сканирование0001грамота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772816"/>
            <a:ext cx="4059238" cy="38884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0192" y="457200"/>
            <a:ext cx="2592288" cy="1387624"/>
          </a:xfrm>
        </p:spPr>
        <p:txBody>
          <a:bodyPr>
            <a:noAutofit/>
          </a:bodyPr>
          <a:lstStyle/>
          <a:p>
            <a:pPr algn="ctr"/>
            <a:r>
              <a:rPr lang="ru-RU" sz="2400" b="0" dirty="0" smtClean="0">
                <a:latin typeface="+mj-lt"/>
                <a:cs typeface="Times New Roman" pitchFamily="18" charset="0"/>
              </a:rPr>
              <a:t>Булавы и перначи </a:t>
            </a:r>
            <a:r>
              <a:rPr lang="en-US" sz="2400" b="0" dirty="0" smtClean="0">
                <a:latin typeface="+mj-lt"/>
                <a:cs typeface="Times New Roman" pitchFamily="18" charset="0"/>
              </a:rPr>
              <a:t>XVIII</a:t>
            </a:r>
            <a:r>
              <a:rPr lang="ru-RU" sz="2400" b="0" dirty="0" smtClean="0">
                <a:latin typeface="+mj-lt"/>
                <a:cs typeface="Times New Roman" pitchFamily="18" charset="0"/>
              </a:rPr>
              <a:t> </a:t>
            </a:r>
            <a:r>
              <a:rPr lang="en-US" sz="2400" b="0" dirty="0" smtClean="0">
                <a:latin typeface="+mj-lt"/>
                <a:cs typeface="Times New Roman" pitchFamily="18" charset="0"/>
              </a:rPr>
              <a:t>-</a:t>
            </a:r>
            <a:r>
              <a:rPr lang="ru-RU" sz="2400" b="0" dirty="0" smtClean="0">
                <a:latin typeface="+mj-lt"/>
                <a:cs typeface="Times New Roman" pitchFamily="18" charset="0"/>
              </a:rPr>
              <a:t> </a:t>
            </a:r>
            <a:r>
              <a:rPr lang="ru-RU" sz="2400" b="0" dirty="0" err="1" smtClean="0">
                <a:latin typeface="+mj-lt"/>
                <a:cs typeface="Times New Roman" pitchFamily="18" charset="0"/>
              </a:rPr>
              <a:t>нач</a:t>
            </a:r>
            <a:r>
              <a:rPr lang="ru-RU" sz="2400" b="0" dirty="0" smtClean="0">
                <a:latin typeface="+mj-lt"/>
                <a:cs typeface="Times New Roman" pitchFamily="18" charset="0"/>
              </a:rPr>
              <a:t>. </a:t>
            </a:r>
            <a:r>
              <a:rPr lang="en-US" sz="2400" b="0" dirty="0" smtClean="0">
                <a:latin typeface="+mj-lt"/>
                <a:cs typeface="Times New Roman" pitchFamily="18" charset="0"/>
              </a:rPr>
              <a:t>XIX</a:t>
            </a:r>
            <a:r>
              <a:rPr lang="ru-RU" sz="2400" b="0" dirty="0" smtClean="0">
                <a:latin typeface="+mj-lt"/>
                <a:cs typeface="Times New Roman" pitchFamily="18" charset="0"/>
              </a:rPr>
              <a:t> века.</a:t>
            </a:r>
            <a:endParaRPr lang="ru-RU" sz="2400" b="0" dirty="0">
              <a:latin typeface="+mj-lt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28184" y="2132856"/>
            <a:ext cx="2592288" cy="410445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800" dirty="0" smtClean="0">
                <a:cs typeface="Times New Roman" pitchFamily="18" charset="0"/>
              </a:rPr>
              <a:t>Булава –  грозное оружие ближнего боя. Со временем булава становится знаком власти и достоинства. </a:t>
            </a:r>
          </a:p>
          <a:p>
            <a:pPr>
              <a:lnSpc>
                <a:spcPct val="100000"/>
              </a:lnSpc>
            </a:pPr>
            <a:r>
              <a:rPr lang="ru-RU" sz="1800" dirty="0" smtClean="0">
                <a:cs typeface="Times New Roman" pitchFamily="18" charset="0"/>
              </a:rPr>
              <a:t>Пернач – разновидность булавы.                           В Черноморском войске в конце </a:t>
            </a:r>
            <a:r>
              <a:rPr lang="en-US" sz="1800" dirty="0" smtClean="0">
                <a:cs typeface="Times New Roman" pitchFamily="18" charset="0"/>
              </a:rPr>
              <a:t>XVIII</a:t>
            </a:r>
            <a:r>
              <a:rPr lang="ru-RU" sz="1800" dirty="0" smtClean="0">
                <a:cs typeface="Times New Roman" pitchFamily="18" charset="0"/>
              </a:rPr>
              <a:t> века пернач вручался окружным старшинам, войсковым полковникам, есаулам, хорунжим.</a:t>
            </a:r>
            <a:endParaRPr lang="ru-RU" sz="1800" dirty="0">
              <a:cs typeface="Times New Roman" pitchFamily="18" charset="0"/>
            </a:endParaRPr>
          </a:p>
        </p:txBody>
      </p:sp>
      <p:pic>
        <p:nvPicPr>
          <p:cNvPr id="7" name="Рисунок 6" descr="сканирование0003ооо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142" r="1142"/>
          <a:stretch>
            <a:fillRect/>
          </a:stretch>
        </p:blipFill>
        <p:spPr>
          <a:xfrm>
            <a:off x="539553" y="1196751"/>
            <a:ext cx="5472608" cy="4752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2160" y="188640"/>
            <a:ext cx="2880320" cy="2376264"/>
          </a:xfrm>
        </p:spPr>
        <p:txBody>
          <a:bodyPr>
            <a:noAutofit/>
          </a:bodyPr>
          <a:lstStyle/>
          <a:p>
            <a:pPr algn="ctr"/>
            <a:r>
              <a:rPr lang="ru-RU" sz="2400" b="0" dirty="0" smtClean="0">
                <a:latin typeface="+mj-lt"/>
                <a:cs typeface="Times New Roman" pitchFamily="18" charset="0"/>
              </a:rPr>
              <a:t>Историческая реликвия – серебряное блюдо,  пожалованное императрицей Екатериной </a:t>
            </a:r>
            <a:r>
              <a:rPr lang="en-US" sz="2400" b="0" dirty="0" smtClean="0">
                <a:latin typeface="+mj-lt"/>
                <a:cs typeface="Times New Roman" pitchFamily="18" charset="0"/>
              </a:rPr>
              <a:t>II </a:t>
            </a:r>
            <a:r>
              <a:rPr lang="ru-RU" sz="2400" b="0" dirty="0" smtClean="0">
                <a:latin typeface="+mj-lt"/>
                <a:cs typeface="Times New Roman" pitchFamily="18" charset="0"/>
              </a:rPr>
              <a:t> </a:t>
            </a:r>
            <a:endParaRPr lang="ru-RU" sz="2400" b="0" dirty="0">
              <a:latin typeface="+mj-lt"/>
              <a:cs typeface="Times New Roman" pitchFamily="18" charset="0"/>
            </a:endParaRPr>
          </a:p>
        </p:txBody>
      </p:sp>
      <p:pic>
        <p:nvPicPr>
          <p:cNvPr id="5" name="Рисунок 4" descr="сканирование0007 норм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764704"/>
            <a:ext cx="5256584" cy="5040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44208" y="2780928"/>
            <a:ext cx="2448272" cy="352839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Вместе с войсковыми регалиями в особо торжественные и праздничные дни участвовало в парадах и церемониалах, проходивших в г. </a:t>
            </a:r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Екатеринодаре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в ХIХ – </a:t>
            </a:r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нач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. ХХ вв.</a:t>
            </a:r>
            <a:endParaRPr lang="ru-RU" sz="2000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457200"/>
            <a:ext cx="3754760" cy="1066800"/>
          </a:xfrm>
        </p:spPr>
        <p:txBody>
          <a:bodyPr>
            <a:normAutofit/>
          </a:bodyPr>
          <a:lstStyle/>
          <a:p>
            <a:pPr algn="ctr"/>
            <a:r>
              <a:rPr lang="ru-RU" sz="2800" b="0" dirty="0" smtClean="0">
                <a:latin typeface="+mj-lt"/>
                <a:cs typeface="Times New Roman" pitchFamily="18" charset="0"/>
              </a:rPr>
              <a:t>Евангелие напрестольное</a:t>
            </a:r>
            <a:endParaRPr lang="ru-RU" sz="2800" b="0" dirty="0">
              <a:latin typeface="+mj-lt"/>
              <a:cs typeface="Times New Roman" pitchFamily="18" charset="0"/>
            </a:endParaRPr>
          </a:p>
        </p:txBody>
      </p:sp>
      <p:pic>
        <p:nvPicPr>
          <p:cNvPr id="5" name="Рисунок 4" descr="сканирование0005нннн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6406" t="5585" r="8126" b="5055"/>
          <a:stretch>
            <a:fillRect/>
          </a:stretch>
        </p:blipFill>
        <p:spPr>
          <a:xfrm>
            <a:off x="827584" y="980728"/>
            <a:ext cx="3456384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0" y="1628800"/>
            <a:ext cx="4114800" cy="4824536"/>
          </a:xfrm>
        </p:spPr>
        <p:txBody>
          <a:bodyPr>
            <a:noAutofit/>
          </a:bodyPr>
          <a:lstStyle/>
          <a:p>
            <a:r>
              <a:rPr lang="ru-RU" sz="2000" i="1" dirty="0" smtClean="0"/>
              <a:t>«Сие святое Евангелие дал вкладом  в </a:t>
            </a:r>
            <a:r>
              <a:rPr lang="ru-RU" sz="2000" i="1" dirty="0" err="1" smtClean="0"/>
              <a:t>Сечевую</a:t>
            </a:r>
            <a:r>
              <a:rPr lang="ru-RU" sz="2000" i="1" dirty="0" smtClean="0"/>
              <a:t> Запорожскую Покрова Святой Богородицы церковь… войсковой судья Петр Иванович </a:t>
            </a:r>
            <a:r>
              <a:rPr lang="ru-RU" sz="2000" i="1" dirty="0" err="1" smtClean="0"/>
              <a:t>Калнишевский</a:t>
            </a:r>
            <a:r>
              <a:rPr lang="ru-RU" sz="2000" i="1" dirty="0" smtClean="0"/>
              <a:t>, 1763 год…».</a:t>
            </a:r>
          </a:p>
          <a:p>
            <a:r>
              <a:rPr lang="ru-RU" sz="2000" dirty="0" smtClean="0"/>
              <a:t> Реликвия хранилась в </a:t>
            </a:r>
            <a:r>
              <a:rPr lang="ru-RU" sz="2000" dirty="0" err="1" smtClean="0"/>
              <a:t>Межигорском</a:t>
            </a:r>
            <a:r>
              <a:rPr lang="ru-RU" sz="2000" dirty="0" smtClean="0"/>
              <a:t> монастыре, затем в Петербурге, откуда её в конце </a:t>
            </a:r>
            <a:r>
              <a:rPr lang="en-US" sz="2000" dirty="0" smtClean="0"/>
              <a:t>XVIII</a:t>
            </a:r>
            <a:r>
              <a:rPr lang="ru-RU" sz="2000" dirty="0" smtClean="0"/>
              <a:t> века привез на Кубань атаман Т. Т. </a:t>
            </a:r>
            <a:r>
              <a:rPr lang="ru-RU" sz="2000" dirty="0" err="1" smtClean="0"/>
              <a:t>Котляревский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44008" y="404664"/>
            <a:ext cx="4042792" cy="1800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Эти печати подтверждали подлинность казачьих документов, уберегали их от подлога, скрепляли судьбоносные  договоры и указы.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Содержимое 5" descr="сканирование000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4059238" cy="4124051"/>
          </a:xfrm>
        </p:spPr>
      </p:pic>
      <p:pic>
        <p:nvPicPr>
          <p:cNvPr id="11" name="Содержимое 10" descr="сканирование000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4008" y="2420888"/>
            <a:ext cx="4045857" cy="40324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883568"/>
          </a:xfrm>
        </p:spPr>
        <p:txBody>
          <a:bodyPr>
            <a:normAutofit/>
          </a:bodyPr>
          <a:lstStyle/>
          <a:p>
            <a:pPr algn="ctr"/>
            <a:r>
              <a:rPr lang="ru-RU" sz="2400" b="0" dirty="0" smtClean="0"/>
              <a:t>Пушка бронзовая</a:t>
            </a:r>
            <a:endParaRPr lang="ru-RU" sz="2400" b="0" dirty="0"/>
          </a:p>
        </p:txBody>
      </p:sp>
      <p:pic>
        <p:nvPicPr>
          <p:cNvPr id="5" name="Рисунок 4" descr="сканирование0008пппп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1024" b="11024"/>
          <a:stretch>
            <a:fillRect/>
          </a:stretch>
        </p:blipFill>
        <p:spPr>
          <a:xfrm>
            <a:off x="755576" y="1052736"/>
            <a:ext cx="5255476" cy="4856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412776"/>
            <a:ext cx="2057400" cy="4607024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Вес пушки 260 кг, длина 143 см, диаметр канала ствола 80 см.</a:t>
            </a:r>
            <a:r>
              <a:rPr lang="ru-RU" sz="1800" dirty="0"/>
              <a:t> </a:t>
            </a:r>
            <a:r>
              <a:rPr lang="ru-RU" sz="1800" dirty="0" smtClean="0"/>
              <a:t> Эта и  ещё три почти идентичные пушки были доставлены на Кубань при переселении Черноморского казачьего войска в 1792-1793 годах.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4114800" cy="208823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effectLst/>
                <a:latin typeface="+mn-lt"/>
              </a:rPr>
              <a:t>Грамота императора Павла </a:t>
            </a:r>
            <a:r>
              <a:rPr lang="en-US" sz="2000" dirty="0" smtClean="0">
                <a:solidFill>
                  <a:schemeClr val="tx2"/>
                </a:solidFill>
                <a:effectLst/>
                <a:latin typeface="+mn-lt"/>
              </a:rPr>
              <a:t>I</a:t>
            </a:r>
            <a:r>
              <a:rPr lang="ru-RU" sz="2000" dirty="0" smtClean="0">
                <a:solidFill>
                  <a:schemeClr val="tx2"/>
                </a:solidFill>
                <a:effectLst/>
                <a:latin typeface="+mn-lt"/>
              </a:rPr>
              <a:t> </a:t>
            </a:r>
            <a:br>
              <a:rPr lang="ru-RU" sz="2000" dirty="0" smtClean="0">
                <a:solidFill>
                  <a:schemeClr val="tx2"/>
                </a:solidFill>
                <a:effectLst/>
                <a:latin typeface="+mn-lt"/>
              </a:rPr>
            </a:br>
            <a:r>
              <a:rPr lang="ru-RU" sz="2000" dirty="0" smtClean="0">
                <a:solidFill>
                  <a:schemeClr val="tx2"/>
                </a:solidFill>
                <a:effectLst/>
                <a:latin typeface="+mn-lt"/>
              </a:rPr>
              <a:t>о подтверждении жалованной грамоты императрицы Екатерины </a:t>
            </a:r>
            <a:r>
              <a:rPr lang="en-US" sz="2000" dirty="0" smtClean="0">
                <a:solidFill>
                  <a:schemeClr val="tx2"/>
                </a:solidFill>
                <a:effectLst/>
                <a:latin typeface="+mn-lt"/>
              </a:rPr>
              <a:t>II</a:t>
            </a:r>
            <a:r>
              <a:rPr lang="ru-RU" sz="2000" dirty="0" smtClean="0">
                <a:solidFill>
                  <a:schemeClr val="tx2"/>
                </a:solidFill>
                <a:effectLst/>
                <a:latin typeface="+mn-lt"/>
              </a:rPr>
              <a:t> . Дана Черноморскому казачьему войску 16 февраля 1801 года. </a:t>
            </a:r>
            <a:br>
              <a:rPr lang="ru-RU" sz="2000" dirty="0" smtClean="0">
                <a:solidFill>
                  <a:schemeClr val="tx2"/>
                </a:solidFill>
                <a:effectLst/>
                <a:latin typeface="+mn-lt"/>
              </a:rPr>
            </a:br>
            <a:r>
              <a:rPr lang="ru-RU" sz="2000" dirty="0" smtClean="0">
                <a:solidFill>
                  <a:schemeClr val="tx2"/>
                </a:solidFill>
                <a:effectLst/>
                <a:latin typeface="+mn-lt"/>
              </a:rPr>
              <a:t>                                           С.-Петербург</a:t>
            </a:r>
            <a:endParaRPr lang="ru-RU" sz="2000" dirty="0">
              <a:solidFill>
                <a:schemeClr val="tx2"/>
              </a:solidFill>
              <a:effectLst/>
              <a:latin typeface="+mn-lt"/>
            </a:endParaRPr>
          </a:p>
        </p:txBody>
      </p:sp>
      <p:pic>
        <p:nvPicPr>
          <p:cNvPr id="6" name="Содержимое 5" descr="сканирование0009нннн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60032" y="764704"/>
            <a:ext cx="3672408" cy="547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Содержимое 4" descr="сканирование0009чсчсчс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2924944"/>
            <a:ext cx="2952328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1426</TotalTime>
  <Words>734</Words>
  <Application>Microsoft Office PowerPoint</Application>
  <PresentationFormat>Экран (4:3)</PresentationFormat>
  <Paragraphs>58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Бумажная</vt:lpstr>
      <vt:lpstr>Слайд 1</vt:lpstr>
      <vt:lpstr>Воля предков исполнена!</vt:lpstr>
      <vt:lpstr>Грамота императрицы Екатерины II о пожаловании Черноморскому казачьему войску земель, войскового знамени, булав и войсковой печати.</vt:lpstr>
      <vt:lpstr>Булавы и перначи XVIII - нач. XIX века.</vt:lpstr>
      <vt:lpstr>Историческая реликвия – серебряное блюдо,  пожалованное императрицей Екатериной II  </vt:lpstr>
      <vt:lpstr>Евангелие напрестольное</vt:lpstr>
      <vt:lpstr>Эти печати подтверждали подлинность казачьих документов, уберегали их от подлога, скрепляли судьбоносные  договоры и указы.</vt:lpstr>
      <vt:lpstr>Пушка бронзовая</vt:lpstr>
      <vt:lpstr>Грамота императора Павла I  о подтверждении жалованной грамоты императрицы Екатерины II . Дана Черноморскому казачьему войску 16 февраля 1801 года.                                             С.-Петербург</vt:lpstr>
      <vt:lpstr>Куренные знамена Черноморского казачьего войска. После реставрации. Конец XVIII - начало XIX века.</vt:lpstr>
      <vt:lpstr>Слайд 11</vt:lpstr>
      <vt:lpstr>Позолоченное блюдо с вензелем императора Александра I и надписью:</vt:lpstr>
      <vt:lpstr>Офицерский мундир Черноморского казачьего войска образца 1842 года.</vt:lpstr>
      <vt:lpstr>Черкеска императора Александра II. Передана Кубанскому казачьему войску в 1881 году.</vt:lpstr>
      <vt:lpstr>Мундир трубача Собственного Его Императорского Величества конвоя. Период царствования Александра II</vt:lpstr>
      <vt:lpstr>Войсковое знамя, пожалованное в 1896 году в память 200-летнего юбилея Кубанского казачьего войска. Шелк, серебряное шитьё, роспись маслом и золотом.</vt:lpstr>
      <vt:lpstr>Грамота императора Александра II о пожаловании Кубанскому казачьему войску Георгиевского знамени с надписью:  «За Кавказскую войну»</vt:lpstr>
      <vt:lpstr>Георгиевская  серебряная труба, пожалованная 1-му Кубанскому казачьему полку за взятие Карса.</vt:lpstr>
      <vt:lpstr>Булавы атаманов Кубанского казачьего войска  В. П. Громова и Н. А. Долуды</vt:lpstr>
      <vt:lpstr>«Вирши» Антона Головатого высечены на постаменте памятника, сооружённого в 1911 году на месте высадки черноморцев в Тамани.</vt:lpstr>
      <vt:lpstr>    Войсковой собор   во имя  Святого Благоверного Великого князя Александра Невского. </vt:lpstr>
      <vt:lpstr>Памятник   императрице Екатерине II.</vt:lpstr>
      <vt:lpstr>Памятник кубанским казакам – основателям города Екатеринодара (Краснодара) и первых кубанских станиц.</vt:lpstr>
      <vt:lpstr>Слайд 24</vt:lpstr>
      <vt:lpstr>Что ещё читать о казачьих символах доблести и славы:</vt:lpstr>
      <vt:lpstr>Рекомендательная веблиография</vt:lpstr>
    </vt:vector>
  </TitlesOfParts>
  <Company>Библиотека им.А.С.Пушкина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Книга издана по решению администрации Краснодарского края</dc:title>
  <dc:creator>vnn</dc:creator>
  <cp:lastModifiedBy>vnn</cp:lastModifiedBy>
  <cp:revision>138</cp:revision>
  <dcterms:created xsi:type="dcterms:W3CDTF">2013-04-28T05:24:48Z</dcterms:created>
  <dcterms:modified xsi:type="dcterms:W3CDTF">2013-05-23T05:29:21Z</dcterms:modified>
</cp:coreProperties>
</file>