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6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C3463F-ADE8-4CD4-B143-0CBA1C5EC6F2}" type="doc">
      <dgm:prSet loTypeId="urn:microsoft.com/office/officeart/2005/8/layout/radial5" loCatId="relationship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0C9D86B6-4F60-4970-A64A-F30E861369BC}">
      <dgm:prSet phldrT="[Текст]"/>
      <dgm:spPr/>
      <dgm:t>
        <a:bodyPr/>
        <a:lstStyle/>
        <a:p>
          <a:r>
            <a:rPr lang="ru-RU" baseline="0" dirty="0" smtClean="0">
              <a:solidFill>
                <a:schemeClr val="bg1">
                  <a:lumMod val="95000"/>
                  <a:lumOff val="5000"/>
                </a:schemeClr>
              </a:solidFill>
            </a:rPr>
            <a:t>ПЦПИ</a:t>
          </a:r>
          <a:endParaRPr lang="ru-RU" baseline="0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2F4943E8-6048-4DD0-B706-1B557CCC1D78}" type="parTrans" cxnId="{2556E342-C440-4585-9082-64C172DBA1AB}">
      <dgm:prSet/>
      <dgm:spPr/>
      <dgm:t>
        <a:bodyPr/>
        <a:lstStyle/>
        <a:p>
          <a:endParaRPr lang="ru-RU"/>
        </a:p>
      </dgm:t>
    </dgm:pt>
    <dgm:pt modelId="{0DD1F640-C4FF-4528-9D86-A2060E8DA14F}" type="sibTrans" cxnId="{2556E342-C440-4585-9082-64C172DBA1AB}">
      <dgm:prSet/>
      <dgm:spPr/>
      <dgm:t>
        <a:bodyPr/>
        <a:lstStyle/>
        <a:p>
          <a:endParaRPr lang="ru-RU"/>
        </a:p>
      </dgm:t>
    </dgm:pt>
    <dgm:pt modelId="{4F4A0186-E4E5-4838-98D1-6A8C919888DB}">
      <dgm:prSet phldrT="[Текст]"/>
      <dgm:spPr/>
      <dgm:t>
        <a:bodyPr/>
        <a:lstStyle/>
        <a:p>
          <a:r>
            <a:rPr lang="ru-RU" baseline="0" dirty="0" smtClean="0">
              <a:solidFill>
                <a:srgbClr val="FF0000"/>
              </a:solidFill>
            </a:rPr>
            <a:t>Администрации муниципальных образова</a:t>
          </a:r>
          <a:r>
            <a:rPr lang="ru-RU" dirty="0" smtClean="0">
              <a:solidFill>
                <a:srgbClr val="FF0000"/>
              </a:solidFill>
            </a:rPr>
            <a:t>ний</a:t>
          </a:r>
          <a:endParaRPr lang="ru-RU" dirty="0">
            <a:solidFill>
              <a:srgbClr val="FF0000"/>
            </a:solidFill>
          </a:endParaRPr>
        </a:p>
      </dgm:t>
    </dgm:pt>
    <dgm:pt modelId="{09AD1BBD-D242-4090-BF9D-8A7FEE261390}" type="parTrans" cxnId="{691AC543-1052-4A1C-B4EB-7D85AC56FEB7}">
      <dgm:prSet/>
      <dgm:spPr/>
      <dgm:t>
        <a:bodyPr/>
        <a:lstStyle/>
        <a:p>
          <a:endParaRPr lang="ru-RU"/>
        </a:p>
      </dgm:t>
    </dgm:pt>
    <dgm:pt modelId="{D40A8F48-64F8-4D95-B1E0-52AB1FAEB932}" type="sibTrans" cxnId="{691AC543-1052-4A1C-B4EB-7D85AC56FEB7}">
      <dgm:prSet/>
      <dgm:spPr/>
      <dgm:t>
        <a:bodyPr/>
        <a:lstStyle/>
        <a:p>
          <a:endParaRPr lang="ru-RU"/>
        </a:p>
      </dgm:t>
    </dgm:pt>
    <dgm:pt modelId="{4E6C42BD-607E-46DC-93B5-1C4932C8F535}">
      <dgm:prSet phldrT="[Текст]"/>
      <dgm:spPr/>
      <dgm:t>
        <a:bodyPr/>
        <a:lstStyle/>
        <a:p>
          <a:r>
            <a:rPr lang="ru-RU" baseline="0" dirty="0" smtClean="0">
              <a:solidFill>
                <a:srgbClr val="FF0000"/>
              </a:solidFill>
            </a:rPr>
            <a:t>Органы социальной защиты.</a:t>
          </a:r>
        </a:p>
        <a:p>
          <a:r>
            <a:rPr lang="ru-RU" baseline="0" dirty="0" smtClean="0">
              <a:solidFill>
                <a:srgbClr val="FF0000"/>
              </a:solidFill>
            </a:rPr>
            <a:t>Пенсионный фонд России </a:t>
          </a:r>
          <a:endParaRPr lang="ru-RU" baseline="0" dirty="0">
            <a:solidFill>
              <a:srgbClr val="FF0000"/>
            </a:solidFill>
          </a:endParaRPr>
        </a:p>
      </dgm:t>
    </dgm:pt>
    <dgm:pt modelId="{E49D7090-0383-435A-9E9B-95410AA74FDB}" type="parTrans" cxnId="{32653135-B68F-4A16-8319-5F961A6018F9}">
      <dgm:prSet/>
      <dgm:spPr/>
      <dgm:t>
        <a:bodyPr/>
        <a:lstStyle/>
        <a:p>
          <a:endParaRPr lang="ru-RU"/>
        </a:p>
      </dgm:t>
    </dgm:pt>
    <dgm:pt modelId="{6409B8A9-BAEF-4583-A663-5ED93497407B}" type="sibTrans" cxnId="{32653135-B68F-4A16-8319-5F961A6018F9}">
      <dgm:prSet/>
      <dgm:spPr/>
      <dgm:t>
        <a:bodyPr/>
        <a:lstStyle/>
        <a:p>
          <a:endParaRPr lang="ru-RU"/>
        </a:p>
      </dgm:t>
    </dgm:pt>
    <dgm:pt modelId="{93A2D99D-82BC-47AD-9D0B-DC9A534ACC17}">
      <dgm:prSet phldrT="[Текст]"/>
      <dgm:spPr/>
      <dgm:t>
        <a:bodyPr/>
        <a:lstStyle/>
        <a:p>
          <a:r>
            <a:rPr lang="ru-RU" baseline="0" dirty="0" smtClean="0">
              <a:solidFill>
                <a:srgbClr val="FF0000"/>
              </a:solidFill>
            </a:rPr>
            <a:t>Территориальные избирательные комиссии</a:t>
          </a:r>
          <a:endParaRPr lang="ru-RU" baseline="0" dirty="0">
            <a:solidFill>
              <a:srgbClr val="FF0000"/>
            </a:solidFill>
          </a:endParaRPr>
        </a:p>
      </dgm:t>
    </dgm:pt>
    <dgm:pt modelId="{CDE724DA-79E9-4932-A844-C9F946C6A05C}" type="parTrans" cxnId="{3ED92DE0-ECD3-41B4-93BC-C056F1787E2B}">
      <dgm:prSet/>
      <dgm:spPr/>
      <dgm:t>
        <a:bodyPr/>
        <a:lstStyle/>
        <a:p>
          <a:endParaRPr lang="ru-RU"/>
        </a:p>
      </dgm:t>
    </dgm:pt>
    <dgm:pt modelId="{817855C3-4A8C-4246-AC40-94DA92FB4421}" type="sibTrans" cxnId="{3ED92DE0-ECD3-41B4-93BC-C056F1787E2B}">
      <dgm:prSet/>
      <dgm:spPr/>
      <dgm:t>
        <a:bodyPr/>
        <a:lstStyle/>
        <a:p>
          <a:endParaRPr lang="ru-RU"/>
        </a:p>
      </dgm:t>
    </dgm:pt>
    <dgm:pt modelId="{5997CDA4-9101-4462-906C-91913E833E06}">
      <dgm:prSet phldrT="[Текст]"/>
      <dgm:spPr/>
      <dgm:t>
        <a:bodyPr/>
        <a:lstStyle/>
        <a:p>
          <a:r>
            <a:rPr lang="ru-RU" baseline="0" dirty="0" smtClean="0">
              <a:solidFill>
                <a:srgbClr val="FF0000"/>
              </a:solidFill>
            </a:rPr>
            <a:t>Правоохранительные органы.</a:t>
          </a:r>
        </a:p>
        <a:p>
          <a:r>
            <a:rPr lang="ru-RU" baseline="0" dirty="0" smtClean="0">
              <a:solidFill>
                <a:srgbClr val="FF0000"/>
              </a:solidFill>
            </a:rPr>
            <a:t>Комиссии по делам несовершеннолетних</a:t>
          </a:r>
          <a:endParaRPr lang="ru-RU" baseline="0" dirty="0">
            <a:solidFill>
              <a:srgbClr val="FF0000"/>
            </a:solidFill>
          </a:endParaRPr>
        </a:p>
      </dgm:t>
    </dgm:pt>
    <dgm:pt modelId="{7D04671E-8771-4A95-B859-AB65B75A1E8C}" type="parTrans" cxnId="{A32839E2-EFDE-4150-B7AD-F413C433E3EB}">
      <dgm:prSet/>
      <dgm:spPr/>
      <dgm:t>
        <a:bodyPr/>
        <a:lstStyle/>
        <a:p>
          <a:endParaRPr lang="ru-RU"/>
        </a:p>
      </dgm:t>
    </dgm:pt>
    <dgm:pt modelId="{8B6A1EB2-8C51-4506-AA97-0409ADE7C97B}" type="sibTrans" cxnId="{A32839E2-EFDE-4150-B7AD-F413C433E3EB}">
      <dgm:prSet/>
      <dgm:spPr/>
      <dgm:t>
        <a:bodyPr/>
        <a:lstStyle/>
        <a:p>
          <a:endParaRPr lang="ru-RU"/>
        </a:p>
      </dgm:t>
    </dgm:pt>
    <dgm:pt modelId="{DCCEE372-0FF6-4303-9220-A2B50797F7C7}" type="pres">
      <dgm:prSet presAssocID="{5CC3463F-ADE8-4CD4-B143-0CBA1C5EC6F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C14488-7A0C-46AD-BD31-514D770C9229}" type="pres">
      <dgm:prSet presAssocID="{0C9D86B6-4F60-4970-A64A-F30E861369BC}" presName="centerShape" presStyleLbl="node0" presStyleIdx="0" presStyleCnt="1"/>
      <dgm:spPr/>
      <dgm:t>
        <a:bodyPr/>
        <a:lstStyle/>
        <a:p>
          <a:endParaRPr lang="ru-RU"/>
        </a:p>
      </dgm:t>
    </dgm:pt>
    <dgm:pt modelId="{58EB2B54-127C-4899-BA15-EE56D325A832}" type="pres">
      <dgm:prSet presAssocID="{09AD1BBD-D242-4090-BF9D-8A7FEE261390}" presName="parTrans" presStyleLbl="sibTrans2D1" presStyleIdx="0" presStyleCnt="4"/>
      <dgm:spPr/>
      <dgm:t>
        <a:bodyPr/>
        <a:lstStyle/>
        <a:p>
          <a:endParaRPr lang="ru-RU"/>
        </a:p>
      </dgm:t>
    </dgm:pt>
    <dgm:pt modelId="{2342AB68-5654-4442-9CEB-BC5D83D0F1F4}" type="pres">
      <dgm:prSet presAssocID="{09AD1BBD-D242-4090-BF9D-8A7FEE261390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9D2CA5AF-DA00-4796-B21A-346A92B7542A}" type="pres">
      <dgm:prSet presAssocID="{4F4A0186-E4E5-4838-98D1-6A8C919888DB}" presName="node" presStyleLbl="node1" presStyleIdx="0" presStyleCnt="4" custScaleX="283996" custRadScaleRad="102641" custRadScaleInc="-15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74B511-E10E-41FE-98DE-2549B470C945}" type="pres">
      <dgm:prSet presAssocID="{E49D7090-0383-435A-9E9B-95410AA74FDB}" presName="parTrans" presStyleLbl="sibTrans2D1" presStyleIdx="1" presStyleCnt="4"/>
      <dgm:spPr/>
      <dgm:t>
        <a:bodyPr/>
        <a:lstStyle/>
        <a:p>
          <a:endParaRPr lang="ru-RU"/>
        </a:p>
      </dgm:t>
    </dgm:pt>
    <dgm:pt modelId="{69908F74-D8A3-4463-98AA-8D7954D55E75}" type="pres">
      <dgm:prSet presAssocID="{E49D7090-0383-435A-9E9B-95410AA74FDB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F12AAA8A-8C9F-4418-AD36-0A9E5A2EB9F8}" type="pres">
      <dgm:prSet presAssocID="{4E6C42BD-607E-46DC-93B5-1C4932C8F535}" presName="node" presStyleLbl="node1" presStyleIdx="1" presStyleCnt="4" custScaleX="202084" custRadScaleRad="156193" custRadScaleInc="10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983361-D321-4E1E-84E8-E4F63A8C2507}" type="pres">
      <dgm:prSet presAssocID="{CDE724DA-79E9-4932-A844-C9F946C6A05C}" presName="parTrans" presStyleLbl="sibTrans2D1" presStyleIdx="2" presStyleCnt="4"/>
      <dgm:spPr/>
      <dgm:t>
        <a:bodyPr/>
        <a:lstStyle/>
        <a:p>
          <a:endParaRPr lang="ru-RU"/>
        </a:p>
      </dgm:t>
    </dgm:pt>
    <dgm:pt modelId="{58EAF7F2-5687-43A3-AE45-5F963009FDE1}" type="pres">
      <dgm:prSet presAssocID="{CDE724DA-79E9-4932-A844-C9F946C6A05C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7AE072F7-D12B-441B-A258-B80A4EBB5298}" type="pres">
      <dgm:prSet presAssocID="{93A2D99D-82BC-47AD-9D0B-DC9A534ACC17}" presName="node" presStyleLbl="node1" presStyleIdx="2" presStyleCnt="4" custScaleX="280539" custRadScaleRad="104472" custRadScaleInc="-29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F75464-3DB6-4235-BDFA-69699A8E3D88}" type="pres">
      <dgm:prSet presAssocID="{7D04671E-8771-4A95-B859-AB65B75A1E8C}" presName="parTrans" presStyleLbl="sibTrans2D1" presStyleIdx="3" presStyleCnt="4"/>
      <dgm:spPr/>
      <dgm:t>
        <a:bodyPr/>
        <a:lstStyle/>
        <a:p>
          <a:endParaRPr lang="ru-RU"/>
        </a:p>
      </dgm:t>
    </dgm:pt>
    <dgm:pt modelId="{33B03169-8315-4B4B-B8D1-A2E6F0C3B2F7}" type="pres">
      <dgm:prSet presAssocID="{7D04671E-8771-4A95-B859-AB65B75A1E8C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7F612391-4E41-44B7-BDAE-9D35B1DFBB55}" type="pres">
      <dgm:prSet presAssocID="{5997CDA4-9101-4462-906C-91913E833E06}" presName="node" presStyleLbl="node1" presStyleIdx="3" presStyleCnt="4" custScaleX="203457" custRadScaleRad="158647" custRadScaleInc="-6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E5E782-8FDC-43B2-BBC6-9890BF147688}" type="presOf" srcId="{5997CDA4-9101-4462-906C-91913E833E06}" destId="{7F612391-4E41-44B7-BDAE-9D35B1DFBB55}" srcOrd="0" destOrd="0" presId="urn:microsoft.com/office/officeart/2005/8/layout/radial5"/>
    <dgm:cxn modelId="{678B8257-23AD-40EB-B89B-E29DE14C7691}" type="presOf" srcId="{CDE724DA-79E9-4932-A844-C9F946C6A05C}" destId="{58EAF7F2-5687-43A3-AE45-5F963009FDE1}" srcOrd="1" destOrd="0" presId="urn:microsoft.com/office/officeart/2005/8/layout/radial5"/>
    <dgm:cxn modelId="{E0688D18-2215-4338-BC8C-8EFDDBF783AE}" type="presOf" srcId="{E49D7090-0383-435A-9E9B-95410AA74FDB}" destId="{9374B511-E10E-41FE-98DE-2549B470C945}" srcOrd="0" destOrd="0" presId="urn:microsoft.com/office/officeart/2005/8/layout/radial5"/>
    <dgm:cxn modelId="{691AC543-1052-4A1C-B4EB-7D85AC56FEB7}" srcId="{0C9D86B6-4F60-4970-A64A-F30E861369BC}" destId="{4F4A0186-E4E5-4838-98D1-6A8C919888DB}" srcOrd="0" destOrd="0" parTransId="{09AD1BBD-D242-4090-BF9D-8A7FEE261390}" sibTransId="{D40A8F48-64F8-4D95-B1E0-52AB1FAEB932}"/>
    <dgm:cxn modelId="{9C4F638B-AD40-4825-8030-376F1E0BB47D}" type="presOf" srcId="{4E6C42BD-607E-46DC-93B5-1C4932C8F535}" destId="{F12AAA8A-8C9F-4418-AD36-0A9E5A2EB9F8}" srcOrd="0" destOrd="0" presId="urn:microsoft.com/office/officeart/2005/8/layout/radial5"/>
    <dgm:cxn modelId="{32653135-B68F-4A16-8319-5F961A6018F9}" srcId="{0C9D86B6-4F60-4970-A64A-F30E861369BC}" destId="{4E6C42BD-607E-46DC-93B5-1C4932C8F535}" srcOrd="1" destOrd="0" parTransId="{E49D7090-0383-435A-9E9B-95410AA74FDB}" sibTransId="{6409B8A9-BAEF-4583-A663-5ED93497407B}"/>
    <dgm:cxn modelId="{AC1AD09E-252A-44E0-87F7-817E636C8CCD}" type="presOf" srcId="{7D04671E-8771-4A95-B859-AB65B75A1E8C}" destId="{33B03169-8315-4B4B-B8D1-A2E6F0C3B2F7}" srcOrd="1" destOrd="0" presId="urn:microsoft.com/office/officeart/2005/8/layout/radial5"/>
    <dgm:cxn modelId="{2556E342-C440-4585-9082-64C172DBA1AB}" srcId="{5CC3463F-ADE8-4CD4-B143-0CBA1C5EC6F2}" destId="{0C9D86B6-4F60-4970-A64A-F30E861369BC}" srcOrd="0" destOrd="0" parTransId="{2F4943E8-6048-4DD0-B706-1B557CCC1D78}" sibTransId="{0DD1F640-C4FF-4528-9D86-A2060E8DA14F}"/>
    <dgm:cxn modelId="{019ECAFD-E6C1-4143-8844-C2105E1E5A49}" type="presOf" srcId="{4F4A0186-E4E5-4838-98D1-6A8C919888DB}" destId="{9D2CA5AF-DA00-4796-B21A-346A92B7542A}" srcOrd="0" destOrd="0" presId="urn:microsoft.com/office/officeart/2005/8/layout/radial5"/>
    <dgm:cxn modelId="{6769D97A-9857-4044-A810-1BE1B3C42FE8}" type="presOf" srcId="{09AD1BBD-D242-4090-BF9D-8A7FEE261390}" destId="{2342AB68-5654-4442-9CEB-BC5D83D0F1F4}" srcOrd="1" destOrd="0" presId="urn:microsoft.com/office/officeart/2005/8/layout/radial5"/>
    <dgm:cxn modelId="{1D332703-5FB7-4842-929C-90255D737207}" type="presOf" srcId="{93A2D99D-82BC-47AD-9D0B-DC9A534ACC17}" destId="{7AE072F7-D12B-441B-A258-B80A4EBB5298}" srcOrd="0" destOrd="0" presId="urn:microsoft.com/office/officeart/2005/8/layout/radial5"/>
    <dgm:cxn modelId="{3744059C-DE4A-4C2A-8B13-A97C01DE7FF8}" type="presOf" srcId="{09AD1BBD-D242-4090-BF9D-8A7FEE261390}" destId="{58EB2B54-127C-4899-BA15-EE56D325A832}" srcOrd="0" destOrd="0" presId="urn:microsoft.com/office/officeart/2005/8/layout/radial5"/>
    <dgm:cxn modelId="{7AF077B3-8AEF-4EE9-B5B8-070B750D1168}" type="presOf" srcId="{E49D7090-0383-435A-9E9B-95410AA74FDB}" destId="{69908F74-D8A3-4463-98AA-8D7954D55E75}" srcOrd="1" destOrd="0" presId="urn:microsoft.com/office/officeart/2005/8/layout/radial5"/>
    <dgm:cxn modelId="{98D0168F-40DA-466F-B44F-72557A7C487D}" type="presOf" srcId="{5CC3463F-ADE8-4CD4-B143-0CBA1C5EC6F2}" destId="{DCCEE372-0FF6-4303-9220-A2B50797F7C7}" srcOrd="0" destOrd="0" presId="urn:microsoft.com/office/officeart/2005/8/layout/radial5"/>
    <dgm:cxn modelId="{A32839E2-EFDE-4150-B7AD-F413C433E3EB}" srcId="{0C9D86B6-4F60-4970-A64A-F30E861369BC}" destId="{5997CDA4-9101-4462-906C-91913E833E06}" srcOrd="3" destOrd="0" parTransId="{7D04671E-8771-4A95-B859-AB65B75A1E8C}" sibTransId="{8B6A1EB2-8C51-4506-AA97-0409ADE7C97B}"/>
    <dgm:cxn modelId="{5EFDB850-B462-410C-B668-7106B36F91FB}" type="presOf" srcId="{0C9D86B6-4F60-4970-A64A-F30E861369BC}" destId="{78C14488-7A0C-46AD-BD31-514D770C9229}" srcOrd="0" destOrd="0" presId="urn:microsoft.com/office/officeart/2005/8/layout/radial5"/>
    <dgm:cxn modelId="{60C5BB56-73A9-404D-9487-50FA53E15480}" type="presOf" srcId="{7D04671E-8771-4A95-B859-AB65B75A1E8C}" destId="{2BF75464-3DB6-4235-BDFA-69699A8E3D88}" srcOrd="0" destOrd="0" presId="urn:microsoft.com/office/officeart/2005/8/layout/radial5"/>
    <dgm:cxn modelId="{BD1815B6-F62E-419B-AA5D-F9843E4CB92C}" type="presOf" srcId="{CDE724DA-79E9-4932-A844-C9F946C6A05C}" destId="{DF983361-D321-4E1E-84E8-E4F63A8C2507}" srcOrd="0" destOrd="0" presId="urn:microsoft.com/office/officeart/2005/8/layout/radial5"/>
    <dgm:cxn modelId="{3ED92DE0-ECD3-41B4-93BC-C056F1787E2B}" srcId="{0C9D86B6-4F60-4970-A64A-F30E861369BC}" destId="{93A2D99D-82BC-47AD-9D0B-DC9A534ACC17}" srcOrd="2" destOrd="0" parTransId="{CDE724DA-79E9-4932-A844-C9F946C6A05C}" sibTransId="{817855C3-4A8C-4246-AC40-94DA92FB4421}"/>
    <dgm:cxn modelId="{608D09E8-4E19-44DD-B5CA-3C6460AB4780}" type="presParOf" srcId="{DCCEE372-0FF6-4303-9220-A2B50797F7C7}" destId="{78C14488-7A0C-46AD-BD31-514D770C9229}" srcOrd="0" destOrd="0" presId="urn:microsoft.com/office/officeart/2005/8/layout/radial5"/>
    <dgm:cxn modelId="{236F6E63-3405-40FB-B9A3-FB318DD6DA4F}" type="presParOf" srcId="{DCCEE372-0FF6-4303-9220-A2B50797F7C7}" destId="{58EB2B54-127C-4899-BA15-EE56D325A832}" srcOrd="1" destOrd="0" presId="urn:microsoft.com/office/officeart/2005/8/layout/radial5"/>
    <dgm:cxn modelId="{D6C759DC-8067-4C32-A1A8-5D0CBD48BF45}" type="presParOf" srcId="{58EB2B54-127C-4899-BA15-EE56D325A832}" destId="{2342AB68-5654-4442-9CEB-BC5D83D0F1F4}" srcOrd="0" destOrd="0" presId="urn:microsoft.com/office/officeart/2005/8/layout/radial5"/>
    <dgm:cxn modelId="{F539320E-FB43-4645-81D5-B93582959C13}" type="presParOf" srcId="{DCCEE372-0FF6-4303-9220-A2B50797F7C7}" destId="{9D2CA5AF-DA00-4796-B21A-346A92B7542A}" srcOrd="2" destOrd="0" presId="urn:microsoft.com/office/officeart/2005/8/layout/radial5"/>
    <dgm:cxn modelId="{8E4B8DB0-9437-4851-BC64-64C71A284597}" type="presParOf" srcId="{DCCEE372-0FF6-4303-9220-A2B50797F7C7}" destId="{9374B511-E10E-41FE-98DE-2549B470C945}" srcOrd="3" destOrd="0" presId="urn:microsoft.com/office/officeart/2005/8/layout/radial5"/>
    <dgm:cxn modelId="{B8FE412B-F232-4358-A0B6-FA687E475EDD}" type="presParOf" srcId="{9374B511-E10E-41FE-98DE-2549B470C945}" destId="{69908F74-D8A3-4463-98AA-8D7954D55E75}" srcOrd="0" destOrd="0" presId="urn:microsoft.com/office/officeart/2005/8/layout/radial5"/>
    <dgm:cxn modelId="{B71E8E82-E8EE-413E-8A41-9FAAF3705747}" type="presParOf" srcId="{DCCEE372-0FF6-4303-9220-A2B50797F7C7}" destId="{F12AAA8A-8C9F-4418-AD36-0A9E5A2EB9F8}" srcOrd="4" destOrd="0" presId="urn:microsoft.com/office/officeart/2005/8/layout/radial5"/>
    <dgm:cxn modelId="{C65CCC85-BF6F-43B2-930C-8856332CCE2B}" type="presParOf" srcId="{DCCEE372-0FF6-4303-9220-A2B50797F7C7}" destId="{DF983361-D321-4E1E-84E8-E4F63A8C2507}" srcOrd="5" destOrd="0" presId="urn:microsoft.com/office/officeart/2005/8/layout/radial5"/>
    <dgm:cxn modelId="{D4845AC8-E374-40A1-9CFC-9EEFBA3707DC}" type="presParOf" srcId="{DF983361-D321-4E1E-84E8-E4F63A8C2507}" destId="{58EAF7F2-5687-43A3-AE45-5F963009FDE1}" srcOrd="0" destOrd="0" presId="urn:microsoft.com/office/officeart/2005/8/layout/radial5"/>
    <dgm:cxn modelId="{5257A8C8-3A99-4548-82ED-E8C44B6C80D5}" type="presParOf" srcId="{DCCEE372-0FF6-4303-9220-A2B50797F7C7}" destId="{7AE072F7-D12B-441B-A258-B80A4EBB5298}" srcOrd="6" destOrd="0" presId="urn:microsoft.com/office/officeart/2005/8/layout/radial5"/>
    <dgm:cxn modelId="{7E565652-7B25-4F0D-9390-1835F64876C1}" type="presParOf" srcId="{DCCEE372-0FF6-4303-9220-A2B50797F7C7}" destId="{2BF75464-3DB6-4235-BDFA-69699A8E3D88}" srcOrd="7" destOrd="0" presId="urn:microsoft.com/office/officeart/2005/8/layout/radial5"/>
    <dgm:cxn modelId="{6506565C-2FB5-4EF7-86EC-D9656B428CF3}" type="presParOf" srcId="{2BF75464-3DB6-4235-BDFA-69699A8E3D88}" destId="{33B03169-8315-4B4B-B8D1-A2E6F0C3B2F7}" srcOrd="0" destOrd="0" presId="urn:microsoft.com/office/officeart/2005/8/layout/radial5"/>
    <dgm:cxn modelId="{7BBC9FDE-79B1-4D72-B289-D30C2A0E16F4}" type="presParOf" srcId="{DCCEE372-0FF6-4303-9220-A2B50797F7C7}" destId="{7F612391-4E41-44B7-BDAE-9D35B1DFBB55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28287-6302-4EAF-AC98-84D9F550257D}" type="datetimeFigureOut">
              <a:rPr lang="ru-RU"/>
              <a:pPr>
                <a:defRPr/>
              </a:pPr>
              <a:t>21.12.2012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52AB7-934E-42AA-BB72-670BA3F3BF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4603F-198A-45CF-92AC-27EA6C2AA4D3}" type="datetimeFigureOut">
              <a:rPr lang="ru-RU"/>
              <a:pPr>
                <a:defRPr/>
              </a:pPr>
              <a:t>21.12.2012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3A056-75CF-4B04-B4D3-19801AB54E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50599-6BCB-43D3-A9F6-A823937943AA}" type="datetimeFigureOut">
              <a:rPr lang="ru-RU"/>
              <a:pPr>
                <a:defRPr/>
              </a:pPr>
              <a:t>21.12.2012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75331-9487-45A2-B285-7E48FF012F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C703B-F88B-4A99-9F61-BA5111167C06}" type="datetimeFigureOut">
              <a:rPr lang="ru-RU"/>
              <a:pPr>
                <a:defRPr/>
              </a:pPr>
              <a:t>21.12.2012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43DE3-6DB9-4199-8083-6E5C5418E9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1DE60-AF14-4F30-84D3-4E98F683DA1E}" type="datetimeFigureOut">
              <a:rPr lang="ru-RU"/>
              <a:pPr>
                <a:defRPr/>
              </a:pPr>
              <a:t>21.12.2012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4DBC7-882F-48CD-8C00-363EA8D4EF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50A2F-2552-4240-AD35-B14603FAC064}" type="datetimeFigureOut">
              <a:rPr lang="ru-RU"/>
              <a:pPr>
                <a:defRPr/>
              </a:pPr>
              <a:t>21.12.2012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D0CA5-F3CC-4B23-859D-6FEB67ED1D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0056D-2EAE-4FC6-B17E-0A19F9D36E1D}" type="datetimeFigureOut">
              <a:rPr lang="ru-RU"/>
              <a:pPr>
                <a:defRPr/>
              </a:pPr>
              <a:t>21.12.2012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1F1E1-8477-45AD-BCEC-82FB8786A3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7BC66-3E0E-4410-A7BD-7B45B6D7D9BB}" type="datetimeFigureOut">
              <a:rPr lang="ru-RU"/>
              <a:pPr>
                <a:defRPr/>
              </a:pPr>
              <a:t>21.12.2012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7DC0C-9698-4440-B187-096C2C2EEE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3F873-170E-46ED-BB2E-A4B10D105872}" type="datetimeFigureOut">
              <a:rPr lang="ru-RU"/>
              <a:pPr>
                <a:defRPr/>
              </a:pPr>
              <a:t>21.12.2012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C7762-ABAF-479C-B609-1F7A1FD15E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6D7B6-0824-4C63-A0C6-1B860AE9DFD2}" type="datetimeFigureOut">
              <a:rPr lang="ru-RU"/>
              <a:pPr>
                <a:defRPr/>
              </a:pPr>
              <a:t>21.12.2012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AC4BC-C99F-4075-8B76-E33BB4FB05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B27EE-1FDC-45FF-B39D-A67D5E71DDFC}" type="datetimeFigureOut">
              <a:rPr lang="ru-RU"/>
              <a:pPr>
                <a:defRPr/>
              </a:pPr>
              <a:t>21.12.2012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1F86A-243C-4378-BFFE-4FD1DB5488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69BA1A7-E95C-45FB-A9D3-22A98DF4CC89}" type="datetimeFigureOut">
              <a:rPr lang="ru-RU"/>
              <a:pPr>
                <a:defRPr/>
              </a:pPr>
              <a:t>21.12.2012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F557371-2004-4C3F-B8FC-3F11B1DAEE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804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hyperlink" Target="http://www.obyava.zp.ua/upload/26520.jpg" TargetMode="External"/><Relationship Id="rId7" Type="http://schemas.openxmlformats.org/officeDocument/2006/relationships/hyperlink" Target="http://www.netbanker.com/Images/scanner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hyperlink" Target="http://news.ferra.ru/images/98/98708.jpg" TargetMode="Externa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mpkpenza.narod2.ru/PIC/Kodex.png" TargetMode="External"/><Relationship Id="rId5" Type="http://schemas.openxmlformats.org/officeDocument/2006/relationships/image" Target="../media/image5.gif"/><Relationship Id="rId4" Type="http://schemas.openxmlformats.org/officeDocument/2006/relationships/hyperlink" Target="http://www.expos.ru/Audit09/members/consultantplus.gi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2463800" y="5176838"/>
            <a:ext cx="40528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chemeClr val="accent1"/>
                </a:solidFill>
              </a:rPr>
              <a:t>2013 год</a:t>
            </a:r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1908175" y="352425"/>
            <a:ext cx="61928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accent1"/>
                </a:solidFill>
              </a:rPr>
              <a:t>Краснодарская краевая универсальная научная </a:t>
            </a:r>
          </a:p>
          <a:p>
            <a:pPr algn="ctr"/>
            <a:r>
              <a:rPr lang="ru-RU" b="1">
                <a:solidFill>
                  <a:schemeClr val="accent1"/>
                </a:solidFill>
              </a:rPr>
              <a:t>библиотека им. А.С. Пушкина</a:t>
            </a:r>
            <a:r>
              <a:rPr lang="ru-RU"/>
              <a:t> </a:t>
            </a:r>
          </a:p>
        </p:txBody>
      </p:sp>
      <p:pic>
        <p:nvPicPr>
          <p:cNvPr id="2" name="Заголовок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4175" y="1628775"/>
            <a:ext cx="8577263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26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15212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700" dirty="0" smtClean="0"/>
              <a:t>Правовые центры осуществляют информационно-справочное обслуживание, ведут массовую работу, оказывают методическую помощь.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2060575"/>
            <a:ext cx="8229600" cy="4176713"/>
          </a:xfrm>
        </p:spPr>
        <p:txBody>
          <a:bodyPr>
            <a:normAutofit fontScale="47500" lnSpcReduction="20000"/>
          </a:bodyPr>
          <a:lstStyle/>
          <a:p>
            <a:pPr marL="548640" indent="-411480" eaLnBrk="1" fontAlgn="auto" hangingPunct="1">
              <a:lnSpc>
                <a:spcPct val="17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3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За помощью в ЦПИ муниципальных библиотек в 2011 году обратилось 19557 пользователей.</a:t>
            </a:r>
          </a:p>
          <a:p>
            <a:pPr marL="548640" indent="-411480" eaLnBrk="1" fontAlgn="auto" hangingPunct="1">
              <a:lnSpc>
                <a:spcPct val="17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3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В Центрах правовой информации зарегистрировано 59288 посещений.</a:t>
            </a:r>
          </a:p>
          <a:p>
            <a:pPr marL="548640" indent="-411480" eaLnBrk="1" fontAlgn="auto" hangingPunct="1">
              <a:lnSpc>
                <a:spcPct val="17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3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Был выдан 186131 документ.</a:t>
            </a:r>
          </a:p>
          <a:p>
            <a:pPr marL="548640" indent="-411480" eaLnBrk="1" fontAlgn="auto" hangingPunct="1">
              <a:lnSpc>
                <a:spcPct val="17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3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Выполнено 27588 справок.</a:t>
            </a:r>
          </a:p>
          <a:p>
            <a:pPr marL="548640" indent="-411480" eaLnBrk="1" fontAlgn="auto" hangingPunct="1">
              <a:lnSpc>
                <a:spcPct val="17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3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При участии ЦПИ проведено 780 выставки и обзора литературы правовой тематики.</a:t>
            </a:r>
          </a:p>
          <a:p>
            <a:pPr marL="548640" indent="-411480" eaLnBrk="1" fontAlgn="auto" hangingPunct="1">
              <a:lnSpc>
                <a:spcPct val="17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3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Сотрудники ПЦПИ совершили 273 выезда в сельские и поселковые библиотеки для оказания методической и консультационной помощи.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</p:spTree>
  </p:cSld>
  <p:clrMapOvr>
    <a:masterClrMapping/>
  </p:clrMapOvr>
  <p:transition advTm="9220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8" descr="http://bk5.taba.ru/fid/cnRlaW1hZ2VfdGh1bWI6Mjk3Yjc4ZjkxZmM5ZTIwN2ZjMDE5ZjE4MmE1N2I2MDUvLw/im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341438"/>
            <a:ext cx="6191250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Материально-техническая база ПЦПИ. </a:t>
            </a:r>
            <a:endParaRPr lang="ru-RU" sz="3200" dirty="0"/>
          </a:p>
        </p:txBody>
      </p:sp>
      <p:pic>
        <p:nvPicPr>
          <p:cNvPr id="23555" name="Picture 2" descr="http://www.obyava.zp.ua/upload/26520.jpg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611188" y="3933825"/>
            <a:ext cx="2103437" cy="1582738"/>
          </a:xfrm>
        </p:spPr>
      </p:pic>
      <p:pic>
        <p:nvPicPr>
          <p:cNvPr id="23556" name="Picture 4" descr="http://news.ferra.ru/images/98/98708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63938" y="3933825"/>
            <a:ext cx="1770062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6" descr="http://www.netbanker.com/Images/scanner.jpg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56325" y="3933825"/>
            <a:ext cx="2401888" cy="16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Прямоугольник 7"/>
          <p:cNvSpPr>
            <a:spLocks noChangeArrowheads="1"/>
          </p:cNvSpPr>
          <p:nvPr/>
        </p:nvSpPr>
        <p:spPr bwMode="auto">
          <a:xfrm>
            <a:off x="1476375" y="3500438"/>
            <a:ext cx="61198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FFFF00"/>
                </a:solidFill>
                <a:latin typeface="Times New Roman" pitchFamily="18" charset="0"/>
              </a:rPr>
              <a:t>В пользовании сотрудников центров предоставлено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635375" y="5589588"/>
            <a:ext cx="1800225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53 принтера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156325" y="5661025"/>
            <a:ext cx="2376488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36 сканеров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11188" y="5589588"/>
            <a:ext cx="2089150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71 компьютер </a:t>
            </a:r>
          </a:p>
        </p:txBody>
      </p:sp>
    </p:spTree>
  </p:cSld>
  <p:clrMapOvr>
    <a:masterClrMapping/>
  </p:clrMapOvr>
  <p:transition advTm="5319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24578" name="Содержимое 3" descr="x_6550f98e[1]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43088" y="1600200"/>
            <a:ext cx="5457825" cy="4708525"/>
          </a:xfrm>
        </p:spPr>
      </p:pic>
    </p:spTree>
  </p:cSld>
  <p:clrMapOvr>
    <a:masterClrMapping/>
  </p:clrMapOvr>
  <p:transition advTm="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"Основы государственной политики Российской Федерации в сфере развития правовой грамотности и правосознания граждан"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457200" y="2565400"/>
            <a:ext cx="8229600" cy="2303463"/>
          </a:xfrm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684213" y="908050"/>
            <a:ext cx="76327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rPr>
              <a:t>28 апреля 2011 года Президентом Российской Федерации были утверждены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76600" y="5103813"/>
            <a:ext cx="490220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rPr>
              <a:t>// Российская газета. – 2011.- 14 июля.(№ 151)</a:t>
            </a:r>
          </a:p>
        </p:txBody>
      </p:sp>
    </p:spTree>
  </p:cSld>
  <p:clrMapOvr>
    <a:masterClrMapping/>
  </p:clrMapOvr>
  <p:transition advTm="10015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«…Мерами государственной политики в области совершенствования законодательства Российской Федерации и </a:t>
            </a:r>
            <a:r>
              <a:rPr lang="ru-RU" sz="2400" dirty="0" err="1" smtClean="0"/>
              <a:t>правоприменения</a:t>
            </a:r>
            <a:r>
              <a:rPr lang="ru-RU" sz="2400" dirty="0" smtClean="0"/>
              <a:t> являются:»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60575"/>
            <a:ext cx="8229600" cy="4248150"/>
          </a:xfrm>
        </p:spPr>
        <p:txBody>
          <a:bodyPr>
            <a:normAutofit/>
          </a:bodyPr>
          <a:lstStyle/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sz="2000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0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обеспечение доступности правовой информации, развитие системы правового просвещения и информирования граждан, включая развитие информационно-правовых ресурсов и обеспечение эффективного функционирования соответствующих информационно-справочных систем;</a:t>
            </a:r>
          </a:p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sz="2000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sz="2000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0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постоянное пополнение за счет целевого финансирования в общедоступных библиотечных фондах популярной юридической литературы.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</p:spTree>
  </p:cSld>
  <p:clrMapOvr>
    <a:masterClrMapping/>
  </p:clrMapOvr>
  <p:transition advTm="10093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539750" y="5445125"/>
            <a:ext cx="8208963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9750" y="4076700"/>
            <a:ext cx="8208963" cy="43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68313" y="1484313"/>
            <a:ext cx="8280400" cy="1512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Сеть Центров правовой и социально значимой информации Краснодарского края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1412875"/>
            <a:ext cx="8229600" cy="1511300"/>
          </a:xfrm>
        </p:spPr>
        <p:txBody>
          <a:bodyPr>
            <a:normAutofit fontScale="55000" lnSpcReduction="2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3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Краснодарская краевая универсальная научная библиотека им А.С. Пушкина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3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Краснодарская краевая детская библиотека имени братьев Игнатовых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3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Краснодарская краевая юношеская библиотека имени И.Ф. Вараввы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3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Краснодарская краевая специальная библиотека для слепых им. А.П.Чехова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650" y="4076700"/>
            <a:ext cx="7704138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46 центров  в центральных муниципальных  общедоступных библиотеках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27088" y="5419725"/>
            <a:ext cx="7705725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Центры правовой и социально значимой информации в филиалах центральных муниципальных  общедоступных библиотеках</a:t>
            </a:r>
          </a:p>
        </p:txBody>
      </p:sp>
      <p:sp>
        <p:nvSpPr>
          <p:cNvPr id="7" name="Двойная стрелка вверх/вниз 6"/>
          <p:cNvSpPr/>
          <p:nvPr/>
        </p:nvSpPr>
        <p:spPr>
          <a:xfrm>
            <a:off x="1403350" y="4652963"/>
            <a:ext cx="484188" cy="720725"/>
          </a:xfrm>
          <a:prstGeom prst="up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Двойная стрелка вверх/вниз 7"/>
          <p:cNvSpPr/>
          <p:nvPr/>
        </p:nvSpPr>
        <p:spPr>
          <a:xfrm>
            <a:off x="7451725" y="4652963"/>
            <a:ext cx="485775" cy="720725"/>
          </a:xfrm>
          <a:prstGeom prst="up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Двойная стрелка вверх/вниз 5"/>
          <p:cNvSpPr/>
          <p:nvPr/>
        </p:nvSpPr>
        <p:spPr>
          <a:xfrm>
            <a:off x="4356100" y="3141663"/>
            <a:ext cx="484188" cy="647700"/>
          </a:xfrm>
          <a:prstGeom prst="up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advTm="5179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/>
              <a:t>Центры правовой информации обеспечивают доступ пользователей к справочно-правовым системам</a:t>
            </a:r>
            <a:endParaRPr lang="ru-RU" sz="2000" dirty="0"/>
          </a:p>
        </p:txBody>
      </p:sp>
      <p:pic>
        <p:nvPicPr>
          <p:cNvPr id="17410" name="Содержимое 4" descr="Start[1]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1268413"/>
            <a:ext cx="2952750" cy="1728787"/>
          </a:xfrm>
        </p:spPr>
      </p:pic>
      <p:sp>
        <p:nvSpPr>
          <p:cNvPr id="7" name="Прямоугольник 6"/>
          <p:cNvSpPr/>
          <p:nvPr/>
        </p:nvSpPr>
        <p:spPr>
          <a:xfrm>
            <a:off x="539750" y="2997200"/>
            <a:ext cx="295275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База данных установлена 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23 центрах</a:t>
            </a:r>
          </a:p>
        </p:txBody>
      </p:sp>
      <p:pic>
        <p:nvPicPr>
          <p:cNvPr id="17412" name="Picture 4" descr="http://www.ivesep-krsk.ru/files/Image/Gara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3860800"/>
            <a:ext cx="2938463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8" descr="http://www.expos.ru/Audit09/members/consultantplus.gif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6825" y="1268413"/>
            <a:ext cx="3040063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10" descr="http://pmpkpenza.narod2.ru/PIC/Kodex.pn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76825" y="4076700"/>
            <a:ext cx="30543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539750" y="5589588"/>
            <a:ext cx="295275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База данных установлена 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18 центрах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076825" y="2997200"/>
            <a:ext cx="307657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База данных установлена 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50 центрах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003800" y="5589588"/>
            <a:ext cx="316865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База данных установлена 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4 центрах</a:t>
            </a:r>
          </a:p>
        </p:txBody>
      </p:sp>
    </p:spTree>
  </p:cSld>
  <p:clrMapOvr>
    <a:masterClrMapping/>
  </p:clrMapOvr>
  <p:transition advTm="6147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Собственные базы данных о деятельности государственных органов и органов местного самоуправления Краснодарского края созданные библиотеками муниципальных образований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550" y="4724400"/>
            <a:ext cx="4572000" cy="6477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Остальные 29 ведут тематические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 «Папки-досье».</a:t>
            </a:r>
          </a:p>
        </p:txBody>
      </p:sp>
      <p:pic>
        <p:nvPicPr>
          <p:cNvPr id="18435" name="Picture 3" descr="D:\Users\paz\Desktop\73533668_buero00031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4292600"/>
            <a:ext cx="2232025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Содержимое 10" descr="computer4fe681a292d87[1]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42988" y="2205038"/>
            <a:ext cx="1897062" cy="1828800"/>
          </a:xfrm>
        </p:spPr>
      </p:pic>
      <p:sp>
        <p:nvSpPr>
          <p:cNvPr id="12" name="Прямоугольник 11"/>
          <p:cNvSpPr/>
          <p:nvPr/>
        </p:nvSpPr>
        <p:spPr>
          <a:xfrm>
            <a:off x="3419475" y="2565400"/>
            <a:ext cx="4572000" cy="16303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Tx/>
              <a:buAutoNum type="arabicPlain" startAt="17"/>
              <a:defRPr/>
            </a:pP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центров создают полнотекстовые электронные базы данных документов муниципального образования.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  <a:latin typeface="+mn-lt"/>
            </a:endParaRP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Совокупное количество записей составляет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 более 18 тысяч.</a:t>
            </a:r>
          </a:p>
        </p:txBody>
      </p:sp>
    </p:spTree>
  </p:cSld>
  <p:clrMapOvr>
    <a:masterClrMapping/>
  </p:clrMapOvr>
  <p:transition advTm="10062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ПЦПИ сотрудничают с различными государственными и муниципальными службами</a:t>
            </a:r>
            <a:endParaRPr lang="ru-RU" sz="28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advTm="6022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ПЦПИ сотрудничают с жителями и организациями Краснодарского края</a:t>
            </a:r>
            <a:endParaRPr lang="ru-RU" sz="28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850" y="4868863"/>
            <a:ext cx="2592388" cy="14398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Уполномоченный по правам человека в Краснодарском крае</a:t>
            </a:r>
          </a:p>
        </p:txBody>
      </p:sp>
      <p:pic>
        <p:nvPicPr>
          <p:cNvPr id="7" name="Содержимое 6" descr="Логотип ПЦП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35896" y="4941168"/>
            <a:ext cx="1961550" cy="1368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Скругленный прямоугольник 7"/>
          <p:cNvSpPr/>
          <p:nvPr/>
        </p:nvSpPr>
        <p:spPr>
          <a:xfrm>
            <a:off x="2916238" y="1916113"/>
            <a:ext cx="3384550" cy="20177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C00000"/>
                </a:solidFill>
              </a:rPr>
              <a:t>Бесплатная юридическая клиника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C00000"/>
                </a:solidFill>
              </a:rPr>
              <a:t>Российской академии правосудия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300788" y="4941888"/>
            <a:ext cx="2498725" cy="13668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Уполномоченный по правам ребенка в Краснодарском крае</a:t>
            </a:r>
          </a:p>
        </p:txBody>
      </p:sp>
      <p:sp>
        <p:nvSpPr>
          <p:cNvPr id="11" name="Штриховая стрелка вправо 10"/>
          <p:cNvSpPr/>
          <p:nvPr/>
        </p:nvSpPr>
        <p:spPr>
          <a:xfrm>
            <a:off x="2916238" y="5445125"/>
            <a:ext cx="719137" cy="484188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Штриховая стрелка вправо 11"/>
          <p:cNvSpPr/>
          <p:nvPr/>
        </p:nvSpPr>
        <p:spPr>
          <a:xfrm rot="10800000">
            <a:off x="5580063" y="5516563"/>
            <a:ext cx="720725" cy="485775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3850" y="2781300"/>
            <a:ext cx="1922463" cy="1152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Общественные организации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092950" y="2997200"/>
            <a:ext cx="17272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Жители Краснодарского края</a:t>
            </a:r>
          </a:p>
        </p:txBody>
      </p:sp>
      <p:sp>
        <p:nvSpPr>
          <p:cNvPr id="15" name="Штриховая стрелка вправо 14"/>
          <p:cNvSpPr/>
          <p:nvPr/>
        </p:nvSpPr>
        <p:spPr>
          <a:xfrm rot="2206092">
            <a:off x="2016125" y="4211638"/>
            <a:ext cx="1812925" cy="484187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Штриховая стрелка вправо 15"/>
          <p:cNvSpPr/>
          <p:nvPr/>
        </p:nvSpPr>
        <p:spPr>
          <a:xfrm rot="8665194">
            <a:off x="5408613" y="4230688"/>
            <a:ext cx="1857375" cy="485775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Штриховая стрелка вправо 16"/>
          <p:cNvSpPr/>
          <p:nvPr/>
        </p:nvSpPr>
        <p:spPr>
          <a:xfrm rot="16200000">
            <a:off x="4109244" y="4180681"/>
            <a:ext cx="977900" cy="484188"/>
          </a:xfrm>
          <a:prstGeom prst="strip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Tm="7145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87220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Обеспечения информационной поддержки закона «О мерах по профилактике безнадзорности и правонарушений несовершеннолетних в Краснодарском крае»</a:t>
            </a:r>
            <a:endParaRPr lang="ru-RU" sz="2400" dirty="0"/>
          </a:p>
        </p:txBody>
      </p:sp>
      <p:pic>
        <p:nvPicPr>
          <p:cNvPr id="21506" name="Содержимое 3" descr="3351_m[1]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2420938"/>
            <a:ext cx="2495550" cy="1871662"/>
          </a:xfrm>
        </p:spPr>
      </p:pic>
      <p:sp>
        <p:nvSpPr>
          <p:cNvPr id="5" name="Прямоугольник 4"/>
          <p:cNvSpPr/>
          <p:nvPr/>
        </p:nvSpPr>
        <p:spPr>
          <a:xfrm>
            <a:off x="3203575" y="2565400"/>
            <a:ext cx="5256213" cy="20621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«Школы правовых знаний» (г. Анапа, Славянский район).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«Уроки правовых знаний» (гг. Горячий ключ, Краснодар, Сочи, Белоглинский район).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8313" y="5157788"/>
            <a:ext cx="8135937" cy="11080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Правовые игры и диспуты для юношеской аудитории (Динской, Ейский,  Мостовской,  </a:t>
            </a:r>
            <a:r>
              <a:rPr lang="ru-RU" sz="22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Новопокровский</a:t>
            </a:r>
            <a:r>
              <a:rPr lang="ru-RU" sz="2200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,  Северский,  Славянский районы).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8313" y="4437063"/>
            <a:ext cx="7559675" cy="7699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«Закон на защите детства»  слайд-урок права (</a:t>
            </a:r>
            <a:r>
              <a:rPr lang="ru-RU" sz="22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Лазаревский</a:t>
            </a:r>
            <a:r>
              <a:rPr lang="ru-RU" sz="2200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 район). </a:t>
            </a:r>
          </a:p>
        </p:txBody>
      </p:sp>
    </p:spTree>
  </p:cSld>
  <p:clrMapOvr>
    <a:masterClrMapping/>
  </p:clrMapOvr>
  <p:transition advTm="7051"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364</TotalTime>
  <Words>282</Words>
  <Application>Microsoft Office PowerPoint</Application>
  <PresentationFormat>Экран (4:3)</PresentationFormat>
  <Paragraphs>58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Times New Roman</vt:lpstr>
      <vt:lpstr>Wingdings 2</vt:lpstr>
      <vt:lpstr>Wingdings</vt:lpstr>
      <vt:lpstr>Wingdings 3</vt:lpstr>
      <vt:lpstr>Calibri</vt:lpstr>
      <vt:lpstr>Апекс</vt:lpstr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Библиотека им.А.С.Пушкина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Центры правовой информации Краснодарского края</dc:title>
  <dc:creator>Альберт З.П.</dc:creator>
  <cp:lastModifiedBy>vsr</cp:lastModifiedBy>
  <cp:revision>47</cp:revision>
  <dcterms:created xsi:type="dcterms:W3CDTF">2012-09-25T09:33:15Z</dcterms:created>
  <dcterms:modified xsi:type="dcterms:W3CDTF">2012-12-21T11:37:15Z</dcterms:modified>
</cp:coreProperties>
</file>